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19.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1" r:id="rId3"/>
  </p:sldMasterIdLst>
  <p:notesMasterIdLst>
    <p:notesMasterId r:id="rId33"/>
  </p:notesMasterIdLst>
  <p:sldIdLst>
    <p:sldId id="257" r:id="rId4"/>
    <p:sldId id="396" r:id="rId5"/>
    <p:sldId id="397" r:id="rId6"/>
    <p:sldId id="258" r:id="rId7"/>
    <p:sldId id="271" r:id="rId8"/>
    <p:sldId id="272" r:id="rId9"/>
    <p:sldId id="2145706419" r:id="rId10"/>
    <p:sldId id="399" r:id="rId11"/>
    <p:sldId id="400" r:id="rId12"/>
    <p:sldId id="401" r:id="rId13"/>
    <p:sldId id="342" r:id="rId14"/>
    <p:sldId id="402" r:id="rId15"/>
    <p:sldId id="403" r:id="rId16"/>
    <p:sldId id="404" r:id="rId17"/>
    <p:sldId id="405" r:id="rId18"/>
    <p:sldId id="286" r:id="rId19"/>
    <p:sldId id="287" r:id="rId20"/>
    <p:sldId id="289" r:id="rId21"/>
    <p:sldId id="291" r:id="rId22"/>
    <p:sldId id="406" r:id="rId23"/>
    <p:sldId id="1213" r:id="rId24"/>
    <p:sldId id="310" r:id="rId25"/>
    <p:sldId id="1238" r:id="rId26"/>
    <p:sldId id="1234" r:id="rId27"/>
    <p:sldId id="9312" r:id="rId28"/>
    <p:sldId id="410" r:id="rId29"/>
    <p:sldId id="407" r:id="rId30"/>
    <p:sldId id="408" r:id="rId31"/>
    <p:sldId id="409"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6"/>
  </p:normalViewPr>
  <p:slideViewPr>
    <p:cSldViewPr>
      <p:cViewPr varScale="1">
        <p:scale>
          <a:sx n="93" d="100"/>
          <a:sy n="93" d="100"/>
        </p:scale>
        <p:origin x="1320" y="50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oglio_di_lavoro_di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oglio_di_lavoro_di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Foglio_di_lavoro_di_Microsoft_Excel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619864128039"/>
          <c:y val="0.13545735599585201"/>
          <c:w val="0.79099860611462802"/>
          <c:h val="0.69905570233951497"/>
        </c:manualLayout>
      </c:layout>
      <c:barChart>
        <c:barDir val="col"/>
        <c:grouping val="clustered"/>
        <c:varyColors val="0"/>
        <c:ser>
          <c:idx val="0"/>
          <c:order val="0"/>
          <c:tx>
            <c:strRef>
              <c:f>Sheet1!$B$1</c:f>
              <c:strCache>
                <c:ptCount val="1"/>
                <c:pt idx="0">
                  <c:v>Ruxolitinib</c:v>
                </c:pt>
              </c:strCache>
            </c:strRef>
          </c:tx>
          <c:spPr>
            <a:solidFill>
              <a:schemeClr val="accent6"/>
            </a:solidFill>
          </c:spPr>
          <c:invertIfNegative val="0"/>
          <c:dLbls>
            <c:dLbl>
              <c:idx val="0"/>
              <c:tx>
                <c:rich>
                  <a:bodyPr/>
                  <a:lstStyle/>
                  <a:p>
                    <a:r>
                      <a:rPr lang="en-US" dirty="0"/>
                      <a:t>23%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6A-40B6-8E9F-A28034D02B7E}"/>
                </c:ext>
              </c:extLst>
            </c:dLbl>
            <c:dLbl>
              <c:idx val="1"/>
              <c:tx>
                <c:rich>
                  <a:bodyPr/>
                  <a:lstStyle/>
                  <a:p>
                    <a:r>
                      <a:rPr lang="en-US" dirty="0"/>
                      <a:t>40%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F6A-40B6-8E9F-A28034D02B7E}"/>
                </c:ext>
              </c:extLst>
            </c:dLbl>
            <c:dLbl>
              <c:idx val="2"/>
              <c:tx>
                <c:rich>
                  <a:bodyPr/>
                  <a:lstStyle/>
                  <a:p>
                    <a:r>
                      <a:rPr lang="en-US"/>
                      <a:t>60%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F6A-40B6-8E9F-A28034D02B7E}"/>
                </c:ext>
              </c:extLst>
            </c:dLbl>
            <c:spPr>
              <a:noFill/>
              <a:ln w="19020">
                <a:noFill/>
              </a:ln>
            </c:spPr>
            <c:txPr>
              <a:bodyPr/>
              <a:lstStyle/>
              <a:p>
                <a:pPr>
                  <a:defRPr>
                    <a:solidFill>
                      <a:srgbClr val="0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Primary Composite Endpoint</c:v>
                </c:pt>
                <c:pt idx="1">
                  <c:v>≥ 35% Reduction                         in SV</c:v>
                </c:pt>
                <c:pt idx="2">
                  <c:v>Hct Control</c:v>
                </c:pt>
              </c:strCache>
            </c:strRef>
          </c:cat>
          <c:val>
            <c:numRef>
              <c:f>Sheet1!$B$2:$B$4</c:f>
              <c:numCache>
                <c:formatCode>0</c:formatCode>
                <c:ptCount val="3"/>
                <c:pt idx="0">
                  <c:v>21</c:v>
                </c:pt>
                <c:pt idx="1">
                  <c:v>38</c:v>
                </c:pt>
                <c:pt idx="2">
                  <c:v>60</c:v>
                </c:pt>
              </c:numCache>
            </c:numRef>
          </c:val>
          <c:extLst>
            <c:ext xmlns:c16="http://schemas.microsoft.com/office/drawing/2014/chart" uri="{C3380CC4-5D6E-409C-BE32-E72D297353CC}">
              <c16:uniqueId val="{00000003-6F6A-40B6-8E9F-A28034D02B7E}"/>
            </c:ext>
          </c:extLst>
        </c:ser>
        <c:ser>
          <c:idx val="1"/>
          <c:order val="1"/>
          <c:tx>
            <c:strRef>
              <c:f>Sheet1!$C$1</c:f>
              <c:strCache>
                <c:ptCount val="1"/>
                <c:pt idx="0">
                  <c:v>BAT</c:v>
                </c:pt>
              </c:strCache>
            </c:strRef>
          </c:tx>
          <c:spPr>
            <a:solidFill>
              <a:schemeClr val="accent2"/>
            </a:solidFill>
          </c:spPr>
          <c:invertIfNegative val="0"/>
          <c:dLbls>
            <c:dLbl>
              <c:idx val="0"/>
              <c:tx>
                <c:rich>
                  <a:bodyPr/>
                  <a:lstStyle/>
                  <a:p>
                    <a:r>
                      <a:rPr lang="en-US"/>
                      <a:t>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F6A-40B6-8E9F-A28034D02B7E}"/>
                </c:ext>
              </c:extLst>
            </c:dLbl>
            <c:dLbl>
              <c:idx val="1"/>
              <c:tx>
                <c:rich>
                  <a:bodyPr/>
                  <a:lstStyle/>
                  <a:p>
                    <a:r>
                      <a:rPr lang="en-US"/>
                      <a:t>1%</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F6A-40B6-8E9F-A28034D02B7E}"/>
                </c:ext>
              </c:extLst>
            </c:dLbl>
            <c:dLbl>
              <c:idx val="2"/>
              <c:tx>
                <c:rich>
                  <a:bodyPr/>
                  <a:lstStyle/>
                  <a:p>
                    <a:r>
                      <a:rPr lang="en-US"/>
                      <a:t>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F6A-40B6-8E9F-A28034D02B7E}"/>
                </c:ext>
              </c:extLst>
            </c:dLbl>
            <c:spPr>
              <a:noFill/>
              <a:ln w="19020">
                <a:noFill/>
              </a:ln>
            </c:spPr>
            <c:txPr>
              <a:bodyPr/>
              <a:lstStyle/>
              <a:p>
                <a:pPr>
                  <a:defRPr>
                    <a:solidFill>
                      <a:srgbClr val="0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Primary Composite Endpoint</c:v>
                </c:pt>
                <c:pt idx="1">
                  <c:v>≥ 35% Reduction                         in SV</c:v>
                </c:pt>
                <c:pt idx="2">
                  <c:v>Hct Control</c:v>
                </c:pt>
              </c:strCache>
            </c:strRef>
          </c:cat>
          <c:val>
            <c:numRef>
              <c:f>Sheet1!$C$2:$C$4</c:f>
              <c:numCache>
                <c:formatCode>0</c:formatCode>
                <c:ptCount val="3"/>
                <c:pt idx="0">
                  <c:v>1</c:v>
                </c:pt>
                <c:pt idx="1">
                  <c:v>1</c:v>
                </c:pt>
                <c:pt idx="2">
                  <c:v>20</c:v>
                </c:pt>
              </c:numCache>
            </c:numRef>
          </c:val>
          <c:extLst>
            <c:ext xmlns:c16="http://schemas.microsoft.com/office/drawing/2014/chart" uri="{C3380CC4-5D6E-409C-BE32-E72D297353CC}">
              <c16:uniqueId val="{00000007-6F6A-40B6-8E9F-A28034D02B7E}"/>
            </c:ext>
          </c:extLst>
        </c:ser>
        <c:dLbls>
          <c:showLegendKey val="0"/>
          <c:showVal val="0"/>
          <c:showCatName val="0"/>
          <c:showSerName val="0"/>
          <c:showPercent val="0"/>
          <c:showBubbleSize val="0"/>
        </c:dLbls>
        <c:gapWidth val="150"/>
        <c:axId val="2101528216"/>
        <c:axId val="2101526312"/>
      </c:barChart>
      <c:catAx>
        <c:axId val="2101528216"/>
        <c:scaling>
          <c:orientation val="minMax"/>
        </c:scaling>
        <c:delete val="0"/>
        <c:axPos val="b"/>
        <c:numFmt formatCode="General" sourceLinked="0"/>
        <c:majorTickMark val="out"/>
        <c:minorTickMark val="none"/>
        <c:tickLblPos val="nextTo"/>
        <c:spPr>
          <a:ln w="9510">
            <a:solidFill>
              <a:schemeClr val="tx1"/>
            </a:solidFill>
          </a:ln>
        </c:spPr>
        <c:txPr>
          <a:bodyPr/>
          <a:lstStyle/>
          <a:p>
            <a:pPr>
              <a:defRPr sz="824">
                <a:solidFill>
                  <a:schemeClr val="tx1"/>
                </a:solidFill>
              </a:defRPr>
            </a:pPr>
            <a:endParaRPr lang="it-IT"/>
          </a:p>
        </c:txPr>
        <c:crossAx val="2101526312"/>
        <c:crosses val="autoZero"/>
        <c:auto val="1"/>
        <c:lblAlgn val="ctr"/>
        <c:lblOffset val="100"/>
        <c:noMultiLvlLbl val="0"/>
      </c:catAx>
      <c:valAx>
        <c:axId val="2101526312"/>
        <c:scaling>
          <c:orientation val="minMax"/>
          <c:max val="70"/>
        </c:scaling>
        <c:delete val="0"/>
        <c:axPos val="l"/>
        <c:numFmt formatCode="#,##0" sourceLinked="0"/>
        <c:majorTickMark val="out"/>
        <c:minorTickMark val="none"/>
        <c:tickLblPos val="nextTo"/>
        <c:spPr>
          <a:ln w="9510">
            <a:solidFill>
              <a:schemeClr val="tx1"/>
            </a:solidFill>
          </a:ln>
        </c:spPr>
        <c:txPr>
          <a:bodyPr/>
          <a:lstStyle/>
          <a:p>
            <a:pPr>
              <a:defRPr>
                <a:solidFill>
                  <a:srgbClr val="000000"/>
                </a:solidFill>
              </a:defRPr>
            </a:pPr>
            <a:endParaRPr lang="it-IT"/>
          </a:p>
        </c:txPr>
        <c:crossAx val="2101528216"/>
        <c:crosses val="autoZero"/>
        <c:crossBetween val="between"/>
      </c:valAx>
      <c:spPr>
        <a:gradFill flip="none" rotWithShape="1">
          <a:gsLst>
            <a:gs pos="0">
              <a:sysClr val="window" lastClr="FFFFFF"/>
            </a:gs>
            <a:gs pos="65000">
              <a:srgbClr val="FCFEFA">
                <a:alpha val="0"/>
              </a:srgbClr>
            </a:gs>
          </a:gsLst>
          <a:lin ang="18600000" scaled="0"/>
          <a:tileRect/>
        </a:gradFill>
      </c:spPr>
    </c:plotArea>
    <c:plotVisOnly val="1"/>
    <c:dispBlanksAs val="gap"/>
    <c:showDLblsOverMax val="0"/>
  </c:chart>
  <c:txPr>
    <a:bodyPr/>
    <a:lstStyle/>
    <a:p>
      <a:pPr>
        <a:defRPr sz="899"/>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619864128039"/>
          <c:y val="0.13545735599585201"/>
          <c:w val="0.79099860611462802"/>
          <c:h val="0.69905570233951497"/>
        </c:manualLayout>
      </c:layout>
      <c:barChart>
        <c:barDir val="col"/>
        <c:grouping val="clustered"/>
        <c:varyColors val="0"/>
        <c:ser>
          <c:idx val="0"/>
          <c:order val="0"/>
          <c:tx>
            <c:strRef>
              <c:f>Sheet1!$B$1</c:f>
              <c:strCache>
                <c:ptCount val="1"/>
                <c:pt idx="0">
                  <c:v>Ruxolitinib</c:v>
                </c:pt>
              </c:strCache>
            </c:strRef>
          </c:tx>
          <c:spPr>
            <a:solidFill>
              <a:schemeClr val="accent6"/>
            </a:solidFill>
          </c:spPr>
          <c:invertIfNegative val="0"/>
          <c:dLbls>
            <c:spPr>
              <a:noFill/>
              <a:ln w="19031">
                <a:noFill/>
              </a:ln>
            </c:spPr>
            <c:txPr>
              <a:bodyPr/>
              <a:lstStyle/>
              <a:p>
                <a:pPr>
                  <a:defRPr>
                    <a:solidFill>
                      <a:srgbClr val="0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patients</c:v>
                </c:pt>
                <c:pt idx="1">
                  <c:v>HU Resistant</c:v>
                </c:pt>
                <c:pt idx="2">
                  <c:v>HU Intolerant</c:v>
                </c:pt>
              </c:strCache>
            </c:strRef>
          </c:cat>
          <c:val>
            <c:numRef>
              <c:f>Sheet1!$B$2:$B$4</c:f>
              <c:numCache>
                <c:formatCode>0%</c:formatCode>
                <c:ptCount val="3"/>
                <c:pt idx="0">
                  <c:v>0.622</c:v>
                </c:pt>
                <c:pt idx="1">
                  <c:v>0.53300000000000003</c:v>
                </c:pt>
                <c:pt idx="2">
                  <c:v>0.68200000000000005</c:v>
                </c:pt>
              </c:numCache>
            </c:numRef>
          </c:val>
          <c:extLst>
            <c:ext xmlns:c16="http://schemas.microsoft.com/office/drawing/2014/chart" uri="{C3380CC4-5D6E-409C-BE32-E72D297353CC}">
              <c16:uniqueId val="{00000000-02D2-4892-A2CE-C2C5AB9FBA9A}"/>
            </c:ext>
          </c:extLst>
        </c:ser>
        <c:ser>
          <c:idx val="1"/>
          <c:order val="1"/>
          <c:tx>
            <c:strRef>
              <c:f>Sheet1!$C$1</c:f>
              <c:strCache>
                <c:ptCount val="1"/>
                <c:pt idx="0">
                  <c:v>BAT</c:v>
                </c:pt>
              </c:strCache>
            </c:strRef>
          </c:tx>
          <c:spPr>
            <a:solidFill>
              <a:schemeClr val="accent2"/>
            </a:solidFill>
          </c:spPr>
          <c:invertIfNegative val="0"/>
          <c:dLbls>
            <c:spPr>
              <a:noFill/>
              <a:ln w="19031">
                <a:noFill/>
              </a:ln>
            </c:spPr>
            <c:txPr>
              <a:bodyPr/>
              <a:lstStyle/>
              <a:p>
                <a:pPr>
                  <a:defRPr>
                    <a:solidFill>
                      <a:srgbClr val="0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patients</c:v>
                </c:pt>
                <c:pt idx="1">
                  <c:v>HU Resistant</c:v>
                </c:pt>
                <c:pt idx="2">
                  <c:v>HU Intolerant</c:v>
                </c:pt>
              </c:strCache>
            </c:strRef>
          </c:cat>
          <c:val>
            <c:numRef>
              <c:f>Sheet1!$C$2:$C$4</c:f>
              <c:numCache>
                <c:formatCode>0%</c:formatCode>
                <c:ptCount val="3"/>
                <c:pt idx="0">
                  <c:v>0.187</c:v>
                </c:pt>
                <c:pt idx="1">
                  <c:v>0.16700000000000001</c:v>
                </c:pt>
                <c:pt idx="2">
                  <c:v>0.2</c:v>
                </c:pt>
              </c:numCache>
            </c:numRef>
          </c:val>
          <c:extLst>
            <c:ext xmlns:c16="http://schemas.microsoft.com/office/drawing/2014/chart" uri="{C3380CC4-5D6E-409C-BE32-E72D297353CC}">
              <c16:uniqueId val="{00000001-02D2-4892-A2CE-C2C5AB9FBA9A}"/>
            </c:ext>
          </c:extLst>
        </c:ser>
        <c:dLbls>
          <c:showLegendKey val="0"/>
          <c:showVal val="0"/>
          <c:showCatName val="0"/>
          <c:showSerName val="0"/>
          <c:showPercent val="0"/>
          <c:showBubbleSize val="0"/>
        </c:dLbls>
        <c:gapWidth val="150"/>
        <c:axId val="2101479992"/>
        <c:axId val="2101475512"/>
      </c:barChart>
      <c:catAx>
        <c:axId val="2101479992"/>
        <c:scaling>
          <c:orientation val="minMax"/>
        </c:scaling>
        <c:delete val="0"/>
        <c:axPos val="b"/>
        <c:numFmt formatCode="General" sourceLinked="0"/>
        <c:majorTickMark val="out"/>
        <c:minorTickMark val="none"/>
        <c:tickLblPos val="nextTo"/>
        <c:spPr>
          <a:ln w="9516">
            <a:solidFill>
              <a:schemeClr val="tx1"/>
            </a:solidFill>
          </a:ln>
        </c:spPr>
        <c:txPr>
          <a:bodyPr/>
          <a:lstStyle/>
          <a:p>
            <a:pPr>
              <a:defRPr sz="824">
                <a:solidFill>
                  <a:schemeClr val="tx1"/>
                </a:solidFill>
              </a:defRPr>
            </a:pPr>
            <a:endParaRPr lang="it-IT"/>
          </a:p>
        </c:txPr>
        <c:crossAx val="2101475512"/>
        <c:crosses val="autoZero"/>
        <c:auto val="1"/>
        <c:lblAlgn val="ctr"/>
        <c:lblOffset val="100"/>
        <c:noMultiLvlLbl val="0"/>
      </c:catAx>
      <c:valAx>
        <c:axId val="2101475512"/>
        <c:scaling>
          <c:orientation val="minMax"/>
        </c:scaling>
        <c:delete val="0"/>
        <c:axPos val="l"/>
        <c:numFmt formatCode="0%" sourceLinked="1"/>
        <c:majorTickMark val="out"/>
        <c:minorTickMark val="none"/>
        <c:tickLblPos val="nextTo"/>
        <c:spPr>
          <a:ln w="9516">
            <a:solidFill>
              <a:schemeClr val="tx1"/>
            </a:solidFill>
          </a:ln>
        </c:spPr>
        <c:txPr>
          <a:bodyPr/>
          <a:lstStyle/>
          <a:p>
            <a:pPr>
              <a:defRPr>
                <a:solidFill>
                  <a:srgbClr val="000000"/>
                </a:solidFill>
              </a:defRPr>
            </a:pPr>
            <a:endParaRPr lang="it-IT"/>
          </a:p>
        </c:txPr>
        <c:crossAx val="2101479992"/>
        <c:crosses val="autoZero"/>
        <c:crossBetween val="between"/>
      </c:valAx>
      <c:spPr>
        <a:gradFill flip="none" rotWithShape="1">
          <a:gsLst>
            <a:gs pos="0">
              <a:sysClr val="window" lastClr="FFFFFF"/>
            </a:gs>
            <a:gs pos="65000">
              <a:srgbClr val="FCFEFA">
                <a:alpha val="0"/>
              </a:srgbClr>
            </a:gs>
          </a:gsLst>
          <a:lin ang="18600000" scaled="0"/>
          <a:tileRect/>
        </a:gradFill>
      </c:spPr>
    </c:plotArea>
    <c:legend>
      <c:legendPos val="r"/>
      <c:layout>
        <c:manualLayout>
          <c:xMode val="edge"/>
          <c:yMode val="edge"/>
          <c:x val="0.58415841584158401"/>
          <c:y val="8.5714285714285701E-3"/>
          <c:w val="0.366336633663366"/>
          <c:h val="9.71428571428571E-2"/>
        </c:manualLayout>
      </c:layout>
      <c:overlay val="0"/>
      <c:txPr>
        <a:bodyPr/>
        <a:lstStyle/>
        <a:p>
          <a:pPr>
            <a:defRPr sz="1049">
              <a:solidFill>
                <a:srgbClr val="000000"/>
              </a:solidFill>
            </a:defRPr>
          </a:pPr>
          <a:endParaRPr lang="it-IT"/>
        </a:p>
      </c:txPr>
    </c:legend>
    <c:plotVisOnly val="1"/>
    <c:dispBlanksAs val="gap"/>
    <c:showDLblsOverMax val="0"/>
  </c:chart>
  <c:txPr>
    <a:bodyPr/>
    <a:lstStyle/>
    <a:p>
      <a:pPr>
        <a:defRPr sz="899"/>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766749991233"/>
          <c:y val="4.7476624015748002E-2"/>
          <c:w val="0.78739626190956402"/>
          <c:h val="0.86649261811023603"/>
        </c:manualLayout>
      </c:layout>
      <c:barChart>
        <c:barDir val="col"/>
        <c:grouping val="clustered"/>
        <c:varyColors val="0"/>
        <c:ser>
          <c:idx val="0"/>
          <c:order val="0"/>
          <c:tx>
            <c:strRef>
              <c:f>Sheet1!$B$1</c:f>
              <c:strCache>
                <c:ptCount val="1"/>
                <c:pt idx="0">
                  <c:v>Ruxolitinib (n=106)</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B4FD-4C3A-86A7-DC0472CBDD5B}"/>
              </c:ext>
            </c:extLst>
          </c:dPt>
          <c:dLbls>
            <c:spPr>
              <a:noFill/>
              <a:ln w="19565">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Any Phlebotomy</c:v>
                </c:pt>
                <c:pt idx="1">
                  <c:v>≥ 3 Phlebotomies</c:v>
                </c:pt>
              </c:strCache>
            </c:strRef>
          </c:cat>
          <c:val>
            <c:numRef>
              <c:f>Sheet1!$B$2:$B$3</c:f>
              <c:numCache>
                <c:formatCode>0.0%</c:formatCode>
                <c:ptCount val="2"/>
                <c:pt idx="0">
                  <c:v>0.19800000000000001</c:v>
                </c:pt>
                <c:pt idx="1">
                  <c:v>2.8000000000000001E-2</c:v>
                </c:pt>
              </c:numCache>
            </c:numRef>
          </c:val>
          <c:extLst>
            <c:ext xmlns:c16="http://schemas.microsoft.com/office/drawing/2014/chart" uri="{C3380CC4-5D6E-409C-BE32-E72D297353CC}">
              <c16:uniqueId val="{00000001-B4FD-4C3A-86A7-DC0472CBDD5B}"/>
            </c:ext>
          </c:extLst>
        </c:ser>
        <c:ser>
          <c:idx val="1"/>
          <c:order val="1"/>
          <c:tx>
            <c:strRef>
              <c:f>Sheet1!$C$1</c:f>
              <c:strCache>
                <c:ptCount val="1"/>
                <c:pt idx="0">
                  <c:v>BAT (n=109)</c:v>
                </c:pt>
              </c:strCache>
            </c:strRef>
          </c:tx>
          <c:spPr>
            <a:solidFill>
              <a:schemeClr val="accent2"/>
            </a:solidFill>
          </c:spPr>
          <c:invertIfNegative val="0"/>
          <c:dLbls>
            <c:spPr>
              <a:noFill/>
              <a:ln w="19565">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Any Phlebotomy</c:v>
                </c:pt>
                <c:pt idx="1">
                  <c:v>≥ 3 Phlebotomies</c:v>
                </c:pt>
              </c:strCache>
            </c:strRef>
          </c:cat>
          <c:val>
            <c:numRef>
              <c:f>Sheet1!$C$2:$C$3</c:f>
              <c:numCache>
                <c:formatCode>0.0%</c:formatCode>
                <c:ptCount val="2"/>
                <c:pt idx="0">
                  <c:v>0.624</c:v>
                </c:pt>
                <c:pt idx="1">
                  <c:v>0.20200000000000001</c:v>
                </c:pt>
              </c:numCache>
            </c:numRef>
          </c:val>
          <c:extLst>
            <c:ext xmlns:c16="http://schemas.microsoft.com/office/drawing/2014/chart" uri="{C3380CC4-5D6E-409C-BE32-E72D297353CC}">
              <c16:uniqueId val="{00000002-B4FD-4C3A-86A7-DC0472CBDD5B}"/>
            </c:ext>
          </c:extLst>
        </c:ser>
        <c:dLbls>
          <c:showLegendKey val="0"/>
          <c:showVal val="0"/>
          <c:showCatName val="0"/>
          <c:showSerName val="0"/>
          <c:showPercent val="0"/>
          <c:showBubbleSize val="0"/>
        </c:dLbls>
        <c:gapWidth val="150"/>
        <c:axId val="2145362056"/>
        <c:axId val="2144662760"/>
      </c:barChart>
      <c:catAx>
        <c:axId val="2145362056"/>
        <c:scaling>
          <c:orientation val="minMax"/>
        </c:scaling>
        <c:delete val="0"/>
        <c:axPos val="b"/>
        <c:numFmt formatCode="General" sourceLinked="0"/>
        <c:majorTickMark val="out"/>
        <c:minorTickMark val="none"/>
        <c:tickLblPos val="nextTo"/>
        <c:spPr>
          <a:ln w="9782">
            <a:solidFill>
              <a:schemeClr val="tx1"/>
            </a:solidFill>
          </a:ln>
        </c:spPr>
        <c:crossAx val="2144662760"/>
        <c:crosses val="autoZero"/>
        <c:auto val="1"/>
        <c:lblAlgn val="ctr"/>
        <c:lblOffset val="100"/>
        <c:noMultiLvlLbl val="0"/>
      </c:catAx>
      <c:valAx>
        <c:axId val="2144662760"/>
        <c:scaling>
          <c:orientation val="minMax"/>
        </c:scaling>
        <c:delete val="0"/>
        <c:axPos val="l"/>
        <c:numFmt formatCode="0%" sourceLinked="0"/>
        <c:majorTickMark val="out"/>
        <c:minorTickMark val="none"/>
        <c:tickLblPos val="nextTo"/>
        <c:spPr>
          <a:ln w="9782">
            <a:solidFill>
              <a:schemeClr val="tx1"/>
            </a:solidFill>
          </a:ln>
        </c:spPr>
        <c:crossAx val="2145362056"/>
        <c:crosses val="autoZero"/>
        <c:crossBetween val="between"/>
      </c:valAx>
      <c:spPr>
        <a:gradFill flip="none" rotWithShape="1">
          <a:gsLst>
            <a:gs pos="0">
              <a:sysClr val="window" lastClr="FFFFFF"/>
            </a:gs>
            <a:gs pos="65000">
              <a:srgbClr val="FCFEFA">
                <a:alpha val="0"/>
              </a:srgbClr>
            </a:gs>
          </a:gsLst>
          <a:lin ang="18600000" scaled="0"/>
          <a:tileRect/>
        </a:gradFill>
      </c:spPr>
    </c:plotArea>
    <c:legend>
      <c:legendPos val="r"/>
      <c:layout>
        <c:manualLayout>
          <c:xMode val="edge"/>
          <c:yMode val="edge"/>
          <c:x val="0.55667506297229197"/>
          <c:y val="3.3482142857142801E-2"/>
          <c:w val="0.435768261964736"/>
          <c:h val="0.111607142857143"/>
        </c:manualLayout>
      </c:layout>
      <c:overlay val="0"/>
    </c:legend>
    <c:plotVisOnly val="1"/>
    <c:dispBlanksAs val="gap"/>
    <c:showDLblsOverMax val="0"/>
  </c:chart>
  <c:txPr>
    <a:bodyPr/>
    <a:lstStyle/>
    <a:p>
      <a:pPr>
        <a:defRPr sz="1078">
          <a:solidFill>
            <a:srgbClr val="000000"/>
          </a:solidFill>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766749991233"/>
          <c:y val="4.7476624015748002E-2"/>
          <c:w val="0.78739626190956402"/>
          <c:h val="0.86649261811023603"/>
        </c:manualLayout>
      </c:layout>
      <c:barChart>
        <c:barDir val="col"/>
        <c:grouping val="clustered"/>
        <c:varyColors val="0"/>
        <c:ser>
          <c:idx val="0"/>
          <c:order val="0"/>
          <c:tx>
            <c:strRef>
              <c:f>Sheet1!$B$1</c:f>
              <c:strCache>
                <c:ptCount val="1"/>
                <c:pt idx="0">
                  <c:v>Ruxolitinib (n=74)</c:v>
                </c:pt>
              </c:strCache>
            </c:strRef>
          </c:tx>
          <c:spPr>
            <a:solidFill>
              <a:schemeClr val="accent6"/>
            </a:solidFill>
          </c:spPr>
          <c:invertIfNegative val="0"/>
          <c:dLbls>
            <c:spPr>
              <a:noFill/>
              <a:ln w="19065">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Any Phlebotomy</c:v>
                </c:pt>
                <c:pt idx="1">
                  <c:v>≥ 3 Phlebotomies</c:v>
                </c:pt>
              </c:strCache>
            </c:strRef>
          </c:cat>
          <c:val>
            <c:numRef>
              <c:f>Sheet1!$B$2:$B$3</c:f>
              <c:numCache>
                <c:formatCode>0.0%</c:formatCode>
                <c:ptCount val="2"/>
                <c:pt idx="0">
                  <c:v>0.189</c:v>
                </c:pt>
                <c:pt idx="1">
                  <c:v>1.4E-2</c:v>
                </c:pt>
              </c:numCache>
            </c:numRef>
          </c:val>
          <c:extLst>
            <c:ext xmlns:c16="http://schemas.microsoft.com/office/drawing/2014/chart" uri="{C3380CC4-5D6E-409C-BE32-E72D297353CC}">
              <c16:uniqueId val="{00000000-FC4C-4318-B433-174C92A037BF}"/>
            </c:ext>
          </c:extLst>
        </c:ser>
        <c:ser>
          <c:idx val="1"/>
          <c:order val="1"/>
          <c:tx>
            <c:strRef>
              <c:f>Sheet1!$C$1</c:f>
              <c:strCache>
                <c:ptCount val="1"/>
                <c:pt idx="0">
                  <c:v>BAT (n=75)</c:v>
                </c:pt>
              </c:strCache>
            </c:strRef>
          </c:tx>
          <c:spPr>
            <a:solidFill>
              <a:schemeClr val="accent2"/>
            </a:solidFill>
          </c:spPr>
          <c:invertIfNegative val="0"/>
          <c:dLbls>
            <c:spPr>
              <a:noFill/>
              <a:ln w="19065">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Any Phlebotomy</c:v>
                </c:pt>
                <c:pt idx="1">
                  <c:v>≥ 3 Phlebotomies</c:v>
                </c:pt>
              </c:strCache>
            </c:strRef>
          </c:cat>
          <c:val>
            <c:numRef>
              <c:f>Sheet1!$C$2:$C$3</c:f>
              <c:numCache>
                <c:formatCode>0.0%</c:formatCode>
                <c:ptCount val="2"/>
                <c:pt idx="0">
                  <c:v>0.6</c:v>
                </c:pt>
                <c:pt idx="1">
                  <c:v>0.22700000000000001</c:v>
                </c:pt>
              </c:numCache>
            </c:numRef>
          </c:val>
          <c:extLst>
            <c:ext xmlns:c16="http://schemas.microsoft.com/office/drawing/2014/chart" uri="{C3380CC4-5D6E-409C-BE32-E72D297353CC}">
              <c16:uniqueId val="{00000001-FC4C-4318-B433-174C92A037BF}"/>
            </c:ext>
          </c:extLst>
        </c:ser>
        <c:dLbls>
          <c:showLegendKey val="0"/>
          <c:showVal val="0"/>
          <c:showCatName val="0"/>
          <c:showSerName val="0"/>
          <c:showPercent val="0"/>
          <c:showBubbleSize val="0"/>
        </c:dLbls>
        <c:gapWidth val="150"/>
        <c:axId val="2144396248"/>
        <c:axId val="2144424728"/>
      </c:barChart>
      <c:catAx>
        <c:axId val="2144396248"/>
        <c:scaling>
          <c:orientation val="minMax"/>
        </c:scaling>
        <c:delete val="0"/>
        <c:axPos val="b"/>
        <c:numFmt formatCode="General" sourceLinked="0"/>
        <c:majorTickMark val="out"/>
        <c:minorTickMark val="none"/>
        <c:tickLblPos val="nextTo"/>
        <c:spPr>
          <a:ln w="9532">
            <a:solidFill>
              <a:schemeClr val="tx1"/>
            </a:solidFill>
          </a:ln>
        </c:spPr>
        <c:crossAx val="2144424728"/>
        <c:crosses val="autoZero"/>
        <c:auto val="1"/>
        <c:lblAlgn val="ctr"/>
        <c:lblOffset val="100"/>
        <c:noMultiLvlLbl val="0"/>
      </c:catAx>
      <c:valAx>
        <c:axId val="2144424728"/>
        <c:scaling>
          <c:orientation val="minMax"/>
        </c:scaling>
        <c:delete val="0"/>
        <c:axPos val="l"/>
        <c:numFmt formatCode="0%" sourceLinked="0"/>
        <c:majorTickMark val="out"/>
        <c:minorTickMark val="none"/>
        <c:tickLblPos val="nextTo"/>
        <c:spPr>
          <a:ln w="9532">
            <a:solidFill>
              <a:schemeClr val="tx1"/>
            </a:solidFill>
          </a:ln>
        </c:spPr>
        <c:crossAx val="2144396248"/>
        <c:crosses val="autoZero"/>
        <c:crossBetween val="between"/>
      </c:valAx>
      <c:spPr>
        <a:gradFill flip="none" rotWithShape="1">
          <a:gsLst>
            <a:gs pos="0">
              <a:sysClr val="window" lastClr="FFFFFF"/>
            </a:gs>
            <a:gs pos="65000">
              <a:srgbClr val="FCFEFA">
                <a:alpha val="0"/>
              </a:srgbClr>
            </a:gs>
          </a:gsLst>
          <a:lin ang="18600000" scaled="0"/>
          <a:tileRect/>
        </a:gradFill>
      </c:spPr>
    </c:plotArea>
    <c:legend>
      <c:legendPos val="r"/>
      <c:layout>
        <c:manualLayout>
          <c:xMode val="edge"/>
          <c:yMode val="edge"/>
          <c:x val="0.55667506297229197"/>
          <c:y val="3.3482142857142801E-2"/>
          <c:w val="0.435768261964736"/>
          <c:h val="0.111607142857143"/>
        </c:manualLayout>
      </c:layout>
      <c:overlay val="0"/>
    </c:legend>
    <c:plotVisOnly val="1"/>
    <c:dispBlanksAs val="gap"/>
    <c:showDLblsOverMax val="0"/>
  </c:chart>
  <c:txPr>
    <a:bodyPr/>
    <a:lstStyle/>
    <a:p>
      <a:pPr>
        <a:defRPr sz="1051">
          <a:solidFill>
            <a:srgbClr val="000000"/>
          </a:solidFill>
        </a:defRPr>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439618805254"/>
          <c:y val="0.150425607207375"/>
          <c:w val="0.77117885143741305"/>
          <c:h val="0.69905570233951497"/>
        </c:manualLayout>
      </c:layout>
      <c:barChart>
        <c:barDir val="col"/>
        <c:grouping val="clustered"/>
        <c:varyColors val="0"/>
        <c:ser>
          <c:idx val="0"/>
          <c:order val="0"/>
          <c:tx>
            <c:strRef>
              <c:f>Sheet1!$B$1</c:f>
              <c:strCache>
                <c:ptCount val="1"/>
                <c:pt idx="0">
                  <c:v>Ruxolitinib</c:v>
                </c:pt>
              </c:strCache>
            </c:strRef>
          </c:tx>
          <c:spPr>
            <a:solidFill>
              <a:schemeClr val="accent6"/>
            </a:solidFill>
            <a:ln>
              <a:noFill/>
            </a:ln>
          </c:spPr>
          <c:invertIfNegative val="0"/>
          <c:dLbls>
            <c:spPr>
              <a:noFill/>
              <a:ln w="19053">
                <a:noFill/>
              </a:ln>
            </c:spPr>
            <c:txPr>
              <a:bodyPr/>
              <a:lstStyle/>
              <a:p>
                <a:pPr>
                  <a:defRPr>
                    <a:solidFill>
                      <a:srgbClr val="0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CHR at week 32</c:v>
                </c:pt>
                <c:pt idx="1">
                  <c:v>HU Resistant</c:v>
                </c:pt>
                <c:pt idx="2">
                  <c:v>HU Intolerant</c:v>
                </c:pt>
              </c:strCache>
            </c:strRef>
          </c:cat>
          <c:val>
            <c:numRef>
              <c:f>Sheet1!$B$2:$B$4</c:f>
              <c:numCache>
                <c:formatCode>0.0%</c:formatCode>
                <c:ptCount val="3"/>
                <c:pt idx="0">
                  <c:v>0.23</c:v>
                </c:pt>
                <c:pt idx="1">
                  <c:v>0.16700000000000001</c:v>
                </c:pt>
                <c:pt idx="2">
                  <c:v>0.27300000000000002</c:v>
                </c:pt>
              </c:numCache>
            </c:numRef>
          </c:val>
          <c:extLst>
            <c:ext xmlns:c16="http://schemas.microsoft.com/office/drawing/2014/chart" uri="{C3380CC4-5D6E-409C-BE32-E72D297353CC}">
              <c16:uniqueId val="{00000000-9252-4179-A256-CDE2E0B30990}"/>
            </c:ext>
          </c:extLst>
        </c:ser>
        <c:ser>
          <c:idx val="1"/>
          <c:order val="1"/>
          <c:tx>
            <c:strRef>
              <c:f>Sheet1!$C$1</c:f>
              <c:strCache>
                <c:ptCount val="1"/>
                <c:pt idx="0">
                  <c:v>BAT </c:v>
                </c:pt>
              </c:strCache>
            </c:strRef>
          </c:tx>
          <c:spPr>
            <a:solidFill>
              <a:schemeClr val="accent2"/>
            </a:solidFill>
            <a:ln>
              <a:noFill/>
            </a:ln>
          </c:spPr>
          <c:invertIfNegative val="0"/>
          <c:dLbls>
            <c:dLbl>
              <c:idx val="0"/>
              <c:layout>
                <c:manualLayout>
                  <c:x val="1.3213169784809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52-4179-A256-CDE2E0B30990}"/>
                </c:ext>
              </c:extLst>
            </c:dLbl>
            <c:dLbl>
              <c:idx val="1"/>
              <c:layout>
                <c:manualLayout>
                  <c:x val="9.9098773386075006E-3"/>
                  <c:y val="-1.39989522402060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52-4179-A256-CDE2E0B30990}"/>
                </c:ext>
              </c:extLst>
            </c:dLbl>
            <c:dLbl>
              <c:idx val="2"/>
              <c:layout>
                <c:manualLayout>
                  <c:x val="1.6516462231012399E-2"/>
                  <c:y val="-6.99947612010320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52-4179-A256-CDE2E0B30990}"/>
                </c:ext>
              </c:extLst>
            </c:dLbl>
            <c:spPr>
              <a:noFill/>
              <a:ln w="19053">
                <a:noFill/>
              </a:ln>
            </c:spPr>
            <c:txPr>
              <a:bodyPr/>
              <a:lstStyle/>
              <a:p>
                <a:pPr>
                  <a:defRPr>
                    <a:solidFill>
                      <a:srgbClr val="000000"/>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CHR at week 32</c:v>
                </c:pt>
                <c:pt idx="1">
                  <c:v>HU Resistant</c:v>
                </c:pt>
                <c:pt idx="2">
                  <c:v>HU Intolerant</c:v>
                </c:pt>
              </c:strCache>
            </c:strRef>
          </c:cat>
          <c:val>
            <c:numRef>
              <c:f>Sheet1!$C$2:$C$4</c:f>
              <c:numCache>
                <c:formatCode>0.0%</c:formatCode>
                <c:ptCount val="3"/>
                <c:pt idx="0">
                  <c:v>5.2999999999999999E-2</c:v>
                </c:pt>
                <c:pt idx="1">
                  <c:v>0</c:v>
                </c:pt>
                <c:pt idx="2">
                  <c:v>8.8999999999999996E-2</c:v>
                </c:pt>
              </c:numCache>
            </c:numRef>
          </c:val>
          <c:extLst>
            <c:ext xmlns:c16="http://schemas.microsoft.com/office/drawing/2014/chart" uri="{C3380CC4-5D6E-409C-BE32-E72D297353CC}">
              <c16:uniqueId val="{00000004-9252-4179-A256-CDE2E0B30990}"/>
            </c:ext>
          </c:extLst>
        </c:ser>
        <c:dLbls>
          <c:showLegendKey val="0"/>
          <c:showVal val="0"/>
          <c:showCatName val="0"/>
          <c:showSerName val="0"/>
          <c:showPercent val="0"/>
          <c:showBubbleSize val="0"/>
        </c:dLbls>
        <c:gapWidth val="150"/>
        <c:axId val="-2137090264"/>
        <c:axId val="-2137086888"/>
      </c:barChart>
      <c:catAx>
        <c:axId val="-2137090264"/>
        <c:scaling>
          <c:orientation val="minMax"/>
        </c:scaling>
        <c:delete val="0"/>
        <c:axPos val="b"/>
        <c:numFmt formatCode="General" sourceLinked="0"/>
        <c:majorTickMark val="out"/>
        <c:minorTickMark val="none"/>
        <c:tickLblPos val="nextTo"/>
        <c:spPr>
          <a:ln w="9526">
            <a:solidFill>
              <a:schemeClr val="tx1"/>
            </a:solidFill>
          </a:ln>
        </c:spPr>
        <c:txPr>
          <a:bodyPr/>
          <a:lstStyle/>
          <a:p>
            <a:pPr>
              <a:defRPr sz="825">
                <a:solidFill>
                  <a:schemeClr val="tx1"/>
                </a:solidFill>
              </a:defRPr>
            </a:pPr>
            <a:endParaRPr lang="it-IT"/>
          </a:p>
        </c:txPr>
        <c:crossAx val="-2137086888"/>
        <c:crosses val="autoZero"/>
        <c:auto val="1"/>
        <c:lblAlgn val="ctr"/>
        <c:lblOffset val="100"/>
        <c:noMultiLvlLbl val="0"/>
      </c:catAx>
      <c:valAx>
        <c:axId val="-2137086888"/>
        <c:scaling>
          <c:orientation val="minMax"/>
          <c:max val="0.5"/>
        </c:scaling>
        <c:delete val="0"/>
        <c:axPos val="l"/>
        <c:numFmt formatCode="0.0%" sourceLinked="1"/>
        <c:majorTickMark val="out"/>
        <c:minorTickMark val="none"/>
        <c:tickLblPos val="nextTo"/>
        <c:spPr>
          <a:ln w="9526">
            <a:solidFill>
              <a:schemeClr val="tx1"/>
            </a:solidFill>
          </a:ln>
        </c:spPr>
        <c:txPr>
          <a:bodyPr/>
          <a:lstStyle/>
          <a:p>
            <a:pPr>
              <a:defRPr>
                <a:solidFill>
                  <a:srgbClr val="000000"/>
                </a:solidFill>
              </a:defRPr>
            </a:pPr>
            <a:endParaRPr lang="it-IT"/>
          </a:p>
        </c:txPr>
        <c:crossAx val="-2137090264"/>
        <c:crosses val="autoZero"/>
        <c:crossBetween val="between"/>
        <c:majorUnit val="0.1"/>
      </c:valAx>
      <c:spPr>
        <a:gradFill flip="none" rotWithShape="1">
          <a:gsLst>
            <a:gs pos="0">
              <a:sysClr val="window" lastClr="FFFFFF"/>
            </a:gs>
            <a:gs pos="65000">
              <a:srgbClr val="FCFEFA">
                <a:alpha val="0"/>
              </a:srgbClr>
            </a:gs>
          </a:gsLst>
          <a:lin ang="18600000" scaled="0"/>
          <a:tileRect/>
        </a:gradFill>
      </c:spPr>
    </c:plotArea>
    <c:legend>
      <c:legendPos val="r"/>
      <c:layout>
        <c:manualLayout>
          <c:xMode val="edge"/>
          <c:yMode val="edge"/>
          <c:x val="0.31094527363184099"/>
          <c:y val="5.3908355795148199E-3"/>
          <c:w val="0.67910447761194004"/>
          <c:h val="9.7035040431266803E-2"/>
        </c:manualLayout>
      </c:layout>
      <c:overlay val="0"/>
      <c:txPr>
        <a:bodyPr/>
        <a:lstStyle/>
        <a:p>
          <a:pPr>
            <a:defRPr sz="1050">
              <a:solidFill>
                <a:srgbClr val="000000"/>
              </a:solidFill>
              <a:latin typeface="Arial" panose="020B0604020202020204" pitchFamily="34" charset="0"/>
              <a:cs typeface="Arial" panose="020B0604020202020204" pitchFamily="34" charset="0"/>
            </a:defRPr>
          </a:pPr>
          <a:endParaRPr lang="it-IT"/>
        </a:p>
      </c:txPr>
    </c:legend>
    <c:plotVisOnly val="1"/>
    <c:dispBlanksAs val="gap"/>
    <c:showDLblsOverMax val="0"/>
  </c:chart>
  <c:txPr>
    <a:bodyPr/>
    <a:lstStyle/>
    <a:p>
      <a:pPr>
        <a:defRPr sz="900"/>
      </a:pPr>
      <a:endParaRPr lang="it-IT"/>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B8B4E-8E2F-41C7-B46E-C03801661198}" type="datetimeFigureOut">
              <a:rPr lang="it-IT" smtClean="0"/>
              <a:pPr/>
              <a:t>17/05/25</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A614C-043D-435A-A96C-1CB3C929C7BA}" type="slidenum">
              <a:rPr lang="it-IT" smtClean="0"/>
              <a:pPr/>
              <a:t>‹N›</a:t>
            </a:fld>
            <a:endParaRPr lang="it-IT"/>
          </a:p>
        </p:txBody>
      </p:sp>
    </p:spTree>
    <p:extLst>
      <p:ext uri="{BB962C8B-B14F-4D97-AF65-F5344CB8AC3E}">
        <p14:creationId xmlns:p14="http://schemas.microsoft.com/office/powerpoint/2010/main" val="36484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05585301-E931-44CC-AF10-E210455070B1}" type="slidenum">
              <a:rPr lang="it-IT" altLang="en-US" smtClean="0">
                <a:solidFill>
                  <a:srgbClr val="000000"/>
                </a:solidFill>
                <a:ea typeface="ＭＳ Ｐゴシック" pitchFamily="34" charset="-128"/>
              </a:rPr>
              <a:pPr/>
              <a:t>1</a:t>
            </a:fld>
            <a:endParaRPr lang="it-IT" altLang="en-US">
              <a:solidFill>
                <a:srgbClr val="000000"/>
              </a:solidFill>
              <a:ea typeface="ＭＳ Ｐゴシック" pitchFamily="34" charset="-128"/>
            </a:endParaRPr>
          </a:p>
        </p:txBody>
      </p:sp>
      <p:sp>
        <p:nvSpPr>
          <p:cNvPr id="1433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147350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94144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602176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de-AT" dirty="0"/>
              <a:t>The </a:t>
            </a:r>
            <a:r>
              <a:rPr lang="de-AT" dirty="0" err="1"/>
              <a:t>first</a:t>
            </a:r>
            <a:r>
              <a:rPr lang="de-AT" dirty="0"/>
              <a:t> </a:t>
            </a:r>
            <a:r>
              <a:rPr lang="en-US" sz="2400" b="0" i="0" u="none" strike="noStrike" baseline="0" dirty="0" err="1">
                <a:latin typeface="Shaker2Lancet-Regular"/>
              </a:rPr>
              <a:t>randomised</a:t>
            </a:r>
            <a:r>
              <a:rPr lang="en-US" sz="2400" b="0" i="0" u="none" strike="noStrike" baseline="0" dirty="0">
                <a:latin typeface="Shaker2Lancet-Regular"/>
              </a:rPr>
              <a:t>, controlled, phase 3 trials comparing interferon alfa with hydroxyurea in patients with </a:t>
            </a:r>
            <a:r>
              <a:rPr lang="it-IT" sz="2400" b="0" i="0" u="none" strike="noStrike" baseline="0" dirty="0" err="1">
                <a:latin typeface="Shaker2Lancet-Regular"/>
              </a:rPr>
              <a:t>polycythaemia</a:t>
            </a:r>
            <a:r>
              <a:rPr lang="it-IT" sz="2400" b="0" i="0" u="none" strike="noStrike" baseline="0" dirty="0">
                <a:latin typeface="Shaker2Lancet-Regular"/>
              </a:rPr>
              <a:t> vera. I pz andavano a visita ogni 3 mesi.</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a:t>2013-2014</a:t>
            </a:r>
            <a:r>
              <a:rPr lang="it-IT">
                <a:sym typeface="Wingdings" panose="05000000000000000000" pitchFamily="2" charset="2"/>
              </a:rPr>
              <a:t>2021</a:t>
            </a:r>
          </a:p>
          <a:p>
            <a:endParaRPr lang="de-AT"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BA644B0-F301-45E1-B23E-8E997CB837B7}" type="slidenum">
              <a:rPr kumimoji="0" lang="de-AT"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de-AT" sz="1400" b="0" i="0" u="none" strike="noStrike" kern="0" cap="none" spc="0" normalizeH="0" baseline="0" noProof="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96065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it-IT" dirty="0"/>
              <a:t>Hanno discontinuato 25 pz nel braccio sperimentale vs 20 nel braccio BAT</a:t>
            </a:r>
          </a:p>
          <a:p>
            <a:r>
              <a:rPr lang="it-IT" dirty="0"/>
              <a:t>Il 68% vs 40% aveva risposta ematologica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E42FD-578B-DF4F-BB55-D8DDE3807131}"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889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it-IT" b="1" i="0" dirty="0">
                <a:solidFill>
                  <a:srgbClr val="202124"/>
                </a:solidFill>
                <a:effectLst/>
                <a:latin typeface="Google Sans"/>
              </a:rPr>
              <a:t>Last </a:t>
            </a:r>
            <a:r>
              <a:rPr lang="it-IT" b="1" i="0" dirty="0" err="1">
                <a:solidFill>
                  <a:srgbClr val="202124"/>
                </a:solidFill>
                <a:effectLst/>
                <a:latin typeface="Google Sans"/>
              </a:rPr>
              <a:t>observation</a:t>
            </a:r>
            <a:r>
              <a:rPr lang="it-IT" b="1" i="0" dirty="0">
                <a:solidFill>
                  <a:srgbClr val="202124"/>
                </a:solidFill>
                <a:effectLst/>
                <a:latin typeface="Google Sans"/>
              </a:rPr>
              <a:t> </a:t>
            </a:r>
            <a:r>
              <a:rPr lang="it-IT" b="1" i="0" dirty="0" err="1">
                <a:solidFill>
                  <a:srgbClr val="202124"/>
                </a:solidFill>
                <a:effectLst/>
                <a:latin typeface="Google Sans"/>
              </a:rPr>
              <a:t>carried</a:t>
            </a:r>
            <a:r>
              <a:rPr lang="it-IT" b="1" i="0" dirty="0">
                <a:solidFill>
                  <a:srgbClr val="202124"/>
                </a:solidFill>
                <a:effectLst/>
                <a:latin typeface="Google Sans"/>
              </a:rPr>
              <a:t> </a:t>
            </a:r>
            <a:r>
              <a:rPr lang="it-IT" b="1" i="0" dirty="0" err="1">
                <a:solidFill>
                  <a:srgbClr val="202124"/>
                </a:solidFill>
                <a:effectLst/>
                <a:latin typeface="Google Sans"/>
              </a:rPr>
              <a:t>forward</a:t>
            </a:r>
            <a:r>
              <a:rPr lang="it-IT" b="0" i="0" dirty="0">
                <a:solidFill>
                  <a:srgbClr val="202124"/>
                </a:solidFill>
                <a:effectLst/>
                <a:latin typeface="Google Sans"/>
              </a:rPr>
              <a:t>: metodo per gestire i dati persi in studi longitudinali (</a:t>
            </a:r>
            <a:r>
              <a:rPr lang="it-IT" b="0" i="0" dirty="0">
                <a:solidFill>
                  <a:srgbClr val="040C28"/>
                </a:solidFill>
                <a:effectLst/>
                <a:latin typeface="Google Sans"/>
              </a:rPr>
              <a:t>ripetute osservazioni dello stesso parametro in un lungo periodo di tempo)</a:t>
            </a:r>
            <a:endParaRPr lang="it-IT" dirty="0"/>
          </a:p>
          <a:p>
            <a:endParaRPr lang="it-IT" dirty="0"/>
          </a:p>
        </p:txBody>
      </p:sp>
      <p:sp>
        <p:nvSpPr>
          <p:cNvPr id="4" name="Slide Number Placeholder 3"/>
          <p:cNvSpPr>
            <a:spLocks noGrp="1"/>
          </p:cNvSpPr>
          <p:nvPr>
            <p:ph type="sldNum" sz="quarter" idx="5"/>
          </p:nvPr>
        </p:nvSpPr>
        <p:spPr/>
        <p:txBody>
          <a:bodyPr/>
          <a:lstStyle/>
          <a:p>
            <a:fld id="{6A5E42FD-578B-DF4F-BB55-D8DDE3807131}" type="slidenum">
              <a:rPr lang="de-DE" smtClean="0"/>
              <a:pPr/>
              <a:t>23</a:t>
            </a:fld>
            <a:endParaRPr lang="de-DE"/>
          </a:p>
        </p:txBody>
      </p:sp>
    </p:spTree>
    <p:extLst>
      <p:ext uri="{BB962C8B-B14F-4D97-AF65-F5344CB8AC3E}">
        <p14:creationId xmlns:p14="http://schemas.microsoft.com/office/powerpoint/2010/main" val="67406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i="0" u="none" strike="noStrike" baseline="0" dirty="0">
                <a:latin typeface="AdvOT13ecea41"/>
              </a:rPr>
              <a:t>- At 24 months, the composite treatment response was con</a:t>
            </a:r>
            <a:r>
              <a:rPr lang="en-US" sz="1000" b="0" i="0" u="none" strike="noStrike" baseline="0" dirty="0">
                <a:latin typeface="AdvOT13ecea41+fb"/>
              </a:rPr>
              <a:t>fi</a:t>
            </a:r>
            <a:r>
              <a:rPr lang="en-US" sz="1000" b="0" i="0" u="none" strike="noStrike" baseline="0" dirty="0">
                <a:latin typeface="AdvOT13ecea41"/>
              </a:rPr>
              <a:t>rmed in 43 of 52 (83%) </a:t>
            </a:r>
            <a:r>
              <a:rPr lang="it-IT" sz="1000" b="0" i="0" u="none" strike="noStrike" baseline="0" dirty="0">
                <a:latin typeface="AdvOT13ecea41"/>
              </a:rPr>
              <a:t>and 19 of 32</a:t>
            </a:r>
          </a:p>
          <a:p>
            <a:pPr algn="l"/>
            <a:r>
              <a:rPr lang="it-IT" sz="1000" b="0" i="0" u="none" strike="noStrike" baseline="0" dirty="0">
                <a:latin typeface="AdvOT13ecea41"/>
              </a:rPr>
              <a:t>- </a:t>
            </a:r>
            <a:r>
              <a:rPr lang="it-IT" sz="1000" b="0" i="0" u="none" strike="noStrike" baseline="0" dirty="0" err="1">
                <a:latin typeface="AdvOT13ecea41"/>
              </a:rPr>
              <a:t>Changes</a:t>
            </a:r>
            <a:r>
              <a:rPr lang="it-IT" sz="1000" b="0" i="0" u="none" strike="noStrike" baseline="0" dirty="0">
                <a:latin typeface="AdvOT13ecea41"/>
              </a:rPr>
              <a:t> in </a:t>
            </a:r>
            <a:r>
              <a:rPr lang="it-IT" sz="1000" b="0" i="0" u="none" strike="noStrike" baseline="0" dirty="0">
                <a:latin typeface="AdvOTbb91ad3a.I"/>
              </a:rPr>
              <a:t>JAK2</a:t>
            </a:r>
            <a:r>
              <a:rPr lang="it-IT" sz="1000" b="0" i="0" u="none" strike="noStrike" baseline="0" dirty="0">
                <a:latin typeface="AdvOT13ecea41"/>
              </a:rPr>
              <a:t>V617F allele burden from baseline to 12 </a:t>
            </a:r>
            <a:r>
              <a:rPr lang="en-US" sz="1000" b="0" i="0" u="none" strike="noStrike" baseline="0" dirty="0">
                <a:latin typeface="AdvOT13ecea41"/>
              </a:rPr>
              <a:t>and 24 months were assessed in 98 and 49 patients, respectively (Tables 2 and 3). </a:t>
            </a:r>
            <a:r>
              <a:rPr lang="en-US" sz="1000" b="0" i="0" u="none" strike="noStrike" baseline="0" dirty="0" err="1">
                <a:latin typeface="AdvOT13ecea41"/>
              </a:rPr>
              <a:t>Ropeg</a:t>
            </a:r>
            <a:r>
              <a:rPr lang="en-US" sz="1000" b="0" i="0" u="none" strike="noStrike" baseline="0" dirty="0">
                <a:latin typeface="AdvOT13ecea41"/>
              </a:rPr>
              <a:t>-treated patients showed a change of </a:t>
            </a:r>
            <a:r>
              <a:rPr lang="en-US" sz="1000" b="0" i="0" u="none" strike="noStrike" baseline="0" dirty="0">
                <a:latin typeface="AdvOTbb91ad3a.I"/>
              </a:rPr>
              <a:t>JAK2</a:t>
            </a:r>
            <a:r>
              <a:rPr lang="en-US" sz="1000" b="0" i="0" u="none" strike="noStrike" baseline="0" dirty="0">
                <a:latin typeface="AdvOT13ecea41"/>
              </a:rPr>
              <a:t>V617F variant allele frequency (VAF) from baseline to 12 and 24 months (</a:t>
            </a:r>
            <a:r>
              <a:rPr lang="en-US" sz="1000" b="0" i="0" u="none" strike="noStrike" baseline="0" dirty="0">
                <a:latin typeface="AdvP80675"/>
              </a:rPr>
              <a:t>2</a:t>
            </a:r>
            <a:r>
              <a:rPr lang="en-US" sz="1000" b="0" i="0" u="none" strike="noStrike" baseline="0" dirty="0">
                <a:latin typeface="AdvOT13ecea41"/>
              </a:rPr>
              <a:t>11.9% and </a:t>
            </a:r>
            <a:r>
              <a:rPr lang="en-US" sz="1000" b="0" i="0" u="none" strike="noStrike" baseline="0" dirty="0">
                <a:latin typeface="AdvP80675"/>
              </a:rPr>
              <a:t>2</a:t>
            </a:r>
            <a:r>
              <a:rPr lang="en-US" sz="1000" b="0" i="0" u="none" strike="noStrike" baseline="0" dirty="0">
                <a:latin typeface="AdvOT13ecea41"/>
              </a:rPr>
              <a:t>23.1%, respectively); this was more marked in patients with baseline VAF levels of more than 50% (Fig. S4). </a:t>
            </a:r>
            <a:r>
              <a:rPr lang="en-US" sz="1000" b="0" i="0" u="none" strike="noStrike" baseline="0" dirty="0">
                <a:latin typeface="AdvOTbb91ad3a.I"/>
              </a:rPr>
              <a:t>JAK2</a:t>
            </a:r>
            <a:r>
              <a:rPr lang="en-US" sz="1000" b="0" i="0" u="none" strike="noStrike" baseline="0" dirty="0">
                <a:latin typeface="AdvOT13ecea41"/>
              </a:rPr>
              <a:t>V617F VAF remained substantially unchanged in the </a:t>
            </a:r>
            <a:r>
              <a:rPr lang="it-IT" sz="1000" b="0" i="0" u="none" strike="noStrike" baseline="0" dirty="0">
                <a:latin typeface="AdvOT13ecea41"/>
              </a:rPr>
              <a:t>standard group.</a:t>
            </a:r>
          </a:p>
          <a:p>
            <a:pPr algn="l"/>
            <a:r>
              <a:rPr lang="en-US" sz="1000" b="0" i="0" u="none" strike="noStrike" baseline="0" dirty="0">
                <a:latin typeface="AdvOT13ecea41"/>
              </a:rPr>
              <a:t>- Patients who had not reached the primary end point at 12 months (</a:t>
            </a:r>
            <a:r>
              <a:rPr lang="en-US" sz="1000" b="0" i="0" u="none" strike="noStrike" baseline="0" dirty="0" err="1">
                <a:latin typeface="AdvOT13ecea41"/>
              </a:rPr>
              <a:t>nonresponders</a:t>
            </a:r>
            <a:r>
              <a:rPr lang="en-US" sz="1000" b="0" i="0" u="none" strike="noStrike" baseline="0" dirty="0">
                <a:latin typeface="AdvOT13ecea41"/>
              </a:rPr>
              <a:t>) crossed over to standard (n9) or </a:t>
            </a:r>
            <a:r>
              <a:rPr lang="en-US" sz="1000" b="0" i="0" u="none" strike="noStrike" baseline="0" dirty="0" err="1">
                <a:latin typeface="AdvOT13ecea41"/>
              </a:rPr>
              <a:t>ropeg</a:t>
            </a:r>
            <a:r>
              <a:rPr lang="en-US" sz="1000" b="0" i="0" u="none" strike="noStrike" baseline="0" dirty="0">
                <a:latin typeface="AdvOT13ecea41"/>
              </a:rPr>
              <a:t> (n23) therapy. Of the patients who crossed over to </a:t>
            </a:r>
            <a:r>
              <a:rPr lang="en-US" sz="1000" b="0" i="0" u="none" strike="noStrike" baseline="0" dirty="0" err="1">
                <a:latin typeface="AdvOT13ecea41"/>
              </a:rPr>
              <a:t>ropeg</a:t>
            </a:r>
            <a:r>
              <a:rPr lang="en-US" sz="1000" b="0" i="0" u="none" strike="noStrike" baseline="0" dirty="0">
                <a:latin typeface="AdvOT13ecea41"/>
              </a:rPr>
              <a:t>, 7 of 23 (30%) met the composite response in the subsequent 12 months. These patients received 4.7 phlebotomies</a:t>
            </a:r>
          </a:p>
          <a:p>
            <a:pPr algn="l"/>
            <a:r>
              <a:rPr lang="en-US" sz="1000" b="0" i="0" u="none" strike="noStrike" baseline="0" dirty="0">
                <a:latin typeface="AdvOT13ecea41"/>
              </a:rPr>
              <a:t>per patient per year; in contrast, patients receiving </a:t>
            </a:r>
            <a:r>
              <a:rPr lang="en-US" sz="1000" b="0" i="0" u="none" strike="noStrike" baseline="0" dirty="0" err="1">
                <a:latin typeface="AdvOT13ecea41"/>
              </a:rPr>
              <a:t>ropeg</a:t>
            </a:r>
            <a:r>
              <a:rPr lang="en-US" sz="1000" b="0" i="0" u="none" strike="noStrike" baseline="0" dirty="0">
                <a:latin typeface="AdvOT13ecea41"/>
              </a:rPr>
              <a:t> over the </a:t>
            </a:r>
            <a:r>
              <a:rPr lang="en-US" sz="1000" b="0" i="0" u="none" strike="noStrike" baseline="0" dirty="0">
                <a:latin typeface="AdvOT13ecea41+fb"/>
              </a:rPr>
              <a:t>fi</a:t>
            </a:r>
            <a:r>
              <a:rPr lang="en-US" sz="1000" b="0" i="0" u="none" strike="noStrike" baseline="0" dirty="0">
                <a:latin typeface="AdvOT13ecea41"/>
              </a:rPr>
              <a:t>rst 12 months from randomization received 2.9 phlebotomies per patient per year.</a:t>
            </a:r>
            <a:endParaRPr lang="it-IT"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E42FD-578B-DF4F-BB55-D8DDE3807131}"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322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76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523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the 934 PV patients included in the PV-NET database, 52, 15, 41 and 212 patients were excluded because their PV diagnosis did not meet the 2016 WHO criteria, because of excess missing data, because their HU therapy was prior to the discovery of the JAK2V617F mutation (2005), and because they had no or less than 12 months of exposure to HU, respectively. Additionally, 51 patients who never achieved CR to HU were excluded because they received no therapy or only busulfan/interferons after HU discontinuation.</a:t>
            </a:r>
          </a:p>
          <a:p>
            <a:endParaRPr lang="it-IT" dirty="0"/>
          </a:p>
        </p:txBody>
      </p:sp>
      <p:sp>
        <p:nvSpPr>
          <p:cNvPr id="4" name="Slide Number Placeholder 3"/>
          <p:cNvSpPr>
            <a:spLocks noGrp="1"/>
          </p:cNvSpPr>
          <p:nvPr>
            <p:ph type="sldNum" sz="quarter" idx="5"/>
          </p:nvPr>
        </p:nvSpPr>
        <p:spPr/>
        <p:txBody>
          <a:bodyPr/>
          <a:lstStyle/>
          <a:p>
            <a:fld id="{92B3CAD7-8202-4D3F-9920-6A090954D879}" type="slidenum">
              <a:rPr lang="it-IT" smtClean="0"/>
              <a:t>4</a:t>
            </a:fld>
            <a:endParaRPr lang="it-IT"/>
          </a:p>
        </p:txBody>
      </p:sp>
    </p:spTree>
    <p:extLst>
      <p:ext uri="{BB962C8B-B14F-4D97-AF65-F5344CB8AC3E}">
        <p14:creationId xmlns:p14="http://schemas.microsoft.com/office/powerpoint/2010/main" val="8383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32299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05522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effectLst/>
            </a:endParaRPr>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95604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83057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58413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s://www.aop-health.com/global_en/" TargetMode="External"/><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op-health.com/global_en/"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0F10DB9-55D9-4713-A6CE-678366404FFA}" type="datetimeFigureOut">
              <a:rPr lang="it-IT" smtClean="0"/>
              <a:pPr/>
              <a:t>17/05/25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F10DB9-55D9-4713-A6CE-678366404FFA}" type="datetimeFigureOut">
              <a:rPr lang="it-IT" smtClean="0"/>
              <a:pPr/>
              <a:t>17/05/25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ckground-white_SciPharm">
    <p:spTree>
      <p:nvGrpSpPr>
        <p:cNvPr id="1" name=""/>
        <p:cNvGrpSpPr/>
        <p:nvPr/>
      </p:nvGrpSpPr>
      <p:grpSpPr>
        <a:xfrm>
          <a:off x="0" y="0"/>
          <a:ext cx="0" cy="0"/>
          <a:chOff x="0" y="0"/>
          <a:chExt cx="0" cy="0"/>
        </a:xfrm>
      </p:grpSpPr>
      <p:sp>
        <p:nvSpPr>
          <p:cNvPr id="9" name="Google Shape;14;p8">
            <a:extLst>
              <a:ext uri="{FF2B5EF4-FFF2-40B4-BE49-F238E27FC236}">
                <a16:creationId xmlns:a16="http://schemas.microsoft.com/office/drawing/2014/main" id="{A184115E-3F9A-4B88-B4B8-72C3D35A08ED}"/>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pic>
        <p:nvPicPr>
          <p:cNvPr id="2" name="Picture 2" descr="Logos_Exposants_Web_300x300_SciPharm">
            <a:extLst>
              <a:ext uri="{FF2B5EF4-FFF2-40B4-BE49-F238E27FC236}">
                <a16:creationId xmlns:a16="http://schemas.microsoft.com/office/drawing/2014/main" id="{B3821383-13CC-6625-4E62-AE7D7EDADCD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9070415" y="110523"/>
            <a:ext cx="1321357" cy="42996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cxnSp>
        <p:nvCxnSpPr>
          <p:cNvPr id="6" name="Gerader Verbinder 5">
            <a:extLst>
              <a:ext uri="{FF2B5EF4-FFF2-40B4-BE49-F238E27FC236}">
                <a16:creationId xmlns:a16="http://schemas.microsoft.com/office/drawing/2014/main" id="{2C3B8F7A-9057-C8B6-4CE0-D1AFDA47F271}"/>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EBA144E5-BAF3-DE51-7304-7BD9FC723045}"/>
              </a:ext>
            </a:extLst>
          </p:cNvPr>
          <p:cNvSpPr txBox="1"/>
          <p:nvPr userDrawn="1"/>
        </p:nvSpPr>
        <p:spPr>
          <a:xfrm>
            <a:off x="8931404" y="453083"/>
            <a:ext cx="1544353" cy="200055"/>
          </a:xfrm>
          <a:prstGeom prst="rect">
            <a:avLst/>
          </a:prstGeom>
          <a:noFill/>
        </p:spPr>
        <p:txBody>
          <a:bodyPr wrap="square">
            <a:spAutoFit/>
          </a:bodyPr>
          <a:lstStyle/>
          <a:p>
            <a:pPr marR="0" algn="ctr" defTabSz="825500" rtl="0" fontAlgn="auto" latinLnBrk="0" hangingPunct="0">
              <a:lnSpc>
                <a:spcPct val="100000"/>
              </a:lnSpc>
              <a:spcBef>
                <a:spcPts val="0"/>
              </a:spcBef>
              <a:spcAft>
                <a:spcPts val="0"/>
              </a:spcAft>
              <a:buClrTx/>
              <a:buSzPct val="110000"/>
              <a:tabLst/>
            </a:pPr>
            <a:r>
              <a:rPr lang="de-AT" sz="680" b="0">
                <a:solidFill>
                  <a:srgbClr val="1562AB"/>
                </a:solidFill>
                <a:latin typeface="Myriad Pro" panose="020B0503030403020204" pitchFamily="34" charset="0"/>
                <a:sym typeface="Helvetica Neue"/>
              </a:rPr>
              <a:t>A </a:t>
            </a:r>
            <a:r>
              <a:rPr lang="de-AT" sz="680" b="0" err="1">
                <a:solidFill>
                  <a:srgbClr val="1562AB"/>
                </a:solidFill>
                <a:latin typeface="Myriad Pro" panose="020B0503030403020204" pitchFamily="34" charset="0"/>
                <a:sym typeface="Helvetica Neue"/>
              </a:rPr>
              <a:t>member</a:t>
            </a:r>
            <a:r>
              <a:rPr lang="de-AT" sz="680" b="0">
                <a:solidFill>
                  <a:srgbClr val="1562AB"/>
                </a:solidFill>
                <a:latin typeface="Myriad Pro" panose="020B0503030403020204" pitchFamily="34" charset="0"/>
                <a:sym typeface="Helvetica Neue"/>
              </a:rPr>
              <a:t> </a:t>
            </a:r>
            <a:r>
              <a:rPr lang="de-AT" sz="680" b="0" err="1">
                <a:solidFill>
                  <a:srgbClr val="1562AB"/>
                </a:solidFill>
                <a:latin typeface="Myriad Pro" panose="020B0503030403020204" pitchFamily="34" charset="0"/>
                <a:sym typeface="Helvetica Neue"/>
              </a:rPr>
              <a:t>of</a:t>
            </a:r>
            <a:r>
              <a:rPr lang="de-AT" sz="680" b="0">
                <a:solidFill>
                  <a:srgbClr val="1562AB"/>
                </a:solidFill>
                <a:latin typeface="Myriad Pro" panose="020B0503030403020204" pitchFamily="34" charset="0"/>
                <a:sym typeface="Helvetica Neue"/>
              </a:rPr>
              <a:t> </a:t>
            </a:r>
            <a:r>
              <a:rPr lang="de-AT" sz="680" b="0" err="1">
                <a:solidFill>
                  <a:srgbClr val="1562AB"/>
                </a:solidFill>
                <a:latin typeface="Myriad Pro" panose="020B0503030403020204" pitchFamily="34" charset="0"/>
                <a:sym typeface="Helvetica Neue"/>
              </a:rPr>
              <a:t>the</a:t>
            </a:r>
            <a:r>
              <a:rPr lang="de-AT" sz="680" b="0">
                <a:solidFill>
                  <a:srgbClr val="1562AB"/>
                </a:solidFill>
                <a:latin typeface="Myriad Pro" panose="020B0503030403020204" pitchFamily="34" charset="0"/>
                <a:sym typeface="Helvetica Neue"/>
              </a:rPr>
              <a:t> AOP Health Group</a:t>
            </a:r>
            <a:endParaRPr kumimoji="0" lang="en-US" sz="680" b="0" i="0" u="none" strike="noStrike" cap="none" spc="0" normalizeH="0" baseline="0">
              <a:ln>
                <a:noFill/>
              </a:ln>
              <a:solidFill>
                <a:srgbClr val="1562AB"/>
              </a:solidFill>
              <a:effectLst/>
              <a:uFillTx/>
              <a:latin typeface="Myriad Pro" panose="020B0503030403020204" pitchFamily="34" charset="0"/>
              <a:sym typeface="Helvetica Neue"/>
            </a:endParaRPr>
          </a:p>
        </p:txBody>
      </p:sp>
      <p:sp>
        <p:nvSpPr>
          <p:cNvPr id="7" name="Textplatzhalter 3">
            <a:extLst>
              <a:ext uri="{FF2B5EF4-FFF2-40B4-BE49-F238E27FC236}">
                <a16:creationId xmlns:a16="http://schemas.microsoft.com/office/drawing/2014/main" id="{841DDD12-EE2E-60D5-8E73-F057D774CEBB}"/>
              </a:ext>
            </a:extLst>
          </p:cNvPr>
          <p:cNvSpPr>
            <a:spLocks noGrp="1"/>
          </p:cNvSpPr>
          <p:nvPr>
            <p:ph idx="1" hasCustomPrompt="1"/>
          </p:nvPr>
        </p:nvSpPr>
        <p:spPr>
          <a:xfrm>
            <a:off x="681036" y="1472540"/>
            <a:ext cx="10836277" cy="4704423"/>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spTree>
    <p:extLst>
      <p:ext uri="{BB962C8B-B14F-4D97-AF65-F5344CB8AC3E}">
        <p14:creationId xmlns:p14="http://schemas.microsoft.com/office/powerpoint/2010/main" val="225713302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Text (no bullets)">
    <p:bg>
      <p:bgPr>
        <a:solidFill>
          <a:schemeClr val="tx2">
            <a:lumMod val="20000"/>
            <a:lumOff val="80000"/>
            <a:alpha val="50000"/>
          </a:schemeClr>
        </a:solidFill>
        <a:effectLst/>
      </p:bgPr>
    </p:bg>
    <p:spTree>
      <p:nvGrpSpPr>
        <p:cNvPr id="1" name=""/>
        <p:cNvGrpSpPr/>
        <p:nvPr/>
      </p:nvGrpSpPr>
      <p:grpSpPr>
        <a:xfrm>
          <a:off x="0" y="0"/>
          <a:ext cx="0" cy="0"/>
          <a:chOff x="0" y="0"/>
          <a:chExt cx="0" cy="0"/>
        </a:xfrm>
      </p:grpSpPr>
      <p:sp>
        <p:nvSpPr>
          <p:cNvPr id="5" name="Titeltext" descr="titletext&#10;">
            <a:extLst>
              <a:ext uri="{FF2B5EF4-FFF2-40B4-BE49-F238E27FC236}">
                <a16:creationId xmlns:a16="http://schemas.microsoft.com/office/drawing/2014/main" id="{6A87B8B8-D79C-4BE4-962A-3D023BE1E46A}"/>
              </a:ext>
            </a:extLst>
          </p:cNvPr>
          <p:cNvSpPr txBox="1">
            <a:spLocks noGrp="1"/>
          </p:cNvSpPr>
          <p:nvPr>
            <p:ph type="title" hasCustomPrompt="1"/>
          </p:nvPr>
        </p:nvSpPr>
        <p:spPr>
          <a:xfrm>
            <a:off x="844551" y="417830"/>
            <a:ext cx="9069684" cy="866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p>
            <a:r>
              <a:rPr lang="en-GB" dirty="0"/>
              <a:t>Title text</a:t>
            </a:r>
            <a:endParaRPr dirty="0"/>
          </a:p>
        </p:txBody>
      </p:sp>
      <p:sp>
        <p:nvSpPr>
          <p:cNvPr id="6" name="Text Placeholder 4">
            <a:extLst>
              <a:ext uri="{FF2B5EF4-FFF2-40B4-BE49-F238E27FC236}">
                <a16:creationId xmlns:a16="http://schemas.microsoft.com/office/drawing/2014/main" id="{620964CA-F094-4FEB-B9B3-D5D881FC957B}"/>
              </a:ext>
            </a:extLst>
          </p:cNvPr>
          <p:cNvSpPr>
            <a:spLocks noGrp="1"/>
          </p:cNvSpPr>
          <p:nvPr>
            <p:ph type="body" sz="quarter" idx="11" hasCustomPrompt="1"/>
          </p:nvPr>
        </p:nvSpPr>
        <p:spPr>
          <a:xfrm>
            <a:off x="851326" y="1690600"/>
            <a:ext cx="10537347" cy="4359472"/>
          </a:xfrm>
          <a:prstGeom prst="rect">
            <a:avLst/>
          </a:prstGeom>
        </p:spPr>
        <p:txBody>
          <a:bodyPr anchor="t"/>
          <a:lstStyle>
            <a:lvl1pPr marL="0" indent="0">
              <a:buSzPct val="110000"/>
              <a:buFont typeface="Wingdings 2" panose="05020102010507070707" pitchFamily="18" charset="2"/>
              <a:buNone/>
              <a:defRPr sz="2300" b="0" i="0" spc="0">
                <a:latin typeface="+mn-lt"/>
              </a:defRPr>
            </a:lvl1pPr>
            <a:lvl2pPr marL="400844" indent="0">
              <a:buSzPct val="110000"/>
              <a:buFont typeface="Wingdings" panose="05000000000000000000" pitchFamily="2" charset="2"/>
              <a:buNone/>
              <a:defRPr sz="2000" b="0" i="0"/>
            </a:lvl2pPr>
            <a:lvl3pPr marL="719931" indent="0">
              <a:buSzPct val="130000"/>
              <a:buFont typeface="Myriad Pro" panose="020B0503030403020204" pitchFamily="34" charset="0"/>
              <a:buNone/>
              <a:defRPr sz="2000" b="0" i="0"/>
            </a:lvl3pPr>
            <a:lvl4pPr marL="1208882" indent="0">
              <a:buSzPct val="110000"/>
              <a:buFont typeface="Myriad Pro Black" panose="020B0903030403020204" pitchFamily="34" charset="0"/>
              <a:buNone/>
              <a:defRPr/>
            </a:lvl4pPr>
            <a:lvl5pPr marL="1252538" indent="-175419">
              <a:buSzPct val="100000"/>
              <a:buFont typeface="Myriad Pro" panose="020B0503030403020204" pitchFamily="34" charset="0"/>
              <a:buChar char="­"/>
              <a:defRPr/>
            </a:lvl5pPr>
          </a:lstStyle>
          <a:p>
            <a:pPr lvl="0"/>
            <a:r>
              <a:rPr lang="en-US" dirty="0"/>
              <a:t>Text level 1</a:t>
            </a:r>
          </a:p>
          <a:p>
            <a:pPr lvl="1"/>
            <a:r>
              <a:rPr lang="en-US" dirty="0"/>
              <a:t>Text level 2</a:t>
            </a:r>
          </a:p>
          <a:p>
            <a:pPr lvl="2"/>
            <a:r>
              <a:rPr lang="en-US" dirty="0"/>
              <a:t>Text level 3</a:t>
            </a:r>
          </a:p>
          <a:p>
            <a:pPr lvl="3"/>
            <a:r>
              <a:rPr lang="en-US" dirty="0"/>
              <a:t>Text level 4</a:t>
            </a:r>
          </a:p>
        </p:txBody>
      </p:sp>
    </p:spTree>
    <p:extLst>
      <p:ext uri="{BB962C8B-B14F-4D97-AF65-F5344CB8AC3E}">
        <p14:creationId xmlns:p14="http://schemas.microsoft.com/office/powerpoint/2010/main" val="1514688513"/>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Subtitle+Text (no bullets)">
    <p:bg>
      <p:bgPr>
        <a:solidFill>
          <a:schemeClr val="tx2">
            <a:lumMod val="20000"/>
            <a:lumOff val="80000"/>
            <a:alpha val="50000"/>
          </a:schemeClr>
        </a:solidFill>
        <a:effectLst/>
      </p:bgPr>
    </p:bg>
    <p:spTree>
      <p:nvGrpSpPr>
        <p:cNvPr id="1" name=""/>
        <p:cNvGrpSpPr/>
        <p:nvPr/>
      </p:nvGrpSpPr>
      <p:grpSpPr>
        <a:xfrm>
          <a:off x="0" y="0"/>
          <a:ext cx="0" cy="0"/>
          <a:chOff x="0" y="0"/>
          <a:chExt cx="0" cy="0"/>
        </a:xfrm>
      </p:grpSpPr>
      <p:sp>
        <p:nvSpPr>
          <p:cNvPr id="6" name="Textplatzhalter 3">
            <a:extLst>
              <a:ext uri="{FF2B5EF4-FFF2-40B4-BE49-F238E27FC236}">
                <a16:creationId xmlns:a16="http://schemas.microsoft.com/office/drawing/2014/main" id="{D06EB8E5-71F3-4311-AB0C-A83A5D8C20EA}"/>
              </a:ext>
            </a:extLst>
          </p:cNvPr>
          <p:cNvSpPr>
            <a:spLocks noGrp="1"/>
          </p:cNvSpPr>
          <p:nvPr>
            <p:ph type="body" sz="quarter" idx="24" hasCustomPrompt="1"/>
          </p:nvPr>
        </p:nvSpPr>
        <p:spPr>
          <a:xfrm>
            <a:off x="839049" y="1472561"/>
            <a:ext cx="6562359" cy="512763"/>
          </a:xfrm>
          <a:prstGeom prst="rect">
            <a:avLst/>
          </a:prstGeom>
        </p:spPr>
        <p:txBody>
          <a:bodyPr anchor="b" anchorCtr="0"/>
          <a:lstStyle>
            <a:lvl1pPr marL="0" indent="0">
              <a:buFontTx/>
              <a:buNone/>
              <a:defRPr sz="2300" b="0">
                <a:solidFill>
                  <a:schemeClr val="accent1"/>
                </a:solidFill>
                <a:latin typeface="+mj-lt"/>
              </a:defRPr>
            </a:lvl1pPr>
            <a:lvl2pPr>
              <a:defRPr b="1">
                <a:solidFill>
                  <a:schemeClr val="accent1"/>
                </a:solidFill>
                <a:latin typeface="+mj-lt"/>
              </a:defRPr>
            </a:lvl2pPr>
            <a:lvl3pPr>
              <a:defRPr b="1">
                <a:solidFill>
                  <a:schemeClr val="accent1"/>
                </a:solidFill>
                <a:latin typeface="+mj-lt"/>
              </a:defRPr>
            </a:lvl3pPr>
            <a:lvl4pPr>
              <a:defRPr b="1">
                <a:solidFill>
                  <a:schemeClr val="accent1"/>
                </a:solidFill>
                <a:latin typeface="+mj-lt"/>
              </a:defRPr>
            </a:lvl4pPr>
            <a:lvl5pPr>
              <a:defRPr b="1">
                <a:solidFill>
                  <a:schemeClr val="accent1"/>
                </a:solidFill>
                <a:latin typeface="+mj-lt"/>
              </a:defRPr>
            </a:lvl5pPr>
          </a:lstStyle>
          <a:p>
            <a:pPr lvl="0"/>
            <a:r>
              <a:rPr lang="de-DE" dirty="0" err="1"/>
              <a:t>Subtitle</a:t>
            </a:r>
            <a:endParaRPr lang="de-DE" dirty="0"/>
          </a:p>
        </p:txBody>
      </p:sp>
      <p:sp>
        <p:nvSpPr>
          <p:cNvPr id="5" name="Titeltext" descr="titletext&#10;">
            <a:extLst>
              <a:ext uri="{FF2B5EF4-FFF2-40B4-BE49-F238E27FC236}">
                <a16:creationId xmlns:a16="http://schemas.microsoft.com/office/drawing/2014/main" id="{23AC6543-F49B-45F5-ACD4-EE92879E663E}"/>
              </a:ext>
            </a:extLst>
          </p:cNvPr>
          <p:cNvSpPr txBox="1">
            <a:spLocks noGrp="1"/>
          </p:cNvSpPr>
          <p:nvPr>
            <p:ph type="title" hasCustomPrompt="1"/>
          </p:nvPr>
        </p:nvSpPr>
        <p:spPr>
          <a:xfrm>
            <a:off x="844551" y="417830"/>
            <a:ext cx="9069684" cy="866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p>
            <a:r>
              <a:rPr lang="en-GB" dirty="0"/>
              <a:t>Title text</a:t>
            </a:r>
            <a:endParaRPr dirty="0"/>
          </a:p>
        </p:txBody>
      </p:sp>
      <p:sp>
        <p:nvSpPr>
          <p:cNvPr id="8" name="Text Placeholder 4">
            <a:extLst>
              <a:ext uri="{FF2B5EF4-FFF2-40B4-BE49-F238E27FC236}">
                <a16:creationId xmlns:a16="http://schemas.microsoft.com/office/drawing/2014/main" id="{FC25447A-64AD-4F45-9360-2F0510EB1B3C}"/>
              </a:ext>
            </a:extLst>
          </p:cNvPr>
          <p:cNvSpPr>
            <a:spLocks noGrp="1"/>
          </p:cNvSpPr>
          <p:nvPr>
            <p:ph type="body" sz="quarter" idx="25" hasCustomPrompt="1"/>
          </p:nvPr>
        </p:nvSpPr>
        <p:spPr>
          <a:xfrm>
            <a:off x="851326" y="2117557"/>
            <a:ext cx="10537347" cy="3932514"/>
          </a:xfrm>
          <a:prstGeom prst="rect">
            <a:avLst/>
          </a:prstGeom>
        </p:spPr>
        <p:txBody>
          <a:bodyPr anchor="t"/>
          <a:lstStyle>
            <a:lvl1pPr marL="0" indent="0">
              <a:buSzPct val="110000"/>
              <a:buFont typeface="Wingdings 2" panose="05020102010507070707" pitchFamily="18" charset="2"/>
              <a:buNone/>
              <a:defRPr sz="2300" b="0" i="0" spc="0">
                <a:latin typeface="+mn-lt"/>
              </a:defRPr>
            </a:lvl1pPr>
            <a:lvl2pPr marL="400844" indent="0">
              <a:buSzPct val="110000"/>
              <a:buFont typeface="Wingdings" panose="05000000000000000000" pitchFamily="2" charset="2"/>
              <a:buNone/>
              <a:defRPr sz="2000" b="0" i="0"/>
            </a:lvl2pPr>
            <a:lvl3pPr marL="719931" indent="0">
              <a:buSzPct val="130000"/>
              <a:buFont typeface="Myriad Pro" panose="020B0503030403020204" pitchFamily="34" charset="0"/>
              <a:buNone/>
              <a:defRPr sz="2000" b="0" i="0"/>
            </a:lvl3pPr>
            <a:lvl4pPr marL="1208882" indent="0">
              <a:buSzPct val="110000"/>
              <a:buFont typeface="Myriad Pro Black" panose="020B0903030403020204" pitchFamily="34" charset="0"/>
              <a:buNone/>
              <a:defRPr/>
            </a:lvl4pPr>
            <a:lvl5pPr marL="1252538" indent="-175419">
              <a:buSzPct val="100000"/>
              <a:buFont typeface="Myriad Pro" panose="020B0503030403020204" pitchFamily="34" charset="0"/>
              <a:buChar char="­"/>
              <a:defRPr/>
            </a:lvl5pPr>
          </a:lstStyle>
          <a:p>
            <a:pPr lvl="0"/>
            <a:r>
              <a:rPr lang="en-US" dirty="0"/>
              <a:t>Text level 1</a:t>
            </a:r>
          </a:p>
          <a:p>
            <a:pPr lvl="1"/>
            <a:r>
              <a:rPr lang="en-US" dirty="0"/>
              <a:t>Text level 2</a:t>
            </a:r>
          </a:p>
          <a:p>
            <a:pPr lvl="2"/>
            <a:r>
              <a:rPr lang="en-US" dirty="0"/>
              <a:t>Text level 3</a:t>
            </a:r>
          </a:p>
          <a:p>
            <a:pPr lvl="3"/>
            <a:r>
              <a:rPr lang="en-US" dirty="0"/>
              <a:t>Text level 4</a:t>
            </a:r>
          </a:p>
        </p:txBody>
      </p:sp>
    </p:spTree>
    <p:extLst>
      <p:ext uri="{BB962C8B-B14F-4D97-AF65-F5344CB8AC3E}">
        <p14:creationId xmlns:p14="http://schemas.microsoft.com/office/powerpoint/2010/main" val="291130098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2069DA-A3DB-4AF5-9DAA-EECE9DEB016F}" type="datetimeFigureOut">
              <a:rPr lang="it-IT" smtClean="0"/>
              <a:t>17/05/25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102F26-3476-443F-BBE4-4D15A3F545D6}" type="slidenum">
              <a:rPr lang="it-IT" smtClean="0"/>
              <a:t>‹N›</a:t>
            </a:fld>
            <a:endParaRPr lang="it-IT"/>
          </a:p>
        </p:txBody>
      </p:sp>
    </p:spTree>
    <p:extLst>
      <p:ext uri="{BB962C8B-B14F-4D97-AF65-F5344CB8AC3E}">
        <p14:creationId xmlns:p14="http://schemas.microsoft.com/office/powerpoint/2010/main" val="24039082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2069DA-A3DB-4AF5-9DAA-EECE9DEB016F}" type="datetimeFigureOut">
              <a:rPr lang="it-IT" smtClean="0"/>
              <a:t>17/05/25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0102F26-3476-443F-BBE4-4D15A3F545D6}" type="slidenum">
              <a:rPr lang="it-IT" smtClean="0"/>
              <a:t>‹N›</a:t>
            </a:fld>
            <a:endParaRPr lang="it-IT"/>
          </a:p>
        </p:txBody>
      </p:sp>
    </p:spTree>
    <p:extLst>
      <p:ext uri="{BB962C8B-B14F-4D97-AF65-F5344CB8AC3E}">
        <p14:creationId xmlns:p14="http://schemas.microsoft.com/office/powerpoint/2010/main" val="6220613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lide With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a:solidFill>
                  <a:schemeClr val="accent1">
                    <a:lumMod val="10000"/>
                  </a:schemeClr>
                </a:solidFill>
              </a:defRPr>
            </a:lvl1pPr>
            <a:lvl2pPr>
              <a:defRPr>
                <a:solidFill>
                  <a:schemeClr val="accent1">
                    <a:lumMod val="10000"/>
                  </a:schemeClr>
                </a:solidFill>
              </a:defRPr>
            </a:lvl2pPr>
            <a:lvl3pPr>
              <a:defRPr>
                <a:solidFill>
                  <a:schemeClr val="accent1">
                    <a:lumMod val="10000"/>
                  </a:schemeClr>
                </a:solidFill>
              </a:defRPr>
            </a:lvl3pPr>
            <a:lvl4pPr>
              <a:defRPr>
                <a:solidFill>
                  <a:schemeClr val="accent1">
                    <a:lumMod val="10000"/>
                  </a:schemeClr>
                </a:solidFill>
              </a:defRPr>
            </a:lvl4pPr>
            <a:lvl5pPr>
              <a:defRPr>
                <a:solidFill>
                  <a:schemeClr val="accent1">
                    <a:lumMod val="10000"/>
                  </a:schemeClr>
                </a:solidFill>
              </a:defRPr>
            </a:lvl5pPr>
          </a:lstStyle>
          <a:p>
            <a:pPr lvl="0"/>
            <a:r>
              <a:rPr lang="en-US" dirty="0"/>
              <a:t>Your text-only slides should be short, quick-hit highlights written as phrases rather than complete sentences. If your audience is busy reading your slide, they aren’t going to be paying attention to you. Or they may not read the slide at all, which renders your Power Point presentation useless.</a:t>
            </a:r>
          </a:p>
          <a:p>
            <a:pPr lvl="1"/>
            <a:r>
              <a:rPr lang="en-US" dirty="0"/>
              <a:t>A general rule of thumb is that text should be limited to: </a:t>
            </a:r>
            <a:br>
              <a:rPr lang="en-US" dirty="0"/>
            </a:br>
            <a:r>
              <a:rPr lang="en-US" dirty="0"/>
              <a:t>six words per bullet point and six bullets per slide.</a:t>
            </a:r>
          </a:p>
          <a:p>
            <a:pPr lvl="2"/>
            <a:r>
              <a:rPr lang="en-US" dirty="0"/>
              <a:t>A general rule of thumb is that text should be limited to: </a:t>
            </a:r>
            <a:br>
              <a:rPr lang="en-US" dirty="0"/>
            </a:br>
            <a:r>
              <a:rPr lang="en-US" dirty="0"/>
              <a:t>Six words per bullet point and six bullets per slide</a:t>
            </a:r>
          </a:p>
          <a:p>
            <a:pPr lvl="3"/>
            <a:r>
              <a:rPr lang="en-US" dirty="0"/>
              <a:t>A general rule of thumb is that text should be limited to: </a:t>
            </a:r>
            <a:br>
              <a:rPr lang="en-US" dirty="0"/>
            </a:br>
            <a:r>
              <a:rPr lang="en-US" dirty="0"/>
              <a:t>Six words per bullet point and six bullets per slide</a:t>
            </a:r>
          </a:p>
          <a:p>
            <a:pPr lvl="4"/>
            <a:r>
              <a:rPr lang="en-US" dirty="0"/>
              <a:t>A general rule of thumb is that text should be limited to: </a:t>
            </a:r>
            <a:br>
              <a:rPr lang="en-US" dirty="0"/>
            </a:br>
            <a:r>
              <a:rPr lang="en-US" dirty="0"/>
              <a:t>Six words per bullet point and six bullets per slide</a:t>
            </a:r>
          </a:p>
        </p:txBody>
      </p:sp>
      <p:sp>
        <p:nvSpPr>
          <p:cNvPr id="15" name="Titel 14"/>
          <p:cNvSpPr>
            <a:spLocks noGrp="1"/>
          </p:cNvSpPr>
          <p:nvPr>
            <p:ph type="title" hasCustomPrompt="1"/>
          </p:nvPr>
        </p:nvSpPr>
        <p:spPr/>
        <p:txBody>
          <a:bodyPr/>
          <a:lstStyle/>
          <a:p>
            <a:r>
              <a:rPr lang="de-DE" dirty="0"/>
              <a:t>Chapter Title </a:t>
            </a:r>
            <a:r>
              <a:rPr lang="de-DE" dirty="0" err="1"/>
              <a:t>Here</a:t>
            </a:r>
            <a:endParaRPr lang="de-AT" dirty="0"/>
          </a:p>
        </p:txBody>
      </p:sp>
      <p:cxnSp>
        <p:nvCxnSpPr>
          <p:cNvPr id="14" name="Gerade Verbindung 13"/>
          <p:cNvCxnSpPr/>
          <p:nvPr userDrawn="1"/>
        </p:nvCxnSpPr>
        <p:spPr>
          <a:xfrm>
            <a:off x="814921" y="6381328"/>
            <a:ext cx="10562166" cy="0"/>
          </a:xfrm>
          <a:prstGeom prst="line">
            <a:avLst/>
          </a:prstGeom>
          <a:ln w="3175">
            <a:solidFill>
              <a:srgbClr val="695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70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117726"/>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Gray-background_Text">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A09F665F-F8CA-80AC-C842-5937192B6ED5}"/>
              </a:ext>
            </a:extLst>
          </p:cNvPr>
          <p:cNvSpPr/>
          <p:nvPr userDrawn="1"/>
        </p:nvSpPr>
        <p:spPr>
          <a:xfrm>
            <a:off x="144000" y="142920"/>
            <a:ext cx="11903538" cy="627058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4" name="Gruppieren 3">
            <a:extLst>
              <a:ext uri="{FF2B5EF4-FFF2-40B4-BE49-F238E27FC236}">
                <a16:creationId xmlns:a16="http://schemas.microsoft.com/office/drawing/2014/main" id="{2CEF3A12-607D-C2B4-ECDE-F2BCA59FF9F0}"/>
              </a:ext>
            </a:extLst>
          </p:cNvPr>
          <p:cNvGrpSpPr/>
          <p:nvPr userDrawn="1"/>
        </p:nvGrpSpPr>
        <p:grpSpPr>
          <a:xfrm>
            <a:off x="10209378" y="0"/>
            <a:ext cx="1982622" cy="1031454"/>
            <a:chOff x="10209378" y="0"/>
            <a:chExt cx="1982622" cy="1031454"/>
          </a:xfrm>
        </p:grpSpPr>
        <p:sp>
          <p:nvSpPr>
            <p:cNvPr id="9" name="Grafik 3">
              <a:extLst>
                <a:ext uri="{FF2B5EF4-FFF2-40B4-BE49-F238E27FC236}">
                  <a16:creationId xmlns:a16="http://schemas.microsoft.com/office/drawing/2014/main" id="{29B70E3F-BAE0-A53F-CC84-93778948341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3" name="Rechteck 12">
              <a:extLst>
                <a:ext uri="{FF2B5EF4-FFF2-40B4-BE49-F238E27FC236}">
                  <a16:creationId xmlns:a16="http://schemas.microsoft.com/office/drawing/2014/main" id="{FC2332E0-7D97-4235-0102-AFBF0BFCF927}"/>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Grafik 9">
            <a:hlinkClick r:id="rId2"/>
            <a:extLst>
              <a:ext uri="{FF2B5EF4-FFF2-40B4-BE49-F238E27FC236}">
                <a16:creationId xmlns:a16="http://schemas.microsoft.com/office/drawing/2014/main" id="{1E05B553-240D-2F76-DDC5-B7853658420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5" name="Titel 1">
            <a:extLst>
              <a:ext uri="{FF2B5EF4-FFF2-40B4-BE49-F238E27FC236}">
                <a16:creationId xmlns:a16="http://schemas.microsoft.com/office/drawing/2014/main" id="{C429D1EC-E982-8613-B8C5-805996CF1D4C}"/>
              </a:ext>
            </a:extLst>
          </p:cNvPr>
          <p:cNvSpPr>
            <a:spLocks noGrp="1"/>
          </p:cNvSpPr>
          <p:nvPr>
            <p:ph type="title" hasCustomPrompt="1"/>
          </p:nvPr>
        </p:nvSpPr>
        <p:spPr>
          <a:xfrm>
            <a:off x="681036" y="721234"/>
            <a:ext cx="10844214" cy="622074"/>
          </a:xfrm>
          <a:prstGeom prst="rect">
            <a:avLst/>
          </a:prstGeom>
        </p:spPr>
        <p:txBody>
          <a:bodyPr/>
          <a:lstStyle>
            <a:lvl1pPr>
              <a:defRPr b="1"/>
            </a:lvl1pPr>
          </a:lstStyle>
          <a:p>
            <a:r>
              <a:rPr lang="de-DE"/>
              <a:t>Edit title</a:t>
            </a:r>
          </a:p>
        </p:txBody>
      </p:sp>
      <p:sp>
        <p:nvSpPr>
          <p:cNvPr id="2" name="Textplatzhalter 3">
            <a:extLst>
              <a:ext uri="{FF2B5EF4-FFF2-40B4-BE49-F238E27FC236}">
                <a16:creationId xmlns:a16="http://schemas.microsoft.com/office/drawing/2014/main" id="{E8078A44-BB80-03CB-628E-E856D53AA087}"/>
              </a:ext>
            </a:extLst>
          </p:cNvPr>
          <p:cNvSpPr>
            <a:spLocks noGrp="1"/>
          </p:cNvSpPr>
          <p:nvPr>
            <p:ph idx="11" hasCustomPrompt="1"/>
          </p:nvPr>
        </p:nvSpPr>
        <p:spPr>
          <a:xfrm>
            <a:off x="681036" y="1649691"/>
            <a:ext cx="10836277" cy="4527272"/>
          </a:xfrm>
          <a:prstGeom prst="rect">
            <a:avLst/>
          </a:prstGeom>
        </p:spPr>
        <p:txBody>
          <a:bodyPr vert="horz" lIns="0" tIns="0" rIns="91440" bIns="45720" rtlCol="0">
            <a:noAutofit/>
          </a:bodyPr>
          <a:lstStyle>
            <a:lvl1pPr>
              <a:lnSpc>
                <a:spcPct val="120000"/>
              </a:lnSpc>
              <a:spcAft>
                <a:spcPts val="300"/>
              </a:spcAft>
              <a:defRPr sz="24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de-DE"/>
              <a:t>Edit </a:t>
            </a:r>
            <a:r>
              <a:rPr lang="de-DE" err="1"/>
              <a:t>text</a:t>
            </a:r>
            <a:endParaRPr lang="de-DE"/>
          </a:p>
          <a:p>
            <a:pPr lvl="1"/>
            <a:r>
              <a:rPr lang="de-DE"/>
              <a:t>Edit </a:t>
            </a:r>
            <a:r>
              <a:rPr lang="de-DE" err="1"/>
              <a:t>text</a:t>
            </a:r>
            <a:endParaRPr lang="de-DE"/>
          </a:p>
          <a:p>
            <a:pPr lvl="2"/>
            <a:r>
              <a:rPr lang="de-DE"/>
              <a:t>Edit </a:t>
            </a:r>
            <a:r>
              <a:rPr lang="de-DE" err="1"/>
              <a:t>text</a:t>
            </a:r>
            <a:endParaRPr lang="de-DE"/>
          </a:p>
          <a:p>
            <a:pPr lvl="3"/>
            <a:r>
              <a:rPr lang="de-DE"/>
              <a:t>Edit </a:t>
            </a:r>
            <a:r>
              <a:rPr lang="de-DE" err="1"/>
              <a:t>text</a:t>
            </a:r>
            <a:endParaRPr lang="de-DE"/>
          </a:p>
          <a:p>
            <a:pPr lvl="4"/>
            <a:r>
              <a:rPr lang="de-DE"/>
              <a:t>Edit </a:t>
            </a:r>
            <a:r>
              <a:rPr lang="de-DE" err="1"/>
              <a:t>text</a:t>
            </a:r>
            <a:endParaRPr lang="de-DE"/>
          </a:p>
        </p:txBody>
      </p:sp>
    </p:spTree>
    <p:extLst>
      <p:ext uri="{BB962C8B-B14F-4D97-AF65-F5344CB8AC3E}">
        <p14:creationId xmlns:p14="http://schemas.microsoft.com/office/powerpoint/2010/main" val="3675593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Background-white_Headline_Subtitle_Text__PRODUC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BB981F-5733-4BAF-19AB-A5767F6E87B4}"/>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9B856195-0D4E-DF1E-60A5-0AB2FF04E2AA}"/>
              </a:ext>
            </a:extLst>
          </p:cNvPr>
          <p:cNvSpPr>
            <a:spLocks noGrp="1"/>
          </p:cNvSpPr>
          <p:nvPr>
            <p:ph type="title" hasCustomPrompt="1"/>
          </p:nvPr>
        </p:nvSpPr>
        <p:spPr>
          <a:xfrm>
            <a:off x="681036" y="721234"/>
            <a:ext cx="10844214" cy="622074"/>
          </a:xfrm>
          <a:prstGeom prst="rect">
            <a:avLst/>
          </a:prstGeom>
        </p:spPr>
        <p:txBody>
          <a:bodyPr/>
          <a:lstStyle>
            <a:lvl1pPr>
              <a:defRPr b="1"/>
            </a:lvl1pPr>
          </a:lstStyle>
          <a:p>
            <a:r>
              <a:rPr lang="de-DE"/>
              <a:t>Edit title</a:t>
            </a:r>
          </a:p>
        </p:txBody>
      </p:sp>
      <p:sp>
        <p:nvSpPr>
          <p:cNvPr id="6" name="Text Placeholder 8">
            <a:extLst>
              <a:ext uri="{FF2B5EF4-FFF2-40B4-BE49-F238E27FC236}">
                <a16:creationId xmlns:a16="http://schemas.microsoft.com/office/drawing/2014/main" id="{C3B91F01-2322-11E4-C733-6DD1597D0A7E}"/>
              </a:ext>
            </a:extLst>
          </p:cNvPr>
          <p:cNvSpPr>
            <a:spLocks noGrp="1"/>
          </p:cNvSpPr>
          <p:nvPr>
            <p:ph type="body" sz="quarter" idx="12" hasCustomPrompt="1"/>
          </p:nvPr>
        </p:nvSpPr>
        <p:spPr>
          <a:xfrm>
            <a:off x="673100" y="1348443"/>
            <a:ext cx="10844213" cy="486939"/>
          </a:xfrm>
        </p:spPr>
        <p:txBody>
          <a:bodyPr/>
          <a:lstStyle>
            <a:lvl1pPr marL="0" indent="0">
              <a:buNone/>
              <a:defRPr/>
            </a:lvl1pPr>
            <a:lvl2pPr marL="360000" indent="0">
              <a:buNone/>
              <a:defRPr/>
            </a:lvl2pPr>
            <a:lvl3pPr marL="792000" indent="0">
              <a:buNone/>
              <a:defRPr/>
            </a:lvl3pPr>
            <a:lvl4pPr marL="1224000" indent="0">
              <a:buNone/>
              <a:defRPr/>
            </a:lvl4pPr>
            <a:lvl5pPr marL="0" indent="0">
              <a:buNone/>
              <a:defRPr/>
            </a:lvl5pPr>
          </a:lstStyle>
          <a:p>
            <a:pPr lvl="0"/>
            <a:r>
              <a:rPr lang="en-US"/>
              <a:t>Edit subtitle</a:t>
            </a:r>
          </a:p>
        </p:txBody>
      </p:sp>
      <p:cxnSp>
        <p:nvCxnSpPr>
          <p:cNvPr id="7" name="Gerader Verbinder 5">
            <a:extLst>
              <a:ext uri="{FF2B5EF4-FFF2-40B4-BE49-F238E27FC236}">
                <a16:creationId xmlns:a16="http://schemas.microsoft.com/office/drawing/2014/main" id="{5B4D6E86-6903-FC10-6AE9-2FEC546D6146}"/>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3">
            <a:extLst>
              <a:ext uri="{FF2B5EF4-FFF2-40B4-BE49-F238E27FC236}">
                <a16:creationId xmlns:a16="http://schemas.microsoft.com/office/drawing/2014/main" id="{5DDC44D5-09B0-3137-0958-1138EEF969BA}"/>
              </a:ext>
            </a:extLst>
          </p:cNvPr>
          <p:cNvSpPr>
            <a:spLocks noGrp="1"/>
          </p:cNvSpPr>
          <p:nvPr>
            <p:ph idx="11" hasCustomPrompt="1"/>
          </p:nvPr>
        </p:nvSpPr>
        <p:spPr>
          <a:xfrm>
            <a:off x="681036" y="2118250"/>
            <a:ext cx="10836277" cy="4058712"/>
          </a:xfrm>
          <a:prstGeom prst="rect">
            <a:avLst/>
          </a:prstGeom>
        </p:spPr>
        <p:txBody>
          <a:bodyPr vert="horz" lIns="0" tIns="0" rIns="91440" bIns="45720" rtlCol="0">
            <a:noAutofit/>
          </a:bodyPr>
          <a:lstStyle>
            <a:lvl1pPr marL="288000" indent="-288000">
              <a:lnSpc>
                <a:spcPct val="120000"/>
              </a:lnSpc>
              <a:spcAft>
                <a:spcPts val="300"/>
              </a:spcAft>
              <a:defRPr sz="1800"/>
            </a:lvl1pPr>
            <a:lvl2pPr marL="612000">
              <a:spcAft>
                <a:spcPts val="300"/>
              </a:spcAft>
              <a:defRPr sz="1600"/>
            </a:lvl2pPr>
            <a:lvl3pPr marL="1044000" indent="-216000">
              <a:spcAft>
                <a:spcPts val="300"/>
              </a:spcAft>
              <a:defRPr sz="1400"/>
            </a:lvl3pPr>
            <a:lvl4pPr marL="1404000" indent="-216000">
              <a:defRPr sz="1200"/>
            </a:lvl4pPr>
          </a:lstStyle>
          <a:p>
            <a:pPr lvl="0"/>
            <a:r>
              <a:rPr lang="de-DE"/>
              <a:t>Edit </a:t>
            </a:r>
            <a:r>
              <a:rPr lang="de-DE" err="1"/>
              <a:t>text</a:t>
            </a:r>
            <a:endParaRPr lang="de-DE"/>
          </a:p>
          <a:p>
            <a:pPr lvl="1"/>
            <a:r>
              <a:rPr lang="de-DE"/>
              <a:t>Edit </a:t>
            </a:r>
            <a:r>
              <a:rPr lang="de-DE" err="1"/>
              <a:t>text</a:t>
            </a:r>
            <a:endParaRPr lang="de-DE"/>
          </a:p>
          <a:p>
            <a:pPr lvl="2"/>
            <a:r>
              <a:rPr lang="de-DE"/>
              <a:t>Edit </a:t>
            </a:r>
            <a:r>
              <a:rPr lang="de-DE" err="1"/>
              <a:t>text</a:t>
            </a:r>
            <a:endParaRPr lang="de-DE"/>
          </a:p>
          <a:p>
            <a:pPr lvl="3"/>
            <a:r>
              <a:rPr lang="de-DE"/>
              <a:t>Edit </a:t>
            </a:r>
            <a:r>
              <a:rPr lang="de-DE" err="1"/>
              <a:t>text</a:t>
            </a:r>
            <a:endParaRPr lang="de-DE"/>
          </a:p>
          <a:p>
            <a:pPr lvl="4"/>
            <a:r>
              <a:rPr lang="de-DE"/>
              <a:t>Edit </a:t>
            </a:r>
            <a:r>
              <a:rPr lang="de-DE" err="1"/>
              <a:t>text</a:t>
            </a:r>
            <a:endParaRPr lang="de-DE"/>
          </a:p>
        </p:txBody>
      </p:sp>
    </p:spTree>
    <p:extLst>
      <p:ext uri="{BB962C8B-B14F-4D97-AF65-F5344CB8AC3E}">
        <p14:creationId xmlns:p14="http://schemas.microsoft.com/office/powerpoint/2010/main" val="19368726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Gray-background_Headline_Subtitle_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5F7CB9-286A-30B7-A63D-3F618EFBF2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Rechteck: abgerundete Ecken 9">
            <a:extLst>
              <a:ext uri="{FF2B5EF4-FFF2-40B4-BE49-F238E27FC236}">
                <a16:creationId xmlns:a16="http://schemas.microsoft.com/office/drawing/2014/main" id="{5B3F975D-69A5-58F1-68DD-1A8AAB681854}"/>
              </a:ext>
            </a:extLst>
          </p:cNvPr>
          <p:cNvSpPr/>
          <p:nvPr userDrawn="1"/>
        </p:nvSpPr>
        <p:spPr>
          <a:xfrm>
            <a:off x="144000" y="142920"/>
            <a:ext cx="11903538" cy="6270580"/>
          </a:xfrm>
          <a:prstGeom prst="roundRect">
            <a:avLst>
              <a:gd name="adj" fmla="val 3856"/>
            </a:avLst>
          </a:prstGeom>
          <a:solidFill>
            <a:srgbClr val="F0EEEC"/>
          </a:solidFill>
          <a:ln w="0" cap="flat">
            <a:noFill/>
            <a:prstDash val="solid"/>
            <a:miter/>
          </a:ln>
        </p:spPr>
        <p:txBody>
          <a:bodyPr rtlCol="0" anchor="ctr"/>
          <a:lstStyle/>
          <a:p>
            <a:endParaRPr lang="en-GB"/>
          </a:p>
        </p:txBody>
      </p:sp>
      <p:grpSp>
        <p:nvGrpSpPr>
          <p:cNvPr id="5" name="Gruppieren 3">
            <a:extLst>
              <a:ext uri="{FF2B5EF4-FFF2-40B4-BE49-F238E27FC236}">
                <a16:creationId xmlns:a16="http://schemas.microsoft.com/office/drawing/2014/main" id="{DAF20761-710D-3FE0-A2E6-73EFA49288C7}"/>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BD58B08F-F915-3E51-03C6-73A8F2410234}"/>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12">
              <a:extLst>
                <a:ext uri="{FF2B5EF4-FFF2-40B4-BE49-F238E27FC236}">
                  <a16:creationId xmlns:a16="http://schemas.microsoft.com/office/drawing/2014/main" id="{2BDE39CA-99FB-1A48-1577-859FEEC2EFA7}"/>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369D9351-B8DF-F461-2BEF-6DC76764DAFF}"/>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9" name="Titel 1">
            <a:extLst>
              <a:ext uri="{FF2B5EF4-FFF2-40B4-BE49-F238E27FC236}">
                <a16:creationId xmlns:a16="http://schemas.microsoft.com/office/drawing/2014/main" id="{12197349-1508-FE13-42A9-9D9D4578A982}"/>
              </a:ext>
            </a:extLst>
          </p:cNvPr>
          <p:cNvSpPr>
            <a:spLocks noGrp="1"/>
          </p:cNvSpPr>
          <p:nvPr>
            <p:ph type="title" hasCustomPrompt="1"/>
          </p:nvPr>
        </p:nvSpPr>
        <p:spPr>
          <a:xfrm>
            <a:off x="681036" y="721234"/>
            <a:ext cx="10844214" cy="622074"/>
          </a:xfrm>
          <a:prstGeom prst="rect">
            <a:avLst/>
          </a:prstGeom>
        </p:spPr>
        <p:txBody>
          <a:bodyPr/>
          <a:lstStyle>
            <a:lvl1pPr>
              <a:defRPr b="1"/>
            </a:lvl1pPr>
          </a:lstStyle>
          <a:p>
            <a:r>
              <a:rPr lang="de-DE"/>
              <a:t>Edit title</a:t>
            </a:r>
          </a:p>
        </p:txBody>
      </p:sp>
      <p:sp>
        <p:nvSpPr>
          <p:cNvPr id="11" name="Textplatzhalter 3">
            <a:extLst>
              <a:ext uri="{FF2B5EF4-FFF2-40B4-BE49-F238E27FC236}">
                <a16:creationId xmlns:a16="http://schemas.microsoft.com/office/drawing/2014/main" id="{8ACB6226-A27F-237C-18CC-DCC4FB747F9F}"/>
              </a:ext>
            </a:extLst>
          </p:cNvPr>
          <p:cNvSpPr>
            <a:spLocks noGrp="1"/>
          </p:cNvSpPr>
          <p:nvPr>
            <p:ph idx="11" hasCustomPrompt="1"/>
          </p:nvPr>
        </p:nvSpPr>
        <p:spPr>
          <a:xfrm>
            <a:off x="681036" y="2118250"/>
            <a:ext cx="10836277" cy="4058712"/>
          </a:xfrm>
          <a:prstGeom prst="rect">
            <a:avLst/>
          </a:prstGeom>
        </p:spPr>
        <p:txBody>
          <a:bodyPr vert="horz" lIns="0" tIns="0" rIns="91440" bIns="45720" rtlCol="0">
            <a:noAutofit/>
          </a:bodyPr>
          <a:lstStyle>
            <a:lvl1pPr marL="288000" indent="-288000">
              <a:lnSpc>
                <a:spcPct val="120000"/>
              </a:lnSpc>
              <a:spcAft>
                <a:spcPts val="300"/>
              </a:spcAft>
              <a:defRPr sz="1800">
                <a:latin typeface="+mj-lt"/>
              </a:defRPr>
            </a:lvl1pPr>
            <a:lvl2pPr marL="612000">
              <a:spcAft>
                <a:spcPts val="300"/>
              </a:spcAft>
              <a:defRPr sz="1600">
                <a:latin typeface="+mj-lt"/>
              </a:defRPr>
            </a:lvl2pPr>
            <a:lvl3pPr marL="1044000" indent="-216000">
              <a:spcAft>
                <a:spcPts val="300"/>
              </a:spcAft>
              <a:defRPr sz="1400">
                <a:latin typeface="+mj-lt"/>
              </a:defRPr>
            </a:lvl3pPr>
            <a:lvl4pPr marL="1404000" indent="-216000">
              <a:defRPr sz="1200">
                <a:latin typeface="+mj-lt"/>
              </a:defRPr>
            </a:lvl4pPr>
            <a:lvl5pPr>
              <a:defRPr sz="1000">
                <a:latin typeface="+mj-lt"/>
              </a:defRPr>
            </a:lvl5pPr>
          </a:lstStyle>
          <a:p>
            <a:pPr lvl="0"/>
            <a:r>
              <a:rPr lang="de-DE"/>
              <a:t>Edit </a:t>
            </a:r>
            <a:r>
              <a:rPr lang="de-DE" err="1"/>
              <a:t>text</a:t>
            </a:r>
            <a:endParaRPr lang="de-DE"/>
          </a:p>
          <a:p>
            <a:pPr lvl="1"/>
            <a:r>
              <a:rPr lang="de-DE"/>
              <a:t>Edit </a:t>
            </a:r>
            <a:r>
              <a:rPr lang="de-DE" err="1"/>
              <a:t>text</a:t>
            </a:r>
            <a:endParaRPr lang="de-DE"/>
          </a:p>
          <a:p>
            <a:pPr lvl="2"/>
            <a:r>
              <a:rPr lang="de-DE"/>
              <a:t>Edit </a:t>
            </a:r>
            <a:r>
              <a:rPr lang="de-DE" err="1"/>
              <a:t>text</a:t>
            </a:r>
            <a:endParaRPr lang="de-DE"/>
          </a:p>
          <a:p>
            <a:pPr lvl="3"/>
            <a:r>
              <a:rPr lang="de-DE"/>
              <a:t>Edit </a:t>
            </a:r>
            <a:r>
              <a:rPr lang="de-DE" err="1"/>
              <a:t>text</a:t>
            </a:r>
            <a:endParaRPr lang="de-DE"/>
          </a:p>
          <a:p>
            <a:pPr lvl="4"/>
            <a:r>
              <a:rPr lang="de-DE"/>
              <a:t>Edit </a:t>
            </a:r>
            <a:r>
              <a:rPr lang="de-DE" err="1"/>
              <a:t>text</a:t>
            </a:r>
            <a:endParaRPr lang="de-DE"/>
          </a:p>
        </p:txBody>
      </p:sp>
      <p:sp>
        <p:nvSpPr>
          <p:cNvPr id="12" name="Text Placeholder 8">
            <a:extLst>
              <a:ext uri="{FF2B5EF4-FFF2-40B4-BE49-F238E27FC236}">
                <a16:creationId xmlns:a16="http://schemas.microsoft.com/office/drawing/2014/main" id="{BB2E09BC-98C2-4945-B281-B7C01AF4C638}"/>
              </a:ext>
            </a:extLst>
          </p:cNvPr>
          <p:cNvSpPr>
            <a:spLocks noGrp="1"/>
          </p:cNvSpPr>
          <p:nvPr>
            <p:ph type="body" sz="quarter" idx="12" hasCustomPrompt="1"/>
          </p:nvPr>
        </p:nvSpPr>
        <p:spPr>
          <a:xfrm>
            <a:off x="673100" y="1348443"/>
            <a:ext cx="10844213" cy="486939"/>
          </a:xfrm>
        </p:spPr>
        <p:txBody>
          <a:bodyPr/>
          <a:lstStyle>
            <a:lvl1pPr marL="0" indent="0">
              <a:buNone/>
              <a:defRPr/>
            </a:lvl1pPr>
            <a:lvl2pPr marL="360000" indent="0">
              <a:buNone/>
              <a:defRPr/>
            </a:lvl2pPr>
            <a:lvl3pPr marL="792000" indent="0">
              <a:buNone/>
              <a:defRPr/>
            </a:lvl3pPr>
            <a:lvl4pPr marL="1224000" indent="0">
              <a:buNone/>
              <a:defRPr/>
            </a:lvl4pPr>
            <a:lvl5pPr marL="0" indent="0">
              <a:buNone/>
              <a:defRPr/>
            </a:lvl5pPr>
          </a:lstStyle>
          <a:p>
            <a:pPr lvl="0"/>
            <a:r>
              <a:rPr lang="en-US"/>
              <a:t>Edit subtitle</a:t>
            </a:r>
          </a:p>
        </p:txBody>
      </p:sp>
    </p:spTree>
    <p:extLst>
      <p:ext uri="{BB962C8B-B14F-4D97-AF65-F5344CB8AC3E}">
        <p14:creationId xmlns:p14="http://schemas.microsoft.com/office/powerpoint/2010/main" val="389914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F10DB9-55D9-4713-A6CE-678366404FFA}" type="datetimeFigureOut">
              <a:rPr lang="it-IT" smtClean="0"/>
              <a:pPr/>
              <a:t>17/05/25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1B5FFC4-A214-6D49-8019-5FA8339EA5FA}" type="datetimeFigureOut">
              <a:rPr lang="it-IT" smtClean="0"/>
              <a:t>17/05/25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402175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1B5FFC4-A214-6D49-8019-5FA8339EA5FA}" type="datetimeFigureOut">
              <a:rPr lang="it-IT" smtClean="0"/>
              <a:t>17/05/25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01662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1B5FFC4-A214-6D49-8019-5FA8339EA5FA}" type="datetimeFigureOut">
              <a:rPr lang="it-IT" smtClean="0"/>
              <a:t>17/05/25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07097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1B5FFC4-A214-6D49-8019-5FA8339EA5FA}" type="datetimeFigureOut">
              <a:rPr lang="it-IT" smtClean="0"/>
              <a:t>17/05/25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48933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1B5FFC4-A214-6D49-8019-5FA8339EA5FA}" type="datetimeFigureOut">
              <a:rPr lang="it-IT" smtClean="0"/>
              <a:t>17/05/25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23221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1B5FFC4-A214-6D49-8019-5FA8339EA5FA}" type="datetimeFigureOut">
              <a:rPr lang="it-IT" smtClean="0"/>
              <a:t>17/05/25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828909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5FFC4-A214-6D49-8019-5FA8339EA5FA}" type="datetimeFigureOut">
              <a:rPr lang="it-IT" smtClean="0"/>
              <a:t>17/05/25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4040208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1B5FFC4-A214-6D49-8019-5FA8339EA5FA}" type="datetimeFigureOut">
              <a:rPr lang="it-IT" smtClean="0"/>
              <a:t>17/05/25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95317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F10DB9-55D9-4713-A6CE-678366404FFA}" type="datetimeFigureOut">
              <a:rPr lang="it-IT" smtClean="0"/>
              <a:pPr/>
              <a:t>17/05/25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1B5FFC4-A214-6D49-8019-5FA8339EA5FA}" type="datetimeFigureOut">
              <a:rPr lang="it-IT" smtClean="0"/>
              <a:t>17/05/25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253800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1B5FFC4-A214-6D49-8019-5FA8339EA5FA}" type="datetimeFigureOut">
              <a:rPr lang="it-IT" smtClean="0"/>
              <a:t>17/05/25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2508241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1B5FFC4-A214-6D49-8019-5FA8339EA5FA}" type="datetimeFigureOut">
              <a:rPr lang="it-IT" smtClean="0"/>
              <a:t>17/05/25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E65F25B-7081-E943-BB3D-0E01D3151C44}" type="slidenum">
              <a:rPr lang="it-IT" smtClean="0"/>
              <a:t>‹N›</a:t>
            </a:fld>
            <a:endParaRPr lang="it-IT"/>
          </a:p>
        </p:txBody>
      </p:sp>
    </p:spTree>
    <p:extLst>
      <p:ext uri="{BB962C8B-B14F-4D97-AF65-F5344CB8AC3E}">
        <p14:creationId xmlns:p14="http://schemas.microsoft.com/office/powerpoint/2010/main" val="3256735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8985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4" name="Segnaposto testo 17"/>
          <p:cNvSpPr>
            <a:spLocks noGrp="1"/>
          </p:cNvSpPr>
          <p:nvPr>
            <p:ph type="body" sz="quarter" idx="13"/>
          </p:nvPr>
        </p:nvSpPr>
        <p:spPr>
          <a:xfrm>
            <a:off x="8115302" y="6591304"/>
            <a:ext cx="4076700" cy="250825"/>
          </a:xfrm>
        </p:spPr>
        <p:txBody>
          <a:bodyPr anchor="b">
            <a:noAutofit/>
          </a:bodyPr>
          <a:lstStyle>
            <a:lvl1pPr marL="0" indent="0">
              <a:spcBef>
                <a:spcPts val="0"/>
              </a:spcBef>
              <a:buNone/>
              <a:defRPr sz="800" b="1">
                <a:solidFill>
                  <a:schemeClr val="tx1">
                    <a:lumMod val="65000"/>
                    <a:lumOff val="35000"/>
                  </a:schemeClr>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it-IT"/>
              <a:t>Fare clic per modificare stili del testo dello schema</a:t>
            </a:r>
          </a:p>
        </p:txBody>
      </p:sp>
      <p:sp>
        <p:nvSpPr>
          <p:cNvPr id="7" name="Segnaposto testo 11"/>
          <p:cNvSpPr>
            <a:spLocks noGrp="1"/>
          </p:cNvSpPr>
          <p:nvPr>
            <p:ph type="body" sz="quarter" idx="14"/>
          </p:nvPr>
        </p:nvSpPr>
        <p:spPr>
          <a:xfrm>
            <a:off x="183716" y="0"/>
            <a:ext cx="10001685" cy="701458"/>
          </a:xfrm>
        </p:spPr>
        <p:txBody>
          <a:bodyPr anchor="ctr">
            <a:normAutofit/>
          </a:bodyPr>
          <a:lstStyle>
            <a:lvl1pPr marL="0" indent="0">
              <a:lnSpc>
                <a:spcPct val="90000"/>
              </a:lnSpc>
              <a:spcAft>
                <a:spcPts val="0"/>
              </a:spcAft>
              <a:buNone/>
              <a:defRPr lang="it-IT" sz="1600" kern="1200" smtClean="0">
                <a:solidFill>
                  <a:srgbClr val="006AB1"/>
                </a:solidFill>
                <a:latin typeface="+mn-lt"/>
                <a:ea typeface="+mn-ea"/>
                <a:cs typeface="+mn-cs"/>
              </a:defRPr>
            </a:lvl1pPr>
          </a:lstStyle>
          <a:p>
            <a:pPr lvl="0"/>
            <a:r>
              <a:rPr lang="it-IT"/>
              <a:t>Fare clic per modificare stili del testo dello schema</a:t>
            </a:r>
          </a:p>
        </p:txBody>
      </p:sp>
    </p:spTree>
    <p:custDataLst>
      <p:tags r:id="rId1"/>
    </p:custDataLst>
    <p:extLst>
      <p:ext uri="{BB962C8B-B14F-4D97-AF65-F5344CB8AC3E}">
        <p14:creationId xmlns:p14="http://schemas.microsoft.com/office/powerpoint/2010/main" val="320104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973" y="174882"/>
            <a:ext cx="11682153" cy="114300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265973" y="1342498"/>
            <a:ext cx="11682153" cy="4310158"/>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880786" y="6010275"/>
            <a:ext cx="9067300" cy="731838"/>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266008" y="5653088"/>
            <a:ext cx="11682077" cy="271462"/>
          </a:xfrm>
        </p:spPr>
        <p:txBody>
          <a:bodyPr/>
          <a:lstStyle>
            <a:lvl1pPr marL="0" indent="0">
              <a:spcBef>
                <a:spcPts val="0"/>
              </a:spcBef>
              <a:buNone/>
              <a:defRPr sz="975"/>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94069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9" y="311086"/>
            <a:ext cx="7364412" cy="1065278"/>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8" y="1573619"/>
            <a:ext cx="5465763" cy="44779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‹N›</a:t>
            </a:fld>
            <a:endParaRPr lang="en-GB"/>
          </a:p>
        </p:txBody>
      </p:sp>
      <p:sp>
        <p:nvSpPr>
          <p:cNvPr id="10" name="Content Placeholder 2">
            <a:extLst>
              <a:ext uri="{FF2B5EF4-FFF2-40B4-BE49-F238E27FC236}">
                <a16:creationId xmlns:a16="http://schemas.microsoft.com/office/drawing/2014/main" id="{FC3183D8-01C0-CEE2-0ACB-5C2FB5701040}"/>
              </a:ext>
            </a:extLst>
          </p:cNvPr>
          <p:cNvSpPr>
            <a:spLocks noGrp="1"/>
          </p:cNvSpPr>
          <p:nvPr>
            <p:ph idx="13"/>
          </p:nvPr>
        </p:nvSpPr>
        <p:spPr>
          <a:xfrm>
            <a:off x="6310313" y="1573619"/>
            <a:ext cx="5465763" cy="44779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8">
            <a:extLst>
              <a:ext uri="{FF2B5EF4-FFF2-40B4-BE49-F238E27FC236}">
                <a16:creationId xmlns:a16="http://schemas.microsoft.com/office/drawing/2014/main" id="{5D219D62-CABA-69E2-E4EB-156330B1824F}"/>
              </a:ext>
            </a:extLst>
          </p:cNvPr>
          <p:cNvSpPr>
            <a:spLocks noGrp="1"/>
          </p:cNvSpPr>
          <p:nvPr>
            <p:ph type="body" sz="quarter" idx="14" hasCustomPrompt="1"/>
          </p:nvPr>
        </p:nvSpPr>
        <p:spPr>
          <a:xfrm>
            <a:off x="604840" y="5464177"/>
            <a:ext cx="9267825" cy="587375"/>
          </a:xfrm>
        </p:spPr>
        <p:txBody>
          <a:bodyPr anchor="b" anchorCtr="0"/>
          <a:lstStyle>
            <a:lvl1pPr>
              <a:lnSpc>
                <a:spcPct val="100000"/>
              </a:lnSpc>
              <a:spcBef>
                <a:spcPts val="0"/>
              </a:spcBef>
              <a:buFontTx/>
              <a:buNone/>
              <a:defRPr sz="675" b="0">
                <a:solidFill>
                  <a:schemeClr val="tx1"/>
                </a:solidFill>
              </a:defRPr>
            </a:lvl1pPr>
            <a:lvl2pPr>
              <a:lnSpc>
                <a:spcPct val="100000"/>
              </a:lnSpc>
              <a:spcBef>
                <a:spcPts val="0"/>
              </a:spcBef>
              <a:buFontTx/>
              <a:buNone/>
              <a:defRPr sz="675" b="0">
                <a:solidFill>
                  <a:schemeClr val="tx1"/>
                </a:solidFill>
              </a:defRPr>
            </a:lvl2pPr>
            <a:lvl3pPr marL="0" indent="0">
              <a:lnSpc>
                <a:spcPct val="100000"/>
              </a:lnSpc>
              <a:spcBef>
                <a:spcPts val="0"/>
              </a:spcBef>
              <a:buFontTx/>
              <a:buNone/>
              <a:defRPr sz="675" b="0">
                <a:solidFill>
                  <a:schemeClr val="tx1"/>
                </a:solidFill>
              </a:defRPr>
            </a:lvl3pPr>
            <a:lvl4pPr marL="0" indent="0">
              <a:lnSpc>
                <a:spcPct val="100000"/>
              </a:lnSpc>
              <a:spcBef>
                <a:spcPts val="0"/>
              </a:spcBef>
              <a:buFontTx/>
              <a:buNone/>
              <a:defRPr sz="675" b="0">
                <a:solidFill>
                  <a:schemeClr val="tx1"/>
                </a:solidFill>
              </a:defRPr>
            </a:lvl4pPr>
            <a:lvl5pPr marL="0" indent="0">
              <a:lnSpc>
                <a:spcPct val="100000"/>
              </a:lnSpc>
              <a:spcBef>
                <a:spcPts val="0"/>
              </a:spcBef>
              <a:buFontTx/>
              <a:buNone/>
              <a:defRPr sz="675" b="0">
                <a:solidFill>
                  <a:schemeClr val="tx1"/>
                </a:solidFill>
              </a:defRPr>
            </a:lvl5pPr>
          </a:lstStyle>
          <a:p>
            <a:pPr lvl="0"/>
            <a:r>
              <a:rPr lang="en-US" dirty="0"/>
              <a:t>Click to add footnote or delete text box</a:t>
            </a:r>
          </a:p>
          <a:p>
            <a:pPr lvl="1"/>
            <a:r>
              <a:rPr lang="en-US" dirty="0"/>
              <a:t>Second level</a:t>
            </a:r>
          </a:p>
        </p:txBody>
      </p:sp>
    </p:spTree>
    <p:extLst>
      <p:ext uri="{BB962C8B-B14F-4D97-AF65-F5344CB8AC3E}">
        <p14:creationId xmlns:p14="http://schemas.microsoft.com/office/powerpoint/2010/main" val="3214096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Text &amp; Image [Right]">
    <p:spTree>
      <p:nvGrpSpPr>
        <p:cNvPr id="1" name=""/>
        <p:cNvGrpSpPr/>
        <p:nvPr/>
      </p:nvGrpSpPr>
      <p:grpSpPr>
        <a:xfrm>
          <a:off x="0" y="0"/>
          <a:ext cx="0" cy="0"/>
          <a:chOff x="0" y="0"/>
          <a:chExt cx="0" cy="0"/>
        </a:xfrm>
      </p:grpSpPr>
      <p:pic>
        <p:nvPicPr>
          <p:cNvPr id="13" name="Picture 12" descr="A yellow and orange gradient&#10;&#10;Description automatically generated">
            <a:extLst>
              <a:ext uri="{FF2B5EF4-FFF2-40B4-BE49-F238E27FC236}">
                <a16:creationId xmlns:a16="http://schemas.microsoft.com/office/drawing/2014/main" id="{0B04CB88-E642-883E-3304-60C8788ABE57}"/>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25"/>
          <a:stretch/>
        </p:blipFill>
        <p:spPr>
          <a:xfrm>
            <a:off x="8986075" y="-9527"/>
            <a:ext cx="3207600" cy="6867527"/>
          </a:xfrm>
          <a:prstGeom prst="rect">
            <a:avLst/>
          </a:prstGeom>
        </p:spPr>
      </p:pic>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9" y="311086"/>
            <a:ext cx="4770000" cy="1065278"/>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4770000" cy="44779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‹N›</a:t>
            </a:fld>
            <a:endParaRPr lang="en-GB"/>
          </a:p>
        </p:txBody>
      </p:sp>
      <p:sp>
        <p:nvSpPr>
          <p:cNvPr id="11" name="Text Placeholder 11">
            <a:extLst>
              <a:ext uri="{FF2B5EF4-FFF2-40B4-BE49-F238E27FC236}">
                <a16:creationId xmlns:a16="http://schemas.microsoft.com/office/drawing/2014/main" id="{63BE2014-6BFF-DAD9-7999-3E949686F408}"/>
              </a:ext>
            </a:extLst>
          </p:cNvPr>
          <p:cNvSpPr>
            <a:spLocks noGrp="1"/>
          </p:cNvSpPr>
          <p:nvPr>
            <p:ph type="body" sz="quarter" idx="17"/>
          </p:nvPr>
        </p:nvSpPr>
        <p:spPr>
          <a:xfrm>
            <a:off x="10101264" y="4004312"/>
            <a:ext cx="1671637" cy="2078355"/>
          </a:xfrm>
        </p:spPr>
        <p:txBody>
          <a:bodyPr/>
          <a:lstStyle>
            <a:lvl1pPr>
              <a:lnSpc>
                <a:spcPct val="100000"/>
              </a:lnSpc>
              <a:spcBef>
                <a:spcPts val="0"/>
              </a:spcBef>
              <a:defRPr sz="750">
                <a:solidFill>
                  <a:schemeClr val="tx1"/>
                </a:solidFill>
              </a:defRPr>
            </a:lvl1pPr>
            <a:lvl2pPr>
              <a:lnSpc>
                <a:spcPct val="100000"/>
              </a:lnSpc>
              <a:spcBef>
                <a:spcPts val="0"/>
              </a:spcBef>
              <a:defRPr sz="750">
                <a:solidFill>
                  <a:schemeClr val="tx1"/>
                </a:solidFill>
              </a:defRPr>
            </a:lvl2pPr>
          </a:lstStyle>
          <a:p>
            <a:pPr lvl="0"/>
            <a:r>
              <a:rPr lang="en-GB"/>
              <a:t>Click to edit Master text styles</a:t>
            </a:r>
          </a:p>
          <a:p>
            <a:pPr lvl="1"/>
            <a:r>
              <a:rPr lang="en-GB"/>
              <a:t>Second level</a:t>
            </a:r>
          </a:p>
        </p:txBody>
      </p:sp>
      <p:sp>
        <p:nvSpPr>
          <p:cNvPr id="14" name="Picture Placeholder 13">
            <a:extLst>
              <a:ext uri="{FF2B5EF4-FFF2-40B4-BE49-F238E27FC236}">
                <a16:creationId xmlns:a16="http://schemas.microsoft.com/office/drawing/2014/main" id="{D7C20C0D-2FE9-6A74-C138-7BC872F18F06}"/>
              </a:ext>
            </a:extLst>
          </p:cNvPr>
          <p:cNvSpPr>
            <a:spLocks noGrp="1" noChangeAspect="1"/>
          </p:cNvSpPr>
          <p:nvPr>
            <p:ph type="pic" sz="quarter" idx="13"/>
          </p:nvPr>
        </p:nvSpPr>
        <p:spPr>
          <a:xfrm>
            <a:off x="6330325" y="0"/>
            <a:ext cx="5861676" cy="6858000"/>
          </a:xfrm>
          <a:custGeom>
            <a:avLst/>
            <a:gdLst>
              <a:gd name="connsiteX0" fmla="*/ 0 w 4081463"/>
              <a:gd name="connsiteY0" fmla="*/ 0 h 4775200"/>
              <a:gd name="connsiteX1" fmla="*/ 4081463 w 4081463"/>
              <a:gd name="connsiteY1" fmla="*/ 0 h 4775200"/>
              <a:gd name="connsiteX2" fmla="*/ 4081463 w 4081463"/>
              <a:gd name="connsiteY2" fmla="*/ 1513252 h 4775200"/>
              <a:gd name="connsiteX3" fmla="*/ 3994130 w 4081463"/>
              <a:gd name="connsiteY3" fmla="*/ 1557467 h 4775200"/>
              <a:gd name="connsiteX4" fmla="*/ 2382328 w 4081463"/>
              <a:gd name="connsiteY4" fmla="*/ 2488189 h 4775200"/>
              <a:gd name="connsiteX5" fmla="*/ 2041837 w 4081463"/>
              <a:gd name="connsiteY5" fmla="*/ 3758259 h 4775200"/>
              <a:gd name="connsiteX6" fmla="*/ 2166757 w 4081463"/>
              <a:gd name="connsiteY6" fmla="*/ 4223620 h 4775200"/>
              <a:gd name="connsiteX7" fmla="*/ 1985457 w 4081463"/>
              <a:gd name="connsiteY7" fmla="*/ 4775200 h 4775200"/>
              <a:gd name="connsiteX8" fmla="*/ 0 w 4081463"/>
              <a:gd name="connsiteY8" fmla="*/ 4775200 h 4775200"/>
              <a:gd name="connsiteX9" fmla="*/ 0 w 4081463"/>
              <a:gd name="connsiteY9"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463" h="4775200">
                <a:moveTo>
                  <a:pt x="0" y="0"/>
                </a:moveTo>
                <a:cubicBezTo>
                  <a:pt x="0" y="0"/>
                  <a:pt x="0" y="0"/>
                  <a:pt x="4081463" y="0"/>
                </a:cubicBezTo>
                <a:cubicBezTo>
                  <a:pt x="4081463" y="0"/>
                  <a:pt x="4081463" y="0"/>
                  <a:pt x="4081463" y="1513252"/>
                </a:cubicBezTo>
                <a:cubicBezTo>
                  <a:pt x="4051615" y="1526517"/>
                  <a:pt x="4021767" y="1540886"/>
                  <a:pt x="3994130" y="1557467"/>
                </a:cubicBezTo>
                <a:cubicBezTo>
                  <a:pt x="3994130" y="1557467"/>
                  <a:pt x="3994130" y="1557467"/>
                  <a:pt x="2382328" y="2488189"/>
                </a:cubicBezTo>
                <a:cubicBezTo>
                  <a:pt x="1936816" y="2744635"/>
                  <a:pt x="1785364" y="3313900"/>
                  <a:pt x="2041837" y="3758259"/>
                </a:cubicBezTo>
                <a:cubicBezTo>
                  <a:pt x="2121432" y="3895325"/>
                  <a:pt x="2166757" y="4054499"/>
                  <a:pt x="2166757" y="4223620"/>
                </a:cubicBezTo>
                <a:cubicBezTo>
                  <a:pt x="2166757" y="4430325"/>
                  <a:pt x="2099323" y="4620448"/>
                  <a:pt x="1985457" y="4775200"/>
                </a:cubicBezTo>
                <a:lnTo>
                  <a:pt x="0" y="4775200"/>
                </a:lnTo>
                <a:cubicBezTo>
                  <a:pt x="0" y="4775200"/>
                  <a:pt x="0" y="4775200"/>
                  <a:pt x="0" y="0"/>
                </a:cubicBezTo>
                <a:close/>
              </a:path>
            </a:pathLst>
          </a:custGeom>
        </p:spPr>
        <p:txBody>
          <a:bodyPr wrap="square" tIns="720000">
            <a:noAutofit/>
          </a:bodyPr>
          <a:lstStyle>
            <a:lvl1pPr algn="ctr">
              <a:defRPr sz="1050" b="0"/>
            </a:lvl1pPr>
          </a:lstStyle>
          <a:p>
            <a:r>
              <a:rPr lang="en-GB"/>
              <a:t>Click icon to add picture</a:t>
            </a:r>
            <a:endParaRPr lang="en-GB" dirty="0"/>
          </a:p>
        </p:txBody>
      </p:sp>
      <p:sp>
        <p:nvSpPr>
          <p:cNvPr id="7" name="Text Placeholder 8">
            <a:extLst>
              <a:ext uri="{FF2B5EF4-FFF2-40B4-BE49-F238E27FC236}">
                <a16:creationId xmlns:a16="http://schemas.microsoft.com/office/drawing/2014/main" id="{7F9764D7-E923-76E5-5F12-8E69C326B0C2}"/>
              </a:ext>
            </a:extLst>
          </p:cNvPr>
          <p:cNvSpPr>
            <a:spLocks noGrp="1"/>
          </p:cNvSpPr>
          <p:nvPr>
            <p:ph type="body" sz="quarter" idx="18" hasCustomPrompt="1"/>
          </p:nvPr>
        </p:nvSpPr>
        <p:spPr>
          <a:xfrm>
            <a:off x="604839" y="5464177"/>
            <a:ext cx="4770000" cy="587375"/>
          </a:xfrm>
        </p:spPr>
        <p:txBody>
          <a:bodyPr anchor="b" anchorCtr="0"/>
          <a:lstStyle>
            <a:lvl1pPr>
              <a:lnSpc>
                <a:spcPct val="100000"/>
              </a:lnSpc>
              <a:spcBef>
                <a:spcPts val="0"/>
              </a:spcBef>
              <a:buFontTx/>
              <a:buNone/>
              <a:defRPr sz="675" b="0">
                <a:solidFill>
                  <a:schemeClr val="tx1"/>
                </a:solidFill>
              </a:defRPr>
            </a:lvl1pPr>
            <a:lvl2pPr>
              <a:lnSpc>
                <a:spcPct val="100000"/>
              </a:lnSpc>
              <a:spcBef>
                <a:spcPts val="0"/>
              </a:spcBef>
              <a:buFontTx/>
              <a:buNone/>
              <a:defRPr sz="675" b="0">
                <a:solidFill>
                  <a:schemeClr val="tx1"/>
                </a:solidFill>
              </a:defRPr>
            </a:lvl2pPr>
            <a:lvl3pPr marL="0" indent="0">
              <a:lnSpc>
                <a:spcPct val="100000"/>
              </a:lnSpc>
              <a:spcBef>
                <a:spcPts val="0"/>
              </a:spcBef>
              <a:buFontTx/>
              <a:buNone/>
              <a:defRPr sz="675" b="0">
                <a:solidFill>
                  <a:schemeClr val="tx1"/>
                </a:solidFill>
              </a:defRPr>
            </a:lvl3pPr>
            <a:lvl4pPr marL="0" indent="0">
              <a:lnSpc>
                <a:spcPct val="100000"/>
              </a:lnSpc>
              <a:spcBef>
                <a:spcPts val="0"/>
              </a:spcBef>
              <a:buFontTx/>
              <a:buNone/>
              <a:defRPr sz="675" b="0">
                <a:solidFill>
                  <a:schemeClr val="tx1"/>
                </a:solidFill>
              </a:defRPr>
            </a:lvl4pPr>
            <a:lvl5pPr marL="0" indent="0">
              <a:lnSpc>
                <a:spcPct val="100000"/>
              </a:lnSpc>
              <a:spcBef>
                <a:spcPts val="0"/>
              </a:spcBef>
              <a:buFontTx/>
              <a:buNone/>
              <a:defRPr sz="675" b="0">
                <a:solidFill>
                  <a:schemeClr val="tx1"/>
                </a:solidFill>
              </a:defRPr>
            </a:lvl5pPr>
          </a:lstStyle>
          <a:p>
            <a:pPr lvl="0"/>
            <a:r>
              <a:rPr lang="en-US" dirty="0"/>
              <a:t>Click to add footnote or delete text box</a:t>
            </a:r>
          </a:p>
          <a:p>
            <a:pPr lvl="1"/>
            <a:r>
              <a:rPr lang="en-US" dirty="0"/>
              <a:t>Second level</a:t>
            </a:r>
          </a:p>
        </p:txBody>
      </p:sp>
    </p:spTree>
    <p:extLst>
      <p:ext uri="{BB962C8B-B14F-4D97-AF65-F5344CB8AC3E}">
        <p14:creationId xmlns:p14="http://schemas.microsoft.com/office/powerpoint/2010/main" val="354458417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With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a:solidFill>
                  <a:schemeClr val="accent1">
                    <a:lumMod val="10000"/>
                  </a:schemeClr>
                </a:solidFill>
              </a:defRPr>
            </a:lvl1pPr>
            <a:lvl2pPr>
              <a:defRPr>
                <a:solidFill>
                  <a:schemeClr val="accent1">
                    <a:lumMod val="10000"/>
                  </a:schemeClr>
                </a:solidFill>
              </a:defRPr>
            </a:lvl2pPr>
            <a:lvl3pPr>
              <a:defRPr>
                <a:solidFill>
                  <a:schemeClr val="accent1">
                    <a:lumMod val="10000"/>
                  </a:schemeClr>
                </a:solidFill>
              </a:defRPr>
            </a:lvl3pPr>
            <a:lvl4pPr>
              <a:defRPr>
                <a:solidFill>
                  <a:schemeClr val="accent1">
                    <a:lumMod val="10000"/>
                  </a:schemeClr>
                </a:solidFill>
              </a:defRPr>
            </a:lvl4pPr>
            <a:lvl5pPr>
              <a:defRPr>
                <a:solidFill>
                  <a:schemeClr val="accent1">
                    <a:lumMod val="10000"/>
                  </a:schemeClr>
                </a:solidFill>
              </a:defRPr>
            </a:lvl5pPr>
          </a:lstStyle>
          <a:p>
            <a:pPr lvl="0"/>
            <a:r>
              <a:rPr lang="en-US" dirty="0"/>
              <a:t>Your text-only slides should be short, quick-hit highlights written as phrases rather than complete sentences. If your audience is busy reading your slide, they aren’t going to be paying attention to you. Or they may not read the slide at all, which renders your Power Point presentation useless.</a:t>
            </a:r>
          </a:p>
          <a:p>
            <a:pPr lvl="1"/>
            <a:r>
              <a:rPr lang="en-US" dirty="0"/>
              <a:t>A general rule of thumb is that text should be limited to: </a:t>
            </a:r>
            <a:br>
              <a:rPr lang="en-US" dirty="0"/>
            </a:br>
            <a:r>
              <a:rPr lang="en-US" dirty="0"/>
              <a:t>six words per bullet point and six bullets per slide.</a:t>
            </a:r>
          </a:p>
          <a:p>
            <a:pPr lvl="2"/>
            <a:r>
              <a:rPr lang="en-US" dirty="0"/>
              <a:t>A general rule of thumb is that text should be limited to: </a:t>
            </a:r>
            <a:br>
              <a:rPr lang="en-US" dirty="0"/>
            </a:br>
            <a:r>
              <a:rPr lang="en-US" dirty="0"/>
              <a:t>Six words per bullet point and six bullets per slide</a:t>
            </a:r>
          </a:p>
          <a:p>
            <a:pPr lvl="3"/>
            <a:r>
              <a:rPr lang="en-US" dirty="0"/>
              <a:t>A general rule of thumb is that text should be limited to: </a:t>
            </a:r>
            <a:br>
              <a:rPr lang="en-US" dirty="0"/>
            </a:br>
            <a:r>
              <a:rPr lang="en-US" dirty="0"/>
              <a:t>Six words per bullet point and six bullets per slide</a:t>
            </a:r>
          </a:p>
          <a:p>
            <a:pPr lvl="4"/>
            <a:r>
              <a:rPr lang="en-US" dirty="0"/>
              <a:t>A general rule of thumb is that text should be limited to: </a:t>
            </a:r>
            <a:br>
              <a:rPr lang="en-US" dirty="0"/>
            </a:br>
            <a:r>
              <a:rPr lang="en-US" dirty="0"/>
              <a:t>Six words per bullet point and six bullets per slide</a:t>
            </a:r>
          </a:p>
        </p:txBody>
      </p:sp>
      <p:sp>
        <p:nvSpPr>
          <p:cNvPr id="15" name="Titel 14"/>
          <p:cNvSpPr>
            <a:spLocks noGrp="1"/>
          </p:cNvSpPr>
          <p:nvPr>
            <p:ph type="title" hasCustomPrompt="1"/>
          </p:nvPr>
        </p:nvSpPr>
        <p:spPr/>
        <p:txBody>
          <a:bodyPr/>
          <a:lstStyle/>
          <a:p>
            <a:r>
              <a:rPr lang="de-DE" dirty="0"/>
              <a:t>Chapter Title </a:t>
            </a:r>
            <a:r>
              <a:rPr lang="de-DE" dirty="0" err="1"/>
              <a:t>Here</a:t>
            </a:r>
            <a:endParaRPr lang="de-AT" dirty="0"/>
          </a:p>
        </p:txBody>
      </p:sp>
      <p:cxnSp>
        <p:nvCxnSpPr>
          <p:cNvPr id="14" name="Gerade Verbindung 13"/>
          <p:cNvCxnSpPr/>
          <p:nvPr userDrawn="1"/>
        </p:nvCxnSpPr>
        <p:spPr>
          <a:xfrm>
            <a:off x="814921" y="6381328"/>
            <a:ext cx="10562166" cy="0"/>
          </a:xfrm>
          <a:prstGeom prst="line">
            <a:avLst/>
          </a:prstGeom>
          <a:ln w="3175">
            <a:solidFill>
              <a:srgbClr val="695E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776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elfolie" preserve="1" userDrawn="1">
  <p:cSld name="1_Titelfolie">
    <p:spTree>
      <p:nvGrpSpPr>
        <p:cNvPr id="1" name="Shape 20"/>
        <p:cNvGrpSpPr/>
        <p:nvPr/>
      </p:nvGrpSpPr>
      <p:grpSpPr>
        <a:xfrm>
          <a:off x="0" y="0"/>
          <a:ext cx="0" cy="0"/>
          <a:chOff x="0" y="0"/>
          <a:chExt cx="0" cy="0"/>
        </a:xfrm>
      </p:grpSpPr>
      <p:sp>
        <p:nvSpPr>
          <p:cNvPr id="37" name="Rechteck: abgerundete Ecken 36">
            <a:extLst>
              <a:ext uri="{FF2B5EF4-FFF2-40B4-BE49-F238E27FC236}">
                <a16:creationId xmlns:a16="http://schemas.microsoft.com/office/drawing/2014/main" id="{5E89C951-10C0-1916-611F-C7CD7997F17F}"/>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4" name="Gruppieren 3">
            <a:extLst>
              <a:ext uri="{FF2B5EF4-FFF2-40B4-BE49-F238E27FC236}">
                <a16:creationId xmlns:a16="http://schemas.microsoft.com/office/drawing/2014/main" id="{0088604F-059D-EBD4-5B28-3801746CA580}"/>
              </a:ext>
            </a:extLst>
          </p:cNvPr>
          <p:cNvGrpSpPr/>
          <p:nvPr userDrawn="1"/>
        </p:nvGrpSpPr>
        <p:grpSpPr>
          <a:xfrm>
            <a:off x="10802145" y="5466717"/>
            <a:ext cx="1389855" cy="1390821"/>
            <a:chOff x="10802145" y="5466717"/>
            <a:chExt cx="1389855" cy="1390821"/>
          </a:xfrm>
        </p:grpSpPr>
        <p:grpSp>
          <p:nvGrpSpPr>
            <p:cNvPr id="5" name="Gruppieren 4">
              <a:extLst>
                <a:ext uri="{FF2B5EF4-FFF2-40B4-BE49-F238E27FC236}">
                  <a16:creationId xmlns:a16="http://schemas.microsoft.com/office/drawing/2014/main" id="{0D150420-83F2-5A8A-846A-F31B56953FE5}"/>
                </a:ext>
              </a:extLst>
            </p:cNvPr>
            <p:cNvGrpSpPr/>
            <p:nvPr/>
          </p:nvGrpSpPr>
          <p:grpSpPr>
            <a:xfrm>
              <a:off x="10802145" y="5466717"/>
              <a:ext cx="1389855" cy="1390821"/>
              <a:chOff x="10802145" y="5466717"/>
              <a:chExt cx="1389855" cy="1390821"/>
            </a:xfrm>
          </p:grpSpPr>
          <p:sp>
            <p:nvSpPr>
              <p:cNvPr id="13" name="Freihandform: Form 12">
                <a:extLst>
                  <a:ext uri="{FF2B5EF4-FFF2-40B4-BE49-F238E27FC236}">
                    <a16:creationId xmlns:a16="http://schemas.microsoft.com/office/drawing/2014/main" id="{22B072C5-88F4-5ADD-778D-A01F96B50914}"/>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24" name="Freihandform: Form 23">
                <a:extLst>
                  <a:ext uri="{FF2B5EF4-FFF2-40B4-BE49-F238E27FC236}">
                    <a16:creationId xmlns:a16="http://schemas.microsoft.com/office/drawing/2014/main" id="{D74FB276-75DE-DC50-5FD1-400CD41DE535}"/>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30" name="Freihandform: Form 29">
                <a:extLst>
                  <a:ext uri="{FF2B5EF4-FFF2-40B4-BE49-F238E27FC236}">
                    <a16:creationId xmlns:a16="http://schemas.microsoft.com/office/drawing/2014/main" id="{8787B574-DFC6-3E88-26C6-94B21205DE96}"/>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31" name="Rechteck 30">
                <a:extLst>
                  <a:ext uri="{FF2B5EF4-FFF2-40B4-BE49-F238E27FC236}">
                    <a16:creationId xmlns:a16="http://schemas.microsoft.com/office/drawing/2014/main" id="{DE992A46-8066-94A3-9A7A-C26E0FF93471}"/>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uppieren 5">
              <a:extLst>
                <a:ext uri="{FF2B5EF4-FFF2-40B4-BE49-F238E27FC236}">
                  <a16:creationId xmlns:a16="http://schemas.microsoft.com/office/drawing/2014/main" id="{602C5CCA-DC21-AA1B-F5E1-8202B6B0B861}"/>
                </a:ext>
              </a:extLst>
            </p:cNvPr>
            <p:cNvGrpSpPr/>
            <p:nvPr/>
          </p:nvGrpSpPr>
          <p:grpSpPr>
            <a:xfrm>
              <a:off x="11248486" y="5913058"/>
              <a:ext cx="603250" cy="603249"/>
              <a:chOff x="11248486" y="5913058"/>
              <a:chExt cx="603250" cy="603249"/>
            </a:xfrm>
          </p:grpSpPr>
          <p:sp>
            <p:nvSpPr>
              <p:cNvPr id="8" name="Freihandform: Form 7">
                <a:extLst>
                  <a:ext uri="{FF2B5EF4-FFF2-40B4-BE49-F238E27FC236}">
                    <a16:creationId xmlns:a16="http://schemas.microsoft.com/office/drawing/2014/main" id="{E92E7AD7-A588-378A-D7BF-2F92B75F80CF}"/>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chemeClr val="bg2"/>
              </a:solidFill>
              <a:ln w="0" cap="flat">
                <a:noFill/>
                <a:prstDash val="solid"/>
                <a:miter/>
              </a:ln>
            </p:spPr>
            <p:txBody>
              <a:bodyPr rtlCol="0" anchor="ctr"/>
              <a:lstStyle/>
              <a:p>
                <a:endParaRPr lang="en-GB"/>
              </a:p>
            </p:txBody>
          </p:sp>
          <p:sp>
            <p:nvSpPr>
              <p:cNvPr id="9" name="Freihandform: Form 8">
                <a:extLst>
                  <a:ext uri="{FF2B5EF4-FFF2-40B4-BE49-F238E27FC236}">
                    <a16:creationId xmlns:a16="http://schemas.microsoft.com/office/drawing/2014/main" id="{0036BF49-B250-A05B-E7F9-675B27B9698B}"/>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32" name="Gruppieren 31">
            <a:extLst>
              <a:ext uri="{FF2B5EF4-FFF2-40B4-BE49-F238E27FC236}">
                <a16:creationId xmlns:a16="http://schemas.microsoft.com/office/drawing/2014/main" id="{0E85361D-8320-5430-CAD6-7D9BAEBBC0FA}"/>
              </a:ext>
            </a:extLst>
          </p:cNvPr>
          <p:cNvGrpSpPr/>
          <p:nvPr userDrawn="1"/>
        </p:nvGrpSpPr>
        <p:grpSpPr>
          <a:xfrm>
            <a:off x="10209378" y="0"/>
            <a:ext cx="1982622" cy="1031454"/>
            <a:chOff x="10209378" y="0"/>
            <a:chExt cx="1982622" cy="1031454"/>
          </a:xfrm>
        </p:grpSpPr>
        <p:sp>
          <p:nvSpPr>
            <p:cNvPr id="33" name="Grafik 3">
              <a:extLst>
                <a:ext uri="{FF2B5EF4-FFF2-40B4-BE49-F238E27FC236}">
                  <a16:creationId xmlns:a16="http://schemas.microsoft.com/office/drawing/2014/main" id="{00289BE1-518A-27F8-FBF4-D14F0874DDB5}"/>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35" name="Rechteck 34">
              <a:extLst>
                <a:ext uri="{FF2B5EF4-FFF2-40B4-BE49-F238E27FC236}">
                  <a16:creationId xmlns:a16="http://schemas.microsoft.com/office/drawing/2014/main" id="{A257A6AF-CA44-D13F-3C30-9BF62C1B14A8}"/>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platzhalter 6">
            <a:extLst>
              <a:ext uri="{FF2B5EF4-FFF2-40B4-BE49-F238E27FC236}">
                <a16:creationId xmlns:a16="http://schemas.microsoft.com/office/drawing/2014/main" id="{7D1AF0BB-9ECF-3EB1-479C-0F42B20D6217}"/>
              </a:ext>
            </a:extLst>
          </p:cNvPr>
          <p:cNvSpPr>
            <a:spLocks noGrp="1"/>
          </p:cNvSpPr>
          <p:nvPr userDrawn="1">
            <p:ph type="body" sz="quarter" idx="13" hasCustomPrompt="1"/>
          </p:nvPr>
        </p:nvSpPr>
        <p:spPr>
          <a:xfrm>
            <a:off x="676906" y="2386149"/>
            <a:ext cx="10529252" cy="1042852"/>
          </a:xfrm>
          <a:prstGeom prst="rect">
            <a:avLst/>
          </a:prstGeom>
        </p:spPr>
        <p:txBody>
          <a:bodyPr/>
          <a:lstStyle>
            <a:lvl1pPr marL="0" indent="0">
              <a:buNone/>
              <a:defRPr sz="5500" b="1" spc="-5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Chapter </a:t>
            </a:r>
            <a:r>
              <a:rPr lang="de-DE" err="1"/>
              <a:t>Divider</a:t>
            </a:r>
            <a:endParaRPr lang="de-DE"/>
          </a:p>
        </p:txBody>
      </p:sp>
      <p:sp>
        <p:nvSpPr>
          <p:cNvPr id="11" name="Textplatzhalter 10">
            <a:extLst>
              <a:ext uri="{FF2B5EF4-FFF2-40B4-BE49-F238E27FC236}">
                <a16:creationId xmlns:a16="http://schemas.microsoft.com/office/drawing/2014/main" id="{DBEFFD4D-E285-8C33-FE4A-E7A9E023A66E}"/>
              </a:ext>
            </a:extLst>
          </p:cNvPr>
          <p:cNvSpPr>
            <a:spLocks noGrp="1"/>
          </p:cNvSpPr>
          <p:nvPr userDrawn="1">
            <p:ph type="body" sz="quarter" idx="14" hasCustomPrompt="1"/>
          </p:nvPr>
        </p:nvSpPr>
        <p:spPr>
          <a:xfrm>
            <a:off x="676905" y="3428999"/>
            <a:ext cx="10569176" cy="1950963"/>
          </a:xfrm>
          <a:prstGeom prst="rect">
            <a:avLst/>
          </a:prstGeom>
        </p:spPr>
        <p:txBody>
          <a:bodyPr/>
          <a:lstStyle>
            <a:lvl1pPr marL="0" indent="0">
              <a:buNone/>
              <a:defRPr sz="2900">
                <a:solidFill>
                  <a:schemeClr val="bg1"/>
                </a:solidFill>
                <a:latin typeface="Myriad Pro" panose="020B0503030403020204" pitchFamily="34" charset="0"/>
              </a:defRPr>
            </a:lvl1pPr>
          </a:lstStyle>
          <a:p>
            <a:pPr lvl="0"/>
            <a:r>
              <a:rPr lang="de-DE"/>
              <a:t>Edit </a:t>
            </a:r>
            <a:r>
              <a:rPr lang="de-DE" err="1"/>
              <a:t>Subline</a:t>
            </a:r>
            <a:endParaRPr lang="de-DE"/>
          </a:p>
        </p:txBody>
      </p:sp>
      <p:pic>
        <p:nvPicPr>
          <p:cNvPr id="3" name="Grafik 9">
            <a:hlinkClick r:id="rId2"/>
            <a:extLst>
              <a:ext uri="{FF2B5EF4-FFF2-40B4-BE49-F238E27FC236}">
                <a16:creationId xmlns:a16="http://schemas.microsoft.com/office/drawing/2014/main" id="{15B3A84B-887F-D492-5C6F-3DCB76129AE5}"/>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3F95B853-0529-8AD7-456A-EE42232FC2B0}"/>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280732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0F10DB9-55D9-4713-A6CE-678366404FFA}" type="datetimeFigureOut">
              <a:rPr lang="it-IT" smtClean="0"/>
              <a:pPr/>
              <a:t>17/05/25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37" name="Rechteck: abgerundete Ecken 36">
            <a:extLst>
              <a:ext uri="{FF2B5EF4-FFF2-40B4-BE49-F238E27FC236}">
                <a16:creationId xmlns:a16="http://schemas.microsoft.com/office/drawing/2014/main" id="{F4406F6E-0933-22A6-F296-EC025F3A9D41}"/>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4" name="Gruppieren 3">
            <a:extLst>
              <a:ext uri="{FF2B5EF4-FFF2-40B4-BE49-F238E27FC236}">
                <a16:creationId xmlns:a16="http://schemas.microsoft.com/office/drawing/2014/main" id="{0FBEDD89-568B-3A44-8A04-1FEE78D4D083}"/>
              </a:ext>
            </a:extLst>
          </p:cNvPr>
          <p:cNvGrpSpPr/>
          <p:nvPr userDrawn="1"/>
        </p:nvGrpSpPr>
        <p:grpSpPr>
          <a:xfrm>
            <a:off x="10802145" y="5466717"/>
            <a:ext cx="1389855" cy="1390821"/>
            <a:chOff x="10802145" y="5466717"/>
            <a:chExt cx="1389855" cy="1390821"/>
          </a:xfrm>
        </p:grpSpPr>
        <p:grpSp>
          <p:nvGrpSpPr>
            <p:cNvPr id="5" name="Gruppieren 4">
              <a:extLst>
                <a:ext uri="{FF2B5EF4-FFF2-40B4-BE49-F238E27FC236}">
                  <a16:creationId xmlns:a16="http://schemas.microsoft.com/office/drawing/2014/main" id="{91A8DE47-161C-BD53-0084-74D11336D225}"/>
                </a:ext>
              </a:extLst>
            </p:cNvPr>
            <p:cNvGrpSpPr/>
            <p:nvPr/>
          </p:nvGrpSpPr>
          <p:grpSpPr>
            <a:xfrm>
              <a:off x="10802145" y="5466717"/>
              <a:ext cx="1389855" cy="1390821"/>
              <a:chOff x="10802145" y="5466717"/>
              <a:chExt cx="1389855" cy="1390821"/>
            </a:xfrm>
          </p:grpSpPr>
          <p:sp>
            <p:nvSpPr>
              <p:cNvPr id="10" name="Freihandform: Form 9">
                <a:extLst>
                  <a:ext uri="{FF2B5EF4-FFF2-40B4-BE49-F238E27FC236}">
                    <a16:creationId xmlns:a16="http://schemas.microsoft.com/office/drawing/2014/main" id="{89114AEF-6676-3121-844E-816D252210A8}"/>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5210C946-7F25-6725-638D-F1858EB4BE25}"/>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13" name="Freihandform: Form 12">
                <a:extLst>
                  <a:ext uri="{FF2B5EF4-FFF2-40B4-BE49-F238E27FC236}">
                    <a16:creationId xmlns:a16="http://schemas.microsoft.com/office/drawing/2014/main" id="{B6D1EE98-C4FA-D3E6-ADF1-87BA6BF9210F}"/>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31" name="Rechteck 30">
                <a:extLst>
                  <a:ext uri="{FF2B5EF4-FFF2-40B4-BE49-F238E27FC236}">
                    <a16:creationId xmlns:a16="http://schemas.microsoft.com/office/drawing/2014/main" id="{F7C754D0-4D30-F7F1-0FEB-2F772C7D0406}"/>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uppieren 5">
              <a:extLst>
                <a:ext uri="{FF2B5EF4-FFF2-40B4-BE49-F238E27FC236}">
                  <a16:creationId xmlns:a16="http://schemas.microsoft.com/office/drawing/2014/main" id="{59AB625A-A682-5BED-0E0A-1F274BF1CE34}"/>
                </a:ext>
              </a:extLst>
            </p:cNvPr>
            <p:cNvGrpSpPr/>
            <p:nvPr/>
          </p:nvGrpSpPr>
          <p:grpSpPr>
            <a:xfrm>
              <a:off x="11248486" y="5913058"/>
              <a:ext cx="603250" cy="603249"/>
              <a:chOff x="11248486" y="5913058"/>
              <a:chExt cx="603250" cy="603249"/>
            </a:xfrm>
          </p:grpSpPr>
          <p:sp>
            <p:nvSpPr>
              <p:cNvPr id="8" name="Freihandform: Form 7">
                <a:extLst>
                  <a:ext uri="{FF2B5EF4-FFF2-40B4-BE49-F238E27FC236}">
                    <a16:creationId xmlns:a16="http://schemas.microsoft.com/office/drawing/2014/main" id="{FC0DCE90-8CB1-B070-1CB0-DC6D656B5087}"/>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chemeClr val="bg2"/>
              </a:solidFill>
              <a:ln w="0" cap="flat">
                <a:noFill/>
                <a:prstDash val="solid"/>
                <a:miter/>
              </a:ln>
            </p:spPr>
            <p:txBody>
              <a:bodyPr rtlCol="0" anchor="ctr"/>
              <a:lstStyle/>
              <a:p>
                <a:endParaRPr lang="en-GB"/>
              </a:p>
            </p:txBody>
          </p:sp>
          <p:sp>
            <p:nvSpPr>
              <p:cNvPr id="9" name="Freihandform: Form 8">
                <a:extLst>
                  <a:ext uri="{FF2B5EF4-FFF2-40B4-BE49-F238E27FC236}">
                    <a16:creationId xmlns:a16="http://schemas.microsoft.com/office/drawing/2014/main" id="{6724380E-19C1-4CD6-C187-E936A9922002}"/>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32" name="Gruppieren 31">
            <a:extLst>
              <a:ext uri="{FF2B5EF4-FFF2-40B4-BE49-F238E27FC236}">
                <a16:creationId xmlns:a16="http://schemas.microsoft.com/office/drawing/2014/main" id="{2542FC7F-4D3A-5F31-64B0-091DF91EEADB}"/>
              </a:ext>
            </a:extLst>
          </p:cNvPr>
          <p:cNvGrpSpPr/>
          <p:nvPr userDrawn="1"/>
        </p:nvGrpSpPr>
        <p:grpSpPr>
          <a:xfrm>
            <a:off x="10209378" y="0"/>
            <a:ext cx="1982622" cy="1031454"/>
            <a:chOff x="10209378" y="0"/>
            <a:chExt cx="1982622" cy="1031454"/>
          </a:xfrm>
        </p:grpSpPr>
        <p:sp>
          <p:nvSpPr>
            <p:cNvPr id="33" name="Grafik 3">
              <a:extLst>
                <a:ext uri="{FF2B5EF4-FFF2-40B4-BE49-F238E27FC236}">
                  <a16:creationId xmlns:a16="http://schemas.microsoft.com/office/drawing/2014/main" id="{F6C8A1A0-8858-B9CC-0126-DC5DD41E6A2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35" name="Rechteck 34">
              <a:extLst>
                <a:ext uri="{FF2B5EF4-FFF2-40B4-BE49-F238E27FC236}">
                  <a16:creationId xmlns:a16="http://schemas.microsoft.com/office/drawing/2014/main" id="{14FBDC04-1E7D-D325-30DD-86A5E934B373}"/>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platzhalter 6">
            <a:extLst>
              <a:ext uri="{FF2B5EF4-FFF2-40B4-BE49-F238E27FC236}">
                <a16:creationId xmlns:a16="http://schemas.microsoft.com/office/drawing/2014/main" id="{7D1AF0BB-9ECF-3EB1-479C-0F42B20D6217}"/>
              </a:ext>
            </a:extLst>
          </p:cNvPr>
          <p:cNvSpPr>
            <a:spLocks noGrp="1"/>
          </p:cNvSpPr>
          <p:nvPr userDrawn="1">
            <p:ph type="body" sz="quarter" idx="13" hasCustomPrompt="1"/>
          </p:nvPr>
        </p:nvSpPr>
        <p:spPr>
          <a:xfrm>
            <a:off x="680015" y="1907303"/>
            <a:ext cx="10676316" cy="1521698"/>
          </a:xfrm>
          <a:prstGeom prst="rect">
            <a:avLst/>
          </a:prstGeom>
        </p:spPr>
        <p:txBody>
          <a:bodyPr anchor="b" anchorCtr="0"/>
          <a:lstStyle>
            <a:lvl1pPr marL="0" indent="0">
              <a:buNone/>
              <a:defRPr sz="4500" b="1" spc="-5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Chapter </a:t>
            </a:r>
            <a:r>
              <a:rPr lang="de-DE" err="1"/>
              <a:t>Divider</a:t>
            </a:r>
            <a:endParaRPr lang="de-DE"/>
          </a:p>
          <a:p>
            <a:pPr lvl="0"/>
            <a:r>
              <a:rPr lang="de-DE"/>
              <a:t>Standard</a:t>
            </a:r>
          </a:p>
        </p:txBody>
      </p:sp>
      <p:sp>
        <p:nvSpPr>
          <p:cNvPr id="11" name="Textplatzhalter 10">
            <a:extLst>
              <a:ext uri="{FF2B5EF4-FFF2-40B4-BE49-F238E27FC236}">
                <a16:creationId xmlns:a16="http://schemas.microsoft.com/office/drawing/2014/main" id="{DBEFFD4D-E285-8C33-FE4A-E7A9E023A66E}"/>
              </a:ext>
            </a:extLst>
          </p:cNvPr>
          <p:cNvSpPr>
            <a:spLocks noGrp="1"/>
          </p:cNvSpPr>
          <p:nvPr userDrawn="1">
            <p:ph type="body" sz="quarter" idx="14" hasCustomPrompt="1"/>
          </p:nvPr>
        </p:nvSpPr>
        <p:spPr>
          <a:xfrm>
            <a:off x="680014" y="3429000"/>
            <a:ext cx="10647362" cy="2143186"/>
          </a:xfrm>
          <a:prstGeom prst="rect">
            <a:avLst/>
          </a:prstGeom>
        </p:spPr>
        <p:txBody>
          <a:bodyPr/>
          <a:lstStyle>
            <a:lvl1pPr marL="0" indent="0">
              <a:buNone/>
              <a:defRPr sz="2900">
                <a:solidFill>
                  <a:schemeClr val="bg1"/>
                </a:solidFill>
                <a:latin typeface="Myriad Pro" panose="020B0503030403020204" pitchFamily="34" charset="0"/>
              </a:defRPr>
            </a:lvl1pPr>
          </a:lstStyle>
          <a:p>
            <a:pPr lvl="0"/>
            <a:r>
              <a:rPr lang="de-DE"/>
              <a:t>Edit </a:t>
            </a:r>
            <a:r>
              <a:rPr lang="de-DE" err="1"/>
              <a:t>Subline</a:t>
            </a:r>
            <a:endParaRPr lang="de-DE"/>
          </a:p>
        </p:txBody>
      </p:sp>
      <p:sp>
        <p:nvSpPr>
          <p:cNvPr id="3" name="Textplatzhalter 10">
            <a:extLst>
              <a:ext uri="{FF2B5EF4-FFF2-40B4-BE49-F238E27FC236}">
                <a16:creationId xmlns:a16="http://schemas.microsoft.com/office/drawing/2014/main" id="{FBBA08C5-8177-A309-6EF1-89334B41FBBC}"/>
              </a:ext>
            </a:extLst>
          </p:cNvPr>
          <p:cNvSpPr>
            <a:spLocks noGrp="1"/>
          </p:cNvSpPr>
          <p:nvPr>
            <p:ph type="body" sz="quarter" idx="15" hasCustomPrompt="1"/>
          </p:nvPr>
        </p:nvSpPr>
        <p:spPr>
          <a:xfrm>
            <a:off x="680014" y="481263"/>
            <a:ext cx="10647362" cy="1390650"/>
          </a:xfrm>
          <a:prstGeom prst="rect">
            <a:avLst/>
          </a:prstGeom>
        </p:spPr>
        <p:txBody>
          <a:bodyPr anchor="b" anchorCtr="0"/>
          <a:lstStyle>
            <a:lvl1pPr marL="0" indent="0">
              <a:buNone/>
              <a:defRPr sz="2900">
                <a:solidFill>
                  <a:schemeClr val="bg1"/>
                </a:solidFill>
                <a:latin typeface="Myriad Pro" panose="020B0503030403020204" pitchFamily="34" charset="0"/>
              </a:defRPr>
            </a:lvl1pPr>
          </a:lstStyle>
          <a:p>
            <a:pPr lvl="0"/>
            <a:r>
              <a:rPr lang="en-GB"/>
              <a:t>Area</a:t>
            </a:r>
            <a:endParaRPr lang="de-DE"/>
          </a:p>
        </p:txBody>
      </p:sp>
      <p:pic>
        <p:nvPicPr>
          <p:cNvPr id="14" name="Grafik 9">
            <a:hlinkClick r:id="rId2"/>
            <a:extLst>
              <a:ext uri="{FF2B5EF4-FFF2-40B4-BE49-F238E27FC236}">
                <a16:creationId xmlns:a16="http://schemas.microsoft.com/office/drawing/2014/main" id="{0CB20F9C-3ECB-E8DB-B558-D250FF6DD2B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3FF5D301-5CC2-3D94-974A-4908BAB216A3}"/>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2079200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Divider_Blue">
    <p:spTree>
      <p:nvGrpSpPr>
        <p:cNvPr id="1" name=""/>
        <p:cNvGrpSpPr/>
        <p:nvPr/>
      </p:nvGrpSpPr>
      <p:grpSpPr>
        <a:xfrm>
          <a:off x="0" y="0"/>
          <a:ext cx="0" cy="0"/>
          <a:chOff x="0" y="0"/>
          <a:chExt cx="0" cy="0"/>
        </a:xfrm>
      </p:grpSpPr>
      <p:sp>
        <p:nvSpPr>
          <p:cNvPr id="4" name="Rechteck: abgerundete Ecken 34">
            <a:extLst>
              <a:ext uri="{FF2B5EF4-FFF2-40B4-BE49-F238E27FC236}">
                <a16:creationId xmlns:a16="http://schemas.microsoft.com/office/drawing/2014/main" id="{FD5C1DDC-A751-E4AD-5B89-4C45D152A4BD}"/>
              </a:ext>
            </a:extLst>
          </p:cNvPr>
          <p:cNvSpPr/>
          <p:nvPr userDrawn="1"/>
        </p:nvSpPr>
        <p:spPr>
          <a:xfrm>
            <a:off x="144000" y="142920"/>
            <a:ext cx="11903538" cy="6570618"/>
          </a:xfrm>
          <a:prstGeom prst="roundRect">
            <a:avLst>
              <a:gd name="adj" fmla="val 3856"/>
            </a:avLst>
          </a:prstGeom>
          <a:solidFill>
            <a:srgbClr val="008ECF"/>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985C4873-85FB-0AEA-26F9-DFA46BD8485C}"/>
              </a:ext>
            </a:extLst>
          </p:cNvPr>
          <p:cNvGrpSpPr/>
          <p:nvPr userDrawn="1"/>
        </p:nvGrpSpPr>
        <p:grpSpPr>
          <a:xfrm>
            <a:off x="10802145" y="5466717"/>
            <a:ext cx="1389855" cy="1390821"/>
            <a:chOff x="10802145" y="5466717"/>
            <a:chExt cx="1389855" cy="1390821"/>
          </a:xfrm>
        </p:grpSpPr>
        <p:grpSp>
          <p:nvGrpSpPr>
            <p:cNvPr id="6" name="Gruppieren 3">
              <a:extLst>
                <a:ext uri="{FF2B5EF4-FFF2-40B4-BE49-F238E27FC236}">
                  <a16:creationId xmlns:a16="http://schemas.microsoft.com/office/drawing/2014/main" id="{860FAC85-A1F1-2340-4B50-BA06F67B74BD}"/>
                </a:ext>
              </a:extLst>
            </p:cNvPr>
            <p:cNvGrpSpPr/>
            <p:nvPr/>
          </p:nvGrpSpPr>
          <p:grpSpPr>
            <a:xfrm>
              <a:off x="10802145" y="5466717"/>
              <a:ext cx="1389855" cy="1390821"/>
              <a:chOff x="10802145" y="5466717"/>
              <a:chExt cx="1389855" cy="1390821"/>
            </a:xfrm>
          </p:grpSpPr>
          <p:sp>
            <p:nvSpPr>
              <p:cNvPr id="10" name="Freihandform: Form 8">
                <a:extLst>
                  <a:ext uri="{FF2B5EF4-FFF2-40B4-BE49-F238E27FC236}">
                    <a16:creationId xmlns:a16="http://schemas.microsoft.com/office/drawing/2014/main" id="{D1EC58BC-3BF3-9021-B883-AB008BCA0318}"/>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11" name="Freihandform: Form 23">
                <a:extLst>
                  <a:ext uri="{FF2B5EF4-FFF2-40B4-BE49-F238E27FC236}">
                    <a16:creationId xmlns:a16="http://schemas.microsoft.com/office/drawing/2014/main" id="{C8011F66-5AA1-9AC4-BBB2-2267C2E6B086}"/>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12" name="Freihandform: Form 28">
                <a:extLst>
                  <a:ext uri="{FF2B5EF4-FFF2-40B4-BE49-F238E27FC236}">
                    <a16:creationId xmlns:a16="http://schemas.microsoft.com/office/drawing/2014/main" id="{81E50FF4-FFF9-A18D-4229-5D674B3F9ABB}"/>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13" name="Rechteck 29">
                <a:extLst>
                  <a:ext uri="{FF2B5EF4-FFF2-40B4-BE49-F238E27FC236}">
                    <a16:creationId xmlns:a16="http://schemas.microsoft.com/office/drawing/2014/main" id="{452FF758-3EEB-8D71-5CCB-8CE04914E248}"/>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uppieren 4">
              <a:extLst>
                <a:ext uri="{FF2B5EF4-FFF2-40B4-BE49-F238E27FC236}">
                  <a16:creationId xmlns:a16="http://schemas.microsoft.com/office/drawing/2014/main" id="{80A985DC-2343-65C7-EBAD-DB8B6C90836E}"/>
                </a:ext>
              </a:extLst>
            </p:cNvPr>
            <p:cNvGrpSpPr/>
            <p:nvPr/>
          </p:nvGrpSpPr>
          <p:grpSpPr>
            <a:xfrm>
              <a:off x="11248486" y="5913058"/>
              <a:ext cx="603250" cy="603249"/>
              <a:chOff x="11248486" y="5913058"/>
              <a:chExt cx="603250" cy="603249"/>
            </a:xfrm>
          </p:grpSpPr>
          <p:sp>
            <p:nvSpPr>
              <p:cNvPr id="8" name="Freihandform: Form 5">
                <a:extLst>
                  <a:ext uri="{FF2B5EF4-FFF2-40B4-BE49-F238E27FC236}">
                    <a16:creationId xmlns:a16="http://schemas.microsoft.com/office/drawing/2014/main" id="{D02EB733-5A48-FBAD-C471-3B3FABA9A651}"/>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chemeClr val="accent4"/>
              </a:solidFill>
              <a:ln w="0" cap="flat">
                <a:noFill/>
                <a:prstDash val="solid"/>
                <a:miter/>
              </a:ln>
            </p:spPr>
            <p:txBody>
              <a:bodyPr rtlCol="0" anchor="ctr"/>
              <a:lstStyle/>
              <a:p>
                <a:endParaRPr lang="en-GB"/>
              </a:p>
            </p:txBody>
          </p:sp>
          <p:sp>
            <p:nvSpPr>
              <p:cNvPr id="9" name="Freihandform: Form 7">
                <a:extLst>
                  <a:ext uri="{FF2B5EF4-FFF2-40B4-BE49-F238E27FC236}">
                    <a16:creationId xmlns:a16="http://schemas.microsoft.com/office/drawing/2014/main" id="{CE612625-ED6D-E349-4384-41C56A481B36}"/>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14" name="Gruppieren 30">
            <a:extLst>
              <a:ext uri="{FF2B5EF4-FFF2-40B4-BE49-F238E27FC236}">
                <a16:creationId xmlns:a16="http://schemas.microsoft.com/office/drawing/2014/main" id="{222047BC-B30D-B573-92C1-F3114AC0BB26}"/>
              </a:ext>
            </a:extLst>
          </p:cNvPr>
          <p:cNvGrpSpPr/>
          <p:nvPr userDrawn="1"/>
        </p:nvGrpSpPr>
        <p:grpSpPr>
          <a:xfrm>
            <a:off x="10209378" y="0"/>
            <a:ext cx="1982622" cy="1031454"/>
            <a:chOff x="10209378" y="0"/>
            <a:chExt cx="1982622" cy="1031454"/>
          </a:xfrm>
        </p:grpSpPr>
        <p:sp>
          <p:nvSpPr>
            <p:cNvPr id="15" name="Grafik 3">
              <a:extLst>
                <a:ext uri="{FF2B5EF4-FFF2-40B4-BE49-F238E27FC236}">
                  <a16:creationId xmlns:a16="http://schemas.microsoft.com/office/drawing/2014/main" id="{611CE9C7-2C3A-7670-3AC8-61EB14C2C273}"/>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6" name="Rechteck 33">
              <a:extLst>
                <a:ext uri="{FF2B5EF4-FFF2-40B4-BE49-F238E27FC236}">
                  <a16:creationId xmlns:a16="http://schemas.microsoft.com/office/drawing/2014/main" id="{2BD701C5-654C-0A42-136A-40AC370BA520}"/>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platzhalter 6">
            <a:extLst>
              <a:ext uri="{FF2B5EF4-FFF2-40B4-BE49-F238E27FC236}">
                <a16:creationId xmlns:a16="http://schemas.microsoft.com/office/drawing/2014/main" id="{13200EB1-BB5A-C33B-E375-6E593F2BFD1D}"/>
              </a:ext>
            </a:extLst>
          </p:cNvPr>
          <p:cNvSpPr>
            <a:spLocks noGrp="1"/>
          </p:cNvSpPr>
          <p:nvPr>
            <p:ph type="body" sz="quarter" idx="13" hasCustomPrompt="1"/>
          </p:nvPr>
        </p:nvSpPr>
        <p:spPr>
          <a:xfrm>
            <a:off x="676906" y="2386149"/>
            <a:ext cx="10529252" cy="1042852"/>
          </a:xfrm>
          <a:prstGeom prst="rect">
            <a:avLst/>
          </a:prstGeom>
        </p:spPr>
        <p:txBody>
          <a:bodyPr/>
          <a:lstStyle>
            <a:lvl1pPr marL="0" indent="0">
              <a:buNone/>
              <a:defRPr sz="5500" b="1" spc="-5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Chapter </a:t>
            </a:r>
            <a:r>
              <a:rPr lang="de-DE" err="1"/>
              <a:t>Divider</a:t>
            </a:r>
            <a:endParaRPr lang="de-DE"/>
          </a:p>
        </p:txBody>
      </p:sp>
      <p:sp>
        <p:nvSpPr>
          <p:cNvPr id="18" name="Textplatzhalter 10">
            <a:extLst>
              <a:ext uri="{FF2B5EF4-FFF2-40B4-BE49-F238E27FC236}">
                <a16:creationId xmlns:a16="http://schemas.microsoft.com/office/drawing/2014/main" id="{933253F2-1DAA-E872-AEF8-467B0206FFD1}"/>
              </a:ext>
            </a:extLst>
          </p:cNvPr>
          <p:cNvSpPr>
            <a:spLocks noGrp="1"/>
          </p:cNvSpPr>
          <p:nvPr>
            <p:ph type="body" sz="quarter" idx="14" hasCustomPrompt="1"/>
          </p:nvPr>
        </p:nvSpPr>
        <p:spPr>
          <a:xfrm>
            <a:off x="676905" y="3428999"/>
            <a:ext cx="10569176" cy="1950963"/>
          </a:xfrm>
          <a:prstGeom prst="rect">
            <a:avLst/>
          </a:prstGeom>
        </p:spPr>
        <p:txBody>
          <a:bodyPr/>
          <a:lstStyle>
            <a:lvl1pPr marL="0" indent="0">
              <a:buNone/>
              <a:defRPr sz="2900">
                <a:solidFill>
                  <a:schemeClr val="bg1"/>
                </a:solidFill>
                <a:latin typeface="Myriad Pro" panose="020B0503030403020204" pitchFamily="34" charset="0"/>
              </a:defRPr>
            </a:lvl1pPr>
          </a:lstStyle>
          <a:p>
            <a:pPr lvl="0"/>
            <a:r>
              <a:rPr lang="de-DE"/>
              <a:t>Edit </a:t>
            </a:r>
            <a:r>
              <a:rPr lang="de-DE" err="1"/>
              <a:t>Subline</a:t>
            </a:r>
            <a:endParaRPr lang="de-DE"/>
          </a:p>
        </p:txBody>
      </p:sp>
      <p:pic>
        <p:nvPicPr>
          <p:cNvPr id="19" name="Grafik 9">
            <a:hlinkClick r:id="rId2"/>
            <a:extLst>
              <a:ext uri="{FF2B5EF4-FFF2-40B4-BE49-F238E27FC236}">
                <a16:creationId xmlns:a16="http://schemas.microsoft.com/office/drawing/2014/main" id="{F0312EE0-A021-60AA-D1C2-37EFB5E92512}"/>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0" name="Google Shape;14;p8">
            <a:extLst>
              <a:ext uri="{FF2B5EF4-FFF2-40B4-BE49-F238E27FC236}">
                <a16:creationId xmlns:a16="http://schemas.microsoft.com/office/drawing/2014/main" id="{6FF30364-A5F1-6816-5640-0DCB4FEA78F1}"/>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424282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Divider_Teal">
    <p:spTree>
      <p:nvGrpSpPr>
        <p:cNvPr id="1" name=""/>
        <p:cNvGrpSpPr/>
        <p:nvPr/>
      </p:nvGrpSpPr>
      <p:grpSpPr>
        <a:xfrm>
          <a:off x="0" y="0"/>
          <a:ext cx="0" cy="0"/>
          <a:chOff x="0" y="0"/>
          <a:chExt cx="0" cy="0"/>
        </a:xfrm>
      </p:grpSpPr>
      <p:sp>
        <p:nvSpPr>
          <p:cNvPr id="4" name="Rechteck: abgerundete Ecken 22">
            <a:extLst>
              <a:ext uri="{FF2B5EF4-FFF2-40B4-BE49-F238E27FC236}">
                <a16:creationId xmlns:a16="http://schemas.microsoft.com/office/drawing/2014/main" id="{BF5AE670-142B-DE35-D34B-EA7A6A00DE9C}"/>
              </a:ext>
            </a:extLst>
          </p:cNvPr>
          <p:cNvSpPr/>
          <p:nvPr userDrawn="1"/>
        </p:nvSpPr>
        <p:spPr>
          <a:xfrm>
            <a:off x="144000" y="142920"/>
            <a:ext cx="11903538" cy="6570618"/>
          </a:xfrm>
          <a:prstGeom prst="roundRect">
            <a:avLst>
              <a:gd name="adj" fmla="val 3856"/>
            </a:avLst>
          </a:prstGeom>
          <a:solidFill>
            <a:srgbClr val="069297"/>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D1C42121-2908-A798-DB68-C5BA48C196C5}"/>
              </a:ext>
            </a:extLst>
          </p:cNvPr>
          <p:cNvGrpSpPr/>
          <p:nvPr userDrawn="1"/>
        </p:nvGrpSpPr>
        <p:grpSpPr>
          <a:xfrm>
            <a:off x="10802145" y="5466717"/>
            <a:ext cx="1389855" cy="1390821"/>
            <a:chOff x="10802145" y="5466717"/>
            <a:chExt cx="1389855" cy="1390821"/>
          </a:xfrm>
        </p:grpSpPr>
        <p:grpSp>
          <p:nvGrpSpPr>
            <p:cNvPr id="6" name="Gruppieren 3">
              <a:extLst>
                <a:ext uri="{FF2B5EF4-FFF2-40B4-BE49-F238E27FC236}">
                  <a16:creationId xmlns:a16="http://schemas.microsoft.com/office/drawing/2014/main" id="{6B6082CC-B88A-FBD5-EBEA-665662109208}"/>
                </a:ext>
              </a:extLst>
            </p:cNvPr>
            <p:cNvGrpSpPr/>
            <p:nvPr/>
          </p:nvGrpSpPr>
          <p:grpSpPr>
            <a:xfrm>
              <a:off x="10802145" y="5466717"/>
              <a:ext cx="1389855" cy="1390821"/>
              <a:chOff x="10802145" y="5466717"/>
              <a:chExt cx="1389855" cy="1390821"/>
            </a:xfrm>
          </p:grpSpPr>
          <p:sp>
            <p:nvSpPr>
              <p:cNvPr id="10" name="Freihandform: Form 8">
                <a:extLst>
                  <a:ext uri="{FF2B5EF4-FFF2-40B4-BE49-F238E27FC236}">
                    <a16:creationId xmlns:a16="http://schemas.microsoft.com/office/drawing/2014/main" id="{C2E65C1A-67C3-11BA-3712-EF00F4B2D619}"/>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11" name="Freihandform: Form 9">
                <a:extLst>
                  <a:ext uri="{FF2B5EF4-FFF2-40B4-BE49-F238E27FC236}">
                    <a16:creationId xmlns:a16="http://schemas.microsoft.com/office/drawing/2014/main" id="{88333C2E-1CD5-71F6-C84E-648F0E6F321A}"/>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63052C0A-6148-7B89-2F4C-3C51B483CA8C}"/>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13" name="Rechteck 12">
                <a:extLst>
                  <a:ext uri="{FF2B5EF4-FFF2-40B4-BE49-F238E27FC236}">
                    <a16:creationId xmlns:a16="http://schemas.microsoft.com/office/drawing/2014/main" id="{A9F1FC7F-D923-A69C-C956-23B10B5523BF}"/>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uppieren 4">
              <a:extLst>
                <a:ext uri="{FF2B5EF4-FFF2-40B4-BE49-F238E27FC236}">
                  <a16:creationId xmlns:a16="http://schemas.microsoft.com/office/drawing/2014/main" id="{5F43CC30-E597-5031-0481-B64348382EB7}"/>
                </a:ext>
              </a:extLst>
            </p:cNvPr>
            <p:cNvGrpSpPr/>
            <p:nvPr/>
          </p:nvGrpSpPr>
          <p:grpSpPr>
            <a:xfrm>
              <a:off x="11248486" y="5913058"/>
              <a:ext cx="603250" cy="603249"/>
              <a:chOff x="11248486" y="5913058"/>
              <a:chExt cx="603250" cy="603249"/>
            </a:xfrm>
          </p:grpSpPr>
          <p:sp>
            <p:nvSpPr>
              <p:cNvPr id="8" name="Freihandform: Form 5">
                <a:extLst>
                  <a:ext uri="{FF2B5EF4-FFF2-40B4-BE49-F238E27FC236}">
                    <a16:creationId xmlns:a16="http://schemas.microsoft.com/office/drawing/2014/main" id="{0B005CF8-1726-8E79-6C4A-33B47629D72E}"/>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chemeClr val="accent3"/>
              </a:solidFill>
              <a:ln w="0" cap="flat">
                <a:noFill/>
                <a:prstDash val="solid"/>
                <a:miter/>
              </a:ln>
            </p:spPr>
            <p:txBody>
              <a:bodyPr rtlCol="0" anchor="ctr"/>
              <a:lstStyle/>
              <a:p>
                <a:endParaRPr lang="en-GB"/>
              </a:p>
            </p:txBody>
          </p:sp>
          <p:sp>
            <p:nvSpPr>
              <p:cNvPr id="9" name="Freihandform: Form 7">
                <a:extLst>
                  <a:ext uri="{FF2B5EF4-FFF2-40B4-BE49-F238E27FC236}">
                    <a16:creationId xmlns:a16="http://schemas.microsoft.com/office/drawing/2014/main" id="{69BCDB4D-0731-340C-189D-395978914D9D}"/>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14" name="Gruppieren 13">
            <a:extLst>
              <a:ext uri="{FF2B5EF4-FFF2-40B4-BE49-F238E27FC236}">
                <a16:creationId xmlns:a16="http://schemas.microsoft.com/office/drawing/2014/main" id="{96D3CD17-4A2E-3771-86DF-2637C85F948C}"/>
              </a:ext>
            </a:extLst>
          </p:cNvPr>
          <p:cNvGrpSpPr/>
          <p:nvPr userDrawn="1"/>
        </p:nvGrpSpPr>
        <p:grpSpPr>
          <a:xfrm>
            <a:off x="10209378" y="0"/>
            <a:ext cx="1982622" cy="1031454"/>
            <a:chOff x="10209378" y="0"/>
            <a:chExt cx="1982622" cy="1031454"/>
          </a:xfrm>
        </p:grpSpPr>
        <p:sp>
          <p:nvSpPr>
            <p:cNvPr id="15" name="Grafik 3">
              <a:extLst>
                <a:ext uri="{FF2B5EF4-FFF2-40B4-BE49-F238E27FC236}">
                  <a16:creationId xmlns:a16="http://schemas.microsoft.com/office/drawing/2014/main" id="{F270EC3A-05B6-6E69-6F5F-920D21F0FC4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6" name="Rechteck 21">
              <a:extLst>
                <a:ext uri="{FF2B5EF4-FFF2-40B4-BE49-F238E27FC236}">
                  <a16:creationId xmlns:a16="http://schemas.microsoft.com/office/drawing/2014/main" id="{3CBC504B-0D36-62AD-73F7-17F1BD59FAF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platzhalter 6">
            <a:extLst>
              <a:ext uri="{FF2B5EF4-FFF2-40B4-BE49-F238E27FC236}">
                <a16:creationId xmlns:a16="http://schemas.microsoft.com/office/drawing/2014/main" id="{FCE59427-AA98-CF79-701E-E983C83F9BA5}"/>
              </a:ext>
            </a:extLst>
          </p:cNvPr>
          <p:cNvSpPr>
            <a:spLocks noGrp="1"/>
          </p:cNvSpPr>
          <p:nvPr>
            <p:ph type="body" sz="quarter" idx="13" hasCustomPrompt="1"/>
          </p:nvPr>
        </p:nvSpPr>
        <p:spPr>
          <a:xfrm>
            <a:off x="676906" y="2386149"/>
            <a:ext cx="10529252" cy="1042852"/>
          </a:xfrm>
          <a:prstGeom prst="rect">
            <a:avLst/>
          </a:prstGeom>
        </p:spPr>
        <p:txBody>
          <a:bodyPr/>
          <a:lstStyle>
            <a:lvl1pPr marL="0" indent="0">
              <a:buNone/>
              <a:defRPr sz="5500" b="1" spc="-5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Chapter </a:t>
            </a:r>
            <a:r>
              <a:rPr lang="de-DE" err="1"/>
              <a:t>Divider</a:t>
            </a:r>
            <a:endParaRPr lang="de-DE"/>
          </a:p>
        </p:txBody>
      </p:sp>
      <p:sp>
        <p:nvSpPr>
          <p:cNvPr id="18" name="Textplatzhalter 10">
            <a:extLst>
              <a:ext uri="{FF2B5EF4-FFF2-40B4-BE49-F238E27FC236}">
                <a16:creationId xmlns:a16="http://schemas.microsoft.com/office/drawing/2014/main" id="{97C5F003-4DF1-7CB4-C4E1-AF95FA088E48}"/>
              </a:ext>
            </a:extLst>
          </p:cNvPr>
          <p:cNvSpPr>
            <a:spLocks noGrp="1"/>
          </p:cNvSpPr>
          <p:nvPr>
            <p:ph type="body" sz="quarter" idx="14" hasCustomPrompt="1"/>
          </p:nvPr>
        </p:nvSpPr>
        <p:spPr>
          <a:xfrm>
            <a:off x="676905" y="3428999"/>
            <a:ext cx="10569176" cy="1950963"/>
          </a:xfrm>
          <a:prstGeom prst="rect">
            <a:avLst/>
          </a:prstGeom>
        </p:spPr>
        <p:txBody>
          <a:bodyPr/>
          <a:lstStyle>
            <a:lvl1pPr marL="0" indent="0">
              <a:buNone/>
              <a:defRPr sz="2900">
                <a:solidFill>
                  <a:schemeClr val="bg1"/>
                </a:solidFill>
                <a:latin typeface="Myriad Pro" panose="020B0503030403020204" pitchFamily="34" charset="0"/>
              </a:defRPr>
            </a:lvl1pPr>
          </a:lstStyle>
          <a:p>
            <a:pPr lvl="0"/>
            <a:r>
              <a:rPr lang="de-DE"/>
              <a:t>Edit </a:t>
            </a:r>
            <a:r>
              <a:rPr lang="de-DE" err="1"/>
              <a:t>Subline</a:t>
            </a:r>
            <a:endParaRPr lang="de-DE"/>
          </a:p>
        </p:txBody>
      </p:sp>
      <p:pic>
        <p:nvPicPr>
          <p:cNvPr id="19" name="Grafik 9">
            <a:hlinkClick r:id="rId2"/>
            <a:extLst>
              <a:ext uri="{FF2B5EF4-FFF2-40B4-BE49-F238E27FC236}">
                <a16:creationId xmlns:a16="http://schemas.microsoft.com/office/drawing/2014/main" id="{1CB94217-461E-FA45-07D5-64A32C93C68B}"/>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0" name="Google Shape;14;p8">
            <a:extLst>
              <a:ext uri="{FF2B5EF4-FFF2-40B4-BE49-F238E27FC236}">
                <a16:creationId xmlns:a16="http://schemas.microsoft.com/office/drawing/2014/main" id="{99FC4367-F1C6-C37D-0A2B-941BF1F3F9DB}"/>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4167186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Divider_Purple">
    <p:spTree>
      <p:nvGrpSpPr>
        <p:cNvPr id="1" name=""/>
        <p:cNvGrpSpPr/>
        <p:nvPr/>
      </p:nvGrpSpPr>
      <p:grpSpPr>
        <a:xfrm>
          <a:off x="0" y="0"/>
          <a:ext cx="0" cy="0"/>
          <a:chOff x="0" y="0"/>
          <a:chExt cx="0" cy="0"/>
        </a:xfrm>
      </p:grpSpPr>
      <p:sp>
        <p:nvSpPr>
          <p:cNvPr id="12" name="Rechteck: abgerundete Ecken 22">
            <a:extLst>
              <a:ext uri="{FF2B5EF4-FFF2-40B4-BE49-F238E27FC236}">
                <a16:creationId xmlns:a16="http://schemas.microsoft.com/office/drawing/2014/main" id="{45CAEA0C-7957-744C-A7E0-5A774F2DE7E5}"/>
              </a:ext>
            </a:extLst>
          </p:cNvPr>
          <p:cNvSpPr/>
          <p:nvPr userDrawn="1"/>
        </p:nvSpPr>
        <p:spPr>
          <a:xfrm>
            <a:off x="144000" y="142920"/>
            <a:ext cx="11903538" cy="6570618"/>
          </a:xfrm>
          <a:prstGeom prst="roundRect">
            <a:avLst>
              <a:gd name="adj" fmla="val 3856"/>
            </a:avLst>
          </a:prstGeom>
          <a:solidFill>
            <a:srgbClr val="964091"/>
          </a:solidFill>
          <a:ln w="0" cap="flat">
            <a:noFill/>
            <a:prstDash val="solid"/>
            <a:miter/>
          </a:ln>
        </p:spPr>
        <p:txBody>
          <a:bodyPr rtlCol="0" anchor="ctr"/>
          <a:lstStyle/>
          <a:p>
            <a:endParaRPr lang="en-GB"/>
          </a:p>
        </p:txBody>
      </p:sp>
      <p:grpSp>
        <p:nvGrpSpPr>
          <p:cNvPr id="20" name="Gruppieren 2">
            <a:extLst>
              <a:ext uri="{FF2B5EF4-FFF2-40B4-BE49-F238E27FC236}">
                <a16:creationId xmlns:a16="http://schemas.microsoft.com/office/drawing/2014/main" id="{88D9DF3E-37A0-42F3-B562-86B1F5ADB8EC}"/>
              </a:ext>
            </a:extLst>
          </p:cNvPr>
          <p:cNvGrpSpPr/>
          <p:nvPr userDrawn="1"/>
        </p:nvGrpSpPr>
        <p:grpSpPr>
          <a:xfrm>
            <a:off x="10802145" y="5466717"/>
            <a:ext cx="1389855" cy="1390821"/>
            <a:chOff x="10802145" y="5466717"/>
            <a:chExt cx="1389855" cy="1390821"/>
          </a:xfrm>
        </p:grpSpPr>
        <p:grpSp>
          <p:nvGrpSpPr>
            <p:cNvPr id="21" name="Gruppieren 3">
              <a:extLst>
                <a:ext uri="{FF2B5EF4-FFF2-40B4-BE49-F238E27FC236}">
                  <a16:creationId xmlns:a16="http://schemas.microsoft.com/office/drawing/2014/main" id="{2BB755C6-DFD5-3E74-2E24-E6ECBEBD81C5}"/>
                </a:ext>
              </a:extLst>
            </p:cNvPr>
            <p:cNvGrpSpPr/>
            <p:nvPr/>
          </p:nvGrpSpPr>
          <p:grpSpPr>
            <a:xfrm>
              <a:off x="10802145" y="5466717"/>
              <a:ext cx="1389855" cy="1390821"/>
              <a:chOff x="10802145" y="5466717"/>
              <a:chExt cx="1389855" cy="1390821"/>
            </a:xfrm>
          </p:grpSpPr>
          <p:sp>
            <p:nvSpPr>
              <p:cNvPr id="25" name="Freihandform: Form 8">
                <a:extLst>
                  <a:ext uri="{FF2B5EF4-FFF2-40B4-BE49-F238E27FC236}">
                    <a16:creationId xmlns:a16="http://schemas.microsoft.com/office/drawing/2014/main" id="{6DB2DD6B-BFF7-C8E3-6D6E-E4823E32836A}"/>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26" name="Freihandform: Form 9">
                <a:extLst>
                  <a:ext uri="{FF2B5EF4-FFF2-40B4-BE49-F238E27FC236}">
                    <a16:creationId xmlns:a16="http://schemas.microsoft.com/office/drawing/2014/main" id="{805C47E3-8F96-4751-8A74-8F4391EF379F}"/>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27" name="Freihandform: Form 11">
                <a:extLst>
                  <a:ext uri="{FF2B5EF4-FFF2-40B4-BE49-F238E27FC236}">
                    <a16:creationId xmlns:a16="http://schemas.microsoft.com/office/drawing/2014/main" id="{AE1F637A-1163-E09B-C0CD-470D64C9CCEE}"/>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28" name="Rechteck 12">
                <a:extLst>
                  <a:ext uri="{FF2B5EF4-FFF2-40B4-BE49-F238E27FC236}">
                    <a16:creationId xmlns:a16="http://schemas.microsoft.com/office/drawing/2014/main" id="{71089FB6-5877-BC42-04C2-AD86CC04E256}"/>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ieren 4">
              <a:extLst>
                <a:ext uri="{FF2B5EF4-FFF2-40B4-BE49-F238E27FC236}">
                  <a16:creationId xmlns:a16="http://schemas.microsoft.com/office/drawing/2014/main" id="{BA5112E5-C6B0-1588-1BAD-EB7A803332CC}"/>
                </a:ext>
              </a:extLst>
            </p:cNvPr>
            <p:cNvGrpSpPr/>
            <p:nvPr/>
          </p:nvGrpSpPr>
          <p:grpSpPr>
            <a:xfrm>
              <a:off x="11248486" y="5913058"/>
              <a:ext cx="603250" cy="603249"/>
              <a:chOff x="11248486" y="5913058"/>
              <a:chExt cx="603250" cy="603249"/>
            </a:xfrm>
          </p:grpSpPr>
          <p:sp>
            <p:nvSpPr>
              <p:cNvPr id="23" name="Freihandform: Form 5">
                <a:extLst>
                  <a:ext uri="{FF2B5EF4-FFF2-40B4-BE49-F238E27FC236}">
                    <a16:creationId xmlns:a16="http://schemas.microsoft.com/office/drawing/2014/main" id="{ADD2D3D9-3245-2127-4F36-692C942977C8}"/>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chemeClr val="accent2"/>
              </a:solidFill>
              <a:ln w="0" cap="flat">
                <a:noFill/>
                <a:prstDash val="solid"/>
                <a:miter/>
              </a:ln>
            </p:spPr>
            <p:txBody>
              <a:bodyPr rtlCol="0" anchor="ctr"/>
              <a:lstStyle/>
              <a:p>
                <a:endParaRPr lang="en-GB"/>
              </a:p>
            </p:txBody>
          </p:sp>
          <p:sp>
            <p:nvSpPr>
              <p:cNvPr id="24" name="Freihandform: Form 7">
                <a:extLst>
                  <a:ext uri="{FF2B5EF4-FFF2-40B4-BE49-F238E27FC236}">
                    <a16:creationId xmlns:a16="http://schemas.microsoft.com/office/drawing/2014/main" id="{6ABBC614-C1DA-246C-84F1-4EE36D8D7D58}"/>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13" name="Gruppieren 13">
            <a:extLst>
              <a:ext uri="{FF2B5EF4-FFF2-40B4-BE49-F238E27FC236}">
                <a16:creationId xmlns:a16="http://schemas.microsoft.com/office/drawing/2014/main" id="{55651EB7-72CF-776B-E418-3868ADA36E37}"/>
              </a:ext>
            </a:extLst>
          </p:cNvPr>
          <p:cNvGrpSpPr/>
          <p:nvPr userDrawn="1"/>
        </p:nvGrpSpPr>
        <p:grpSpPr>
          <a:xfrm>
            <a:off x="10209378" y="0"/>
            <a:ext cx="1982622" cy="1031454"/>
            <a:chOff x="10209378" y="0"/>
            <a:chExt cx="1982622" cy="1031454"/>
          </a:xfrm>
        </p:grpSpPr>
        <p:sp>
          <p:nvSpPr>
            <p:cNvPr id="14" name="Grafik 3">
              <a:extLst>
                <a:ext uri="{FF2B5EF4-FFF2-40B4-BE49-F238E27FC236}">
                  <a16:creationId xmlns:a16="http://schemas.microsoft.com/office/drawing/2014/main" id="{3D7F14E1-B920-8107-2E94-A8D7BAE67CB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5" name="Rechteck 21">
              <a:extLst>
                <a:ext uri="{FF2B5EF4-FFF2-40B4-BE49-F238E27FC236}">
                  <a16:creationId xmlns:a16="http://schemas.microsoft.com/office/drawing/2014/main" id="{C7AAE653-82EE-C40C-834A-A7EAD4315269}"/>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platzhalter 6">
            <a:extLst>
              <a:ext uri="{FF2B5EF4-FFF2-40B4-BE49-F238E27FC236}">
                <a16:creationId xmlns:a16="http://schemas.microsoft.com/office/drawing/2014/main" id="{0115187D-3A33-B4AF-C556-986FDB216401}"/>
              </a:ext>
            </a:extLst>
          </p:cNvPr>
          <p:cNvSpPr>
            <a:spLocks noGrp="1"/>
          </p:cNvSpPr>
          <p:nvPr>
            <p:ph type="body" sz="quarter" idx="13" hasCustomPrompt="1"/>
          </p:nvPr>
        </p:nvSpPr>
        <p:spPr>
          <a:xfrm>
            <a:off x="676906" y="2386149"/>
            <a:ext cx="10529252" cy="1042852"/>
          </a:xfrm>
          <a:prstGeom prst="rect">
            <a:avLst/>
          </a:prstGeom>
        </p:spPr>
        <p:txBody>
          <a:bodyPr/>
          <a:lstStyle>
            <a:lvl1pPr marL="0" indent="0">
              <a:buNone/>
              <a:defRPr sz="5500" b="1" spc="-5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Chapter </a:t>
            </a:r>
            <a:r>
              <a:rPr lang="de-DE" err="1"/>
              <a:t>Divider</a:t>
            </a:r>
            <a:endParaRPr lang="de-DE"/>
          </a:p>
        </p:txBody>
      </p:sp>
      <p:sp>
        <p:nvSpPr>
          <p:cNvPr id="17" name="Textplatzhalter 10">
            <a:extLst>
              <a:ext uri="{FF2B5EF4-FFF2-40B4-BE49-F238E27FC236}">
                <a16:creationId xmlns:a16="http://schemas.microsoft.com/office/drawing/2014/main" id="{C0B7C3AF-4DF3-F334-4B35-6C82B84CEFD8}"/>
              </a:ext>
            </a:extLst>
          </p:cNvPr>
          <p:cNvSpPr>
            <a:spLocks noGrp="1"/>
          </p:cNvSpPr>
          <p:nvPr>
            <p:ph type="body" sz="quarter" idx="14" hasCustomPrompt="1"/>
          </p:nvPr>
        </p:nvSpPr>
        <p:spPr>
          <a:xfrm>
            <a:off x="676905" y="3428999"/>
            <a:ext cx="10569176" cy="1950963"/>
          </a:xfrm>
          <a:prstGeom prst="rect">
            <a:avLst/>
          </a:prstGeom>
        </p:spPr>
        <p:txBody>
          <a:bodyPr/>
          <a:lstStyle>
            <a:lvl1pPr marL="0" indent="0">
              <a:buNone/>
              <a:defRPr sz="2900">
                <a:solidFill>
                  <a:schemeClr val="bg1"/>
                </a:solidFill>
                <a:latin typeface="Myriad Pro" panose="020B0503030403020204" pitchFamily="34" charset="0"/>
              </a:defRPr>
            </a:lvl1pPr>
          </a:lstStyle>
          <a:p>
            <a:pPr lvl="0"/>
            <a:r>
              <a:rPr lang="de-DE"/>
              <a:t>Edit </a:t>
            </a:r>
            <a:r>
              <a:rPr lang="de-DE" err="1"/>
              <a:t>Subline</a:t>
            </a:r>
            <a:endParaRPr lang="de-DE"/>
          </a:p>
        </p:txBody>
      </p:sp>
      <p:pic>
        <p:nvPicPr>
          <p:cNvPr id="18" name="Grafik 9">
            <a:hlinkClick r:id="rId2"/>
            <a:extLst>
              <a:ext uri="{FF2B5EF4-FFF2-40B4-BE49-F238E27FC236}">
                <a16:creationId xmlns:a16="http://schemas.microsoft.com/office/drawing/2014/main" id="{B323C3D0-2BC1-20D0-2E76-0AED6C807404}"/>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19" name="Google Shape;14;p8">
            <a:extLst>
              <a:ext uri="{FF2B5EF4-FFF2-40B4-BE49-F238E27FC236}">
                <a16:creationId xmlns:a16="http://schemas.microsoft.com/office/drawing/2014/main" id="{FFDE39CF-0EED-4465-3A27-2B49583DE05A}"/>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660582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Divider_Yellow">
    <p:spTree>
      <p:nvGrpSpPr>
        <p:cNvPr id="1" name=""/>
        <p:cNvGrpSpPr/>
        <p:nvPr/>
      </p:nvGrpSpPr>
      <p:grpSpPr>
        <a:xfrm>
          <a:off x="0" y="0"/>
          <a:ext cx="0" cy="0"/>
          <a:chOff x="0" y="0"/>
          <a:chExt cx="0" cy="0"/>
        </a:xfrm>
      </p:grpSpPr>
      <p:sp>
        <p:nvSpPr>
          <p:cNvPr id="4" name="Rechteck: abgerundete Ecken 22">
            <a:extLst>
              <a:ext uri="{FF2B5EF4-FFF2-40B4-BE49-F238E27FC236}">
                <a16:creationId xmlns:a16="http://schemas.microsoft.com/office/drawing/2014/main" id="{D64BA37E-1813-B153-11FA-176E89C447EC}"/>
              </a:ext>
            </a:extLst>
          </p:cNvPr>
          <p:cNvSpPr/>
          <p:nvPr userDrawn="1"/>
        </p:nvSpPr>
        <p:spPr>
          <a:xfrm>
            <a:off x="144000" y="142920"/>
            <a:ext cx="11903538" cy="6570618"/>
          </a:xfrm>
          <a:prstGeom prst="roundRect">
            <a:avLst>
              <a:gd name="adj" fmla="val 3856"/>
            </a:avLst>
          </a:prstGeom>
          <a:solidFill>
            <a:srgbClr val="FFBE32"/>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8CCE9C57-2B84-5DB0-BA19-77449ED05972}"/>
              </a:ext>
            </a:extLst>
          </p:cNvPr>
          <p:cNvGrpSpPr/>
          <p:nvPr userDrawn="1"/>
        </p:nvGrpSpPr>
        <p:grpSpPr>
          <a:xfrm>
            <a:off x="10802145" y="5466717"/>
            <a:ext cx="1389855" cy="1390821"/>
            <a:chOff x="10802145" y="5466717"/>
            <a:chExt cx="1389855" cy="1390821"/>
          </a:xfrm>
        </p:grpSpPr>
        <p:grpSp>
          <p:nvGrpSpPr>
            <p:cNvPr id="6" name="Gruppieren 3">
              <a:extLst>
                <a:ext uri="{FF2B5EF4-FFF2-40B4-BE49-F238E27FC236}">
                  <a16:creationId xmlns:a16="http://schemas.microsoft.com/office/drawing/2014/main" id="{208A6586-AB94-434B-2D0B-7D5D575C7702}"/>
                </a:ext>
              </a:extLst>
            </p:cNvPr>
            <p:cNvGrpSpPr/>
            <p:nvPr/>
          </p:nvGrpSpPr>
          <p:grpSpPr>
            <a:xfrm>
              <a:off x="10802145" y="5466717"/>
              <a:ext cx="1389855" cy="1390821"/>
              <a:chOff x="10802145" y="5466717"/>
              <a:chExt cx="1389855" cy="1390821"/>
            </a:xfrm>
          </p:grpSpPr>
          <p:sp>
            <p:nvSpPr>
              <p:cNvPr id="10" name="Freihandform: Form 8">
                <a:extLst>
                  <a:ext uri="{FF2B5EF4-FFF2-40B4-BE49-F238E27FC236}">
                    <a16:creationId xmlns:a16="http://schemas.microsoft.com/office/drawing/2014/main" id="{46DE36DF-18F4-E7E9-DEFC-177578C9EE14}"/>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11" name="Freihandform: Form 9">
                <a:extLst>
                  <a:ext uri="{FF2B5EF4-FFF2-40B4-BE49-F238E27FC236}">
                    <a16:creationId xmlns:a16="http://schemas.microsoft.com/office/drawing/2014/main" id="{40C13F70-1659-BE91-D807-B9A0FF452B2B}"/>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B0A3BECC-A99A-050E-D6BF-038BBBC41896}"/>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13" name="Rechteck 12">
                <a:extLst>
                  <a:ext uri="{FF2B5EF4-FFF2-40B4-BE49-F238E27FC236}">
                    <a16:creationId xmlns:a16="http://schemas.microsoft.com/office/drawing/2014/main" id="{35C1234F-7511-0773-2516-3F284D6CAF57}"/>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uppieren 4">
              <a:extLst>
                <a:ext uri="{FF2B5EF4-FFF2-40B4-BE49-F238E27FC236}">
                  <a16:creationId xmlns:a16="http://schemas.microsoft.com/office/drawing/2014/main" id="{AAE4B6E0-224B-0B43-FA55-4E1544762334}"/>
                </a:ext>
              </a:extLst>
            </p:cNvPr>
            <p:cNvGrpSpPr/>
            <p:nvPr/>
          </p:nvGrpSpPr>
          <p:grpSpPr>
            <a:xfrm>
              <a:off x="11248486" y="5913058"/>
              <a:ext cx="603250" cy="603249"/>
              <a:chOff x="11248486" y="5913058"/>
              <a:chExt cx="603250" cy="603249"/>
            </a:xfrm>
          </p:grpSpPr>
          <p:sp>
            <p:nvSpPr>
              <p:cNvPr id="8" name="Freihandform: Form 5">
                <a:extLst>
                  <a:ext uri="{FF2B5EF4-FFF2-40B4-BE49-F238E27FC236}">
                    <a16:creationId xmlns:a16="http://schemas.microsoft.com/office/drawing/2014/main" id="{F4A2534F-72A4-43B4-D384-616652710A6B}"/>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chemeClr val="accent6"/>
              </a:solidFill>
              <a:ln w="0" cap="flat">
                <a:noFill/>
                <a:prstDash val="solid"/>
                <a:miter/>
              </a:ln>
            </p:spPr>
            <p:txBody>
              <a:bodyPr rtlCol="0" anchor="ctr"/>
              <a:lstStyle/>
              <a:p>
                <a:endParaRPr lang="en-GB"/>
              </a:p>
            </p:txBody>
          </p:sp>
          <p:sp>
            <p:nvSpPr>
              <p:cNvPr id="9" name="Freihandform: Form 7">
                <a:extLst>
                  <a:ext uri="{FF2B5EF4-FFF2-40B4-BE49-F238E27FC236}">
                    <a16:creationId xmlns:a16="http://schemas.microsoft.com/office/drawing/2014/main" id="{0387B015-C5B4-C148-1354-E95273E3DF5E}"/>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14" name="Gruppieren 13">
            <a:extLst>
              <a:ext uri="{FF2B5EF4-FFF2-40B4-BE49-F238E27FC236}">
                <a16:creationId xmlns:a16="http://schemas.microsoft.com/office/drawing/2014/main" id="{1834494C-6854-3824-51F9-931D1D0911EC}"/>
              </a:ext>
            </a:extLst>
          </p:cNvPr>
          <p:cNvGrpSpPr/>
          <p:nvPr userDrawn="1"/>
        </p:nvGrpSpPr>
        <p:grpSpPr>
          <a:xfrm>
            <a:off x="10209378" y="0"/>
            <a:ext cx="1982622" cy="1031454"/>
            <a:chOff x="10209378" y="0"/>
            <a:chExt cx="1982622" cy="1031454"/>
          </a:xfrm>
        </p:grpSpPr>
        <p:sp>
          <p:nvSpPr>
            <p:cNvPr id="15" name="Grafik 3">
              <a:extLst>
                <a:ext uri="{FF2B5EF4-FFF2-40B4-BE49-F238E27FC236}">
                  <a16:creationId xmlns:a16="http://schemas.microsoft.com/office/drawing/2014/main" id="{0F23F2DB-F3CE-25E4-3263-34CD31F6B7A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6" name="Rechteck 21">
              <a:extLst>
                <a:ext uri="{FF2B5EF4-FFF2-40B4-BE49-F238E27FC236}">
                  <a16:creationId xmlns:a16="http://schemas.microsoft.com/office/drawing/2014/main" id="{663304AB-66FB-CE8E-DA89-4CE2275501EB}"/>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platzhalter 6">
            <a:extLst>
              <a:ext uri="{FF2B5EF4-FFF2-40B4-BE49-F238E27FC236}">
                <a16:creationId xmlns:a16="http://schemas.microsoft.com/office/drawing/2014/main" id="{5C8074FB-3FFE-5221-64D0-0EDB4BCCFE1E}"/>
              </a:ext>
            </a:extLst>
          </p:cNvPr>
          <p:cNvSpPr>
            <a:spLocks noGrp="1"/>
          </p:cNvSpPr>
          <p:nvPr>
            <p:ph type="body" sz="quarter" idx="13" hasCustomPrompt="1"/>
          </p:nvPr>
        </p:nvSpPr>
        <p:spPr>
          <a:xfrm>
            <a:off x="676906" y="2386149"/>
            <a:ext cx="10529252" cy="1042852"/>
          </a:xfrm>
          <a:prstGeom prst="rect">
            <a:avLst/>
          </a:prstGeom>
        </p:spPr>
        <p:txBody>
          <a:bodyPr/>
          <a:lstStyle>
            <a:lvl1pPr marL="0" indent="0">
              <a:buNone/>
              <a:defRPr sz="5500" b="1" spc="-5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Chapter </a:t>
            </a:r>
            <a:r>
              <a:rPr lang="de-DE" err="1"/>
              <a:t>Divider</a:t>
            </a:r>
            <a:endParaRPr lang="de-DE"/>
          </a:p>
        </p:txBody>
      </p:sp>
      <p:sp>
        <p:nvSpPr>
          <p:cNvPr id="18" name="Textplatzhalter 10">
            <a:extLst>
              <a:ext uri="{FF2B5EF4-FFF2-40B4-BE49-F238E27FC236}">
                <a16:creationId xmlns:a16="http://schemas.microsoft.com/office/drawing/2014/main" id="{14E65AEA-E00E-2393-5E35-5C15F9A75909}"/>
              </a:ext>
            </a:extLst>
          </p:cNvPr>
          <p:cNvSpPr>
            <a:spLocks noGrp="1"/>
          </p:cNvSpPr>
          <p:nvPr>
            <p:ph type="body" sz="quarter" idx="14" hasCustomPrompt="1"/>
          </p:nvPr>
        </p:nvSpPr>
        <p:spPr>
          <a:xfrm>
            <a:off x="676905" y="3428999"/>
            <a:ext cx="10569176" cy="1950963"/>
          </a:xfrm>
          <a:prstGeom prst="rect">
            <a:avLst/>
          </a:prstGeom>
        </p:spPr>
        <p:txBody>
          <a:bodyPr/>
          <a:lstStyle>
            <a:lvl1pPr marL="0" indent="0">
              <a:buNone/>
              <a:defRPr sz="2900">
                <a:solidFill>
                  <a:schemeClr val="bg1"/>
                </a:solidFill>
                <a:latin typeface="Myriad Pro" panose="020B0503030403020204" pitchFamily="34" charset="0"/>
              </a:defRPr>
            </a:lvl1pPr>
          </a:lstStyle>
          <a:p>
            <a:pPr lvl="0"/>
            <a:r>
              <a:rPr lang="de-DE"/>
              <a:t>Edit </a:t>
            </a:r>
            <a:r>
              <a:rPr lang="de-DE" err="1"/>
              <a:t>Subline</a:t>
            </a:r>
            <a:endParaRPr lang="de-DE"/>
          </a:p>
        </p:txBody>
      </p:sp>
      <p:pic>
        <p:nvPicPr>
          <p:cNvPr id="19" name="Grafik 9">
            <a:hlinkClick r:id="rId2"/>
            <a:extLst>
              <a:ext uri="{FF2B5EF4-FFF2-40B4-BE49-F238E27FC236}">
                <a16:creationId xmlns:a16="http://schemas.microsoft.com/office/drawing/2014/main" id="{03DA15A0-5290-6789-898C-F1110BF707CE}"/>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0" name="Google Shape;14;p8">
            <a:extLst>
              <a:ext uri="{FF2B5EF4-FFF2-40B4-BE49-F238E27FC236}">
                <a16:creationId xmlns:a16="http://schemas.microsoft.com/office/drawing/2014/main" id="{89C0B088-4BFA-8F85-FB23-DAD83CA7D246}"/>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199406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ground-white_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16E86-6BB8-4A93-6593-EBFBC107F685}"/>
              </a:ext>
            </a:extLst>
          </p:cNvPr>
          <p:cNvSpPr>
            <a:spLocks noGrp="1"/>
          </p:cNvSpPr>
          <p:nvPr>
            <p:ph type="title" hasCustomPrompt="1"/>
          </p:nvPr>
        </p:nvSpPr>
        <p:spPr/>
        <p:txBody>
          <a:bodyPr/>
          <a:lstStyle>
            <a:lvl1pPr>
              <a:defRPr/>
            </a:lvl1pPr>
          </a:lstStyle>
          <a:p>
            <a:r>
              <a:rPr lang="de-DE"/>
              <a:t>Edit Headline</a:t>
            </a:r>
            <a:endParaRPr lang="en-GB"/>
          </a:p>
        </p:txBody>
      </p:sp>
      <p:sp>
        <p:nvSpPr>
          <p:cNvPr id="3" name="Foliennummernplatzhalter 2">
            <a:extLst>
              <a:ext uri="{FF2B5EF4-FFF2-40B4-BE49-F238E27FC236}">
                <a16:creationId xmlns:a16="http://schemas.microsoft.com/office/drawing/2014/main" id="{BB4CA761-8ABA-6E01-2639-2EB0A736E98C}"/>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6" name="Google Shape;14;p8">
            <a:extLst>
              <a:ext uri="{FF2B5EF4-FFF2-40B4-BE49-F238E27FC236}">
                <a16:creationId xmlns:a16="http://schemas.microsoft.com/office/drawing/2014/main" id="{7D3FE256-603F-F047-378B-108586AF9600}"/>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37930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ground-white_Headline-bo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6" name="Google Shape;14;p8">
            <a:extLst>
              <a:ext uri="{FF2B5EF4-FFF2-40B4-BE49-F238E27FC236}">
                <a16:creationId xmlns:a16="http://schemas.microsoft.com/office/drawing/2014/main" id="{362899B6-736A-676C-C591-A84CBC451849}"/>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058941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ground-white_Headline_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 name="Textplatzhalter 3">
            <a:extLst>
              <a:ext uri="{FF2B5EF4-FFF2-40B4-BE49-F238E27FC236}">
                <a16:creationId xmlns:a16="http://schemas.microsoft.com/office/drawing/2014/main" id="{DE79E518-1F73-6FDA-399C-08D6E761DB65}"/>
              </a:ext>
            </a:extLst>
          </p:cNvPr>
          <p:cNvSpPr>
            <a:spLocks noGrp="1"/>
          </p:cNvSpPr>
          <p:nvPr>
            <p:ph idx="1" hasCustomPrompt="1"/>
          </p:nvPr>
        </p:nvSpPr>
        <p:spPr>
          <a:xfrm>
            <a:off x="681036" y="1472540"/>
            <a:ext cx="10836277" cy="4704423"/>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sp>
        <p:nvSpPr>
          <p:cNvPr id="7" name="Google Shape;14;p8">
            <a:extLst>
              <a:ext uri="{FF2B5EF4-FFF2-40B4-BE49-F238E27FC236}">
                <a16:creationId xmlns:a16="http://schemas.microsoft.com/office/drawing/2014/main" id="{5728C2D4-126E-FAD7-76CA-4DB5D3695514}"/>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683651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ground-white_empty">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B4CA761-8ABA-6E01-2639-2EB0A736E98C}"/>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6" name="Google Shape;14;p8">
            <a:extLst>
              <a:ext uri="{FF2B5EF4-FFF2-40B4-BE49-F238E27FC236}">
                <a16:creationId xmlns:a16="http://schemas.microsoft.com/office/drawing/2014/main" id="{CC9BBC00-EBBC-29CF-EFBF-F7020F4B0CC4}"/>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417878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ground-white_Text_3-sections_gray_without-headline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655566"/>
          </a:xfrm>
          <a:prstGeom prst="roundRect">
            <a:avLst>
              <a:gd name="adj" fmla="val 15284"/>
            </a:avLst>
          </a:prstGeom>
          <a:solidFill>
            <a:srgbClr val="F0EEEC"/>
          </a:solidFill>
        </p:spPr>
        <p:txBody>
          <a:bodyPr wrap="square" lIns="144000" tIns="144000" rIns="144000" bIns="144000">
            <a:spAutoFit/>
          </a:bodyPr>
          <a:lstStyle>
            <a:lvl1pPr marL="0" indent="0" algn="ctr">
              <a:buNone/>
              <a:defRPr sz="1800"/>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655566"/>
          </a:xfrm>
          <a:prstGeom prst="roundRect">
            <a:avLst>
              <a:gd name="adj" fmla="val 15284"/>
            </a:avLst>
          </a:prstGeom>
          <a:solidFill>
            <a:srgbClr val="F0EEEC"/>
          </a:solidFill>
        </p:spPr>
        <p:txBody>
          <a:bodyPr wrap="square" lIns="144000" tIns="144000" rIns="144000" bIns="144000">
            <a:spAutoFit/>
          </a:bodyPr>
          <a:lstStyle>
            <a:lvl1pPr marL="0" indent="0" algn="ctr">
              <a:buNone/>
              <a:defRPr sz="1800"/>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655566"/>
          </a:xfrm>
          <a:prstGeom prst="roundRect">
            <a:avLst>
              <a:gd name="adj" fmla="val 15284"/>
            </a:avLst>
          </a:prstGeom>
          <a:solidFill>
            <a:srgbClr val="F0EEEC"/>
          </a:solidFill>
        </p:spPr>
        <p:txBody>
          <a:bodyPr wrap="square" lIns="144000" tIns="144000" rIns="144000" bIns="144000">
            <a:spAutoFit/>
          </a:bodyPr>
          <a:lstStyle>
            <a:lvl1pPr marL="0" indent="0" algn="ctr">
              <a:buNone/>
              <a:defRPr sz="1800"/>
            </a:lvl1pPr>
            <a:lvl3pPr>
              <a:defRPr/>
            </a:lvl3pPr>
          </a:lstStyle>
          <a:p>
            <a:pPr lvl="0"/>
            <a:r>
              <a:rPr lang="en-US" dirty="0"/>
              <a:t>Click to edit Master text styles</a:t>
            </a:r>
          </a:p>
        </p:txBody>
      </p:sp>
    </p:spTree>
    <p:extLst>
      <p:ext uri="{BB962C8B-B14F-4D97-AF65-F5344CB8AC3E}">
        <p14:creationId xmlns:p14="http://schemas.microsoft.com/office/powerpoint/2010/main" val="109421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0F10DB9-55D9-4713-A6CE-678366404FFA}" type="datetimeFigureOut">
              <a:rPr lang="it-IT" smtClean="0"/>
              <a:pPr/>
              <a:t>17/05/25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ground-white_Text_3-sections_gray">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1213707"/>
          </a:xfrm>
          <a:prstGeom prst="roundRect">
            <a:avLst>
              <a:gd name="adj" fmla="val 15284"/>
            </a:avLst>
          </a:prstGeom>
          <a:solidFill>
            <a:srgbClr val="F0EEEC"/>
          </a:solidFill>
        </p:spPr>
        <p:txBody>
          <a:bodyPr wrap="square" lIns="144000" tIns="612000" rIns="144000" bIns="144000">
            <a:spAutoFit/>
          </a:bodyPr>
          <a:lstStyle>
            <a:lvl1pPr marL="0" indent="0" algn="ctr">
              <a:buNone/>
              <a:defRPr sz="1800"/>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6" name="Textplatzhalter 11">
            <a:extLst>
              <a:ext uri="{FF2B5EF4-FFF2-40B4-BE49-F238E27FC236}">
                <a16:creationId xmlns:a16="http://schemas.microsoft.com/office/drawing/2014/main" id="{7E8276A9-54B2-E963-5382-6EBE01038C18}"/>
              </a:ext>
            </a:extLst>
          </p:cNvPr>
          <p:cNvSpPr>
            <a:spLocks noGrp="1"/>
          </p:cNvSpPr>
          <p:nvPr>
            <p:ph type="body" sz="quarter" idx="15" hasCustomPrompt="1"/>
          </p:nvPr>
        </p:nvSpPr>
        <p:spPr>
          <a:xfrm>
            <a:off x="1377952" y="3019979"/>
            <a:ext cx="2087557" cy="287849"/>
          </a:xfrm>
          <a:prstGeom prst="roundRect">
            <a:avLst>
              <a:gd name="adj" fmla="val 50000"/>
            </a:avLst>
          </a:prstGeom>
          <a:solidFill>
            <a:schemeClr val="accent1"/>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1213707"/>
          </a:xfrm>
          <a:prstGeom prst="roundRect">
            <a:avLst>
              <a:gd name="adj" fmla="val 15284"/>
            </a:avLst>
          </a:prstGeom>
          <a:solidFill>
            <a:srgbClr val="F0EEEC"/>
          </a:solidFill>
        </p:spPr>
        <p:txBody>
          <a:bodyPr wrap="square" lIns="144000" tIns="612000" rIns="144000" bIns="144000">
            <a:spAutoFit/>
          </a:bodyPr>
          <a:lstStyle>
            <a:lvl1pPr marL="0" indent="0" algn="ctr">
              <a:buNone/>
              <a:defRPr sz="1800"/>
            </a:lvl1pPr>
            <a:lvl3pPr>
              <a:defRPr/>
            </a:lvl3pPr>
          </a:lstStyle>
          <a:p>
            <a:pPr lvl="0"/>
            <a:r>
              <a:rPr lang="en-US" dirty="0"/>
              <a:t>Click to edit Master text styles</a:t>
            </a:r>
          </a:p>
        </p:txBody>
      </p:sp>
      <p:sp>
        <p:nvSpPr>
          <p:cNvPr id="8" name="Textplatzhalter 11">
            <a:extLst>
              <a:ext uri="{FF2B5EF4-FFF2-40B4-BE49-F238E27FC236}">
                <a16:creationId xmlns:a16="http://schemas.microsoft.com/office/drawing/2014/main" id="{077816B5-911B-7EFF-C2D5-32DA2067531C}"/>
              </a:ext>
            </a:extLst>
          </p:cNvPr>
          <p:cNvSpPr>
            <a:spLocks noGrp="1"/>
          </p:cNvSpPr>
          <p:nvPr>
            <p:ph type="body" sz="quarter" idx="17" hasCustomPrompt="1"/>
          </p:nvPr>
        </p:nvSpPr>
        <p:spPr>
          <a:xfrm>
            <a:off x="8733200" y="3019979"/>
            <a:ext cx="2087557" cy="287849"/>
          </a:xfrm>
          <a:prstGeom prst="roundRect">
            <a:avLst>
              <a:gd name="adj" fmla="val 50000"/>
            </a:avLst>
          </a:prstGeom>
          <a:solidFill>
            <a:schemeClr val="accent1"/>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1213707"/>
          </a:xfrm>
          <a:prstGeom prst="roundRect">
            <a:avLst>
              <a:gd name="adj" fmla="val 15284"/>
            </a:avLst>
          </a:prstGeom>
          <a:solidFill>
            <a:srgbClr val="F0EEEC"/>
          </a:solidFill>
        </p:spPr>
        <p:txBody>
          <a:bodyPr wrap="square" lIns="144000" tIns="612000" rIns="144000" bIns="144000">
            <a:spAutoFit/>
          </a:bodyPr>
          <a:lstStyle>
            <a:lvl1pPr marL="0" indent="0" algn="ctr">
              <a:buNone/>
              <a:defRPr sz="1800"/>
            </a:lvl1pPr>
            <a:lvl3pPr>
              <a:defRPr/>
            </a:lvl3pPr>
          </a:lstStyle>
          <a:p>
            <a:pPr lvl="0"/>
            <a:r>
              <a:rPr lang="en-US" dirty="0"/>
              <a:t>Click to edit Master text styles</a:t>
            </a:r>
          </a:p>
        </p:txBody>
      </p:sp>
      <p:sp>
        <p:nvSpPr>
          <p:cNvPr id="10" name="Textplatzhalter 11">
            <a:extLst>
              <a:ext uri="{FF2B5EF4-FFF2-40B4-BE49-F238E27FC236}">
                <a16:creationId xmlns:a16="http://schemas.microsoft.com/office/drawing/2014/main" id="{E6DC98B2-3CD0-9752-2975-798FA2693C72}"/>
              </a:ext>
            </a:extLst>
          </p:cNvPr>
          <p:cNvSpPr>
            <a:spLocks noGrp="1"/>
          </p:cNvSpPr>
          <p:nvPr>
            <p:ph type="body" sz="quarter" idx="19" hasCustomPrompt="1"/>
          </p:nvPr>
        </p:nvSpPr>
        <p:spPr>
          <a:xfrm>
            <a:off x="5052221" y="3019979"/>
            <a:ext cx="2087557" cy="287849"/>
          </a:xfrm>
          <a:prstGeom prst="roundRect">
            <a:avLst>
              <a:gd name="adj" fmla="val 50000"/>
            </a:avLst>
          </a:prstGeom>
          <a:solidFill>
            <a:schemeClr val="accent1"/>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Tree>
    <p:extLst>
      <p:ext uri="{BB962C8B-B14F-4D97-AF65-F5344CB8AC3E}">
        <p14:creationId xmlns:p14="http://schemas.microsoft.com/office/powerpoint/2010/main" val="1331114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ckground-white_Text_3-sections_re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1213707"/>
          </a:xfrm>
          <a:prstGeom prst="roundRect">
            <a:avLst>
              <a:gd name="adj" fmla="val 15284"/>
            </a:avLst>
          </a:prstGeom>
          <a:solidFill>
            <a:schemeClr val="accent1"/>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6" name="Textplatzhalter 11">
            <a:extLst>
              <a:ext uri="{FF2B5EF4-FFF2-40B4-BE49-F238E27FC236}">
                <a16:creationId xmlns:a16="http://schemas.microsoft.com/office/drawing/2014/main" id="{7E8276A9-54B2-E963-5382-6EBE01038C18}"/>
              </a:ext>
            </a:extLst>
          </p:cNvPr>
          <p:cNvSpPr>
            <a:spLocks noGrp="1"/>
          </p:cNvSpPr>
          <p:nvPr>
            <p:ph type="body" sz="quarter" idx="15" hasCustomPrompt="1"/>
          </p:nvPr>
        </p:nvSpPr>
        <p:spPr>
          <a:xfrm>
            <a:off x="1377952" y="3019979"/>
            <a:ext cx="2087557" cy="287849"/>
          </a:xfrm>
          <a:prstGeom prst="roundRect">
            <a:avLst>
              <a:gd name="adj" fmla="val 50000"/>
            </a:avLst>
          </a:prstGeom>
          <a:solidFill>
            <a:schemeClr val="bg2"/>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1213707"/>
          </a:xfrm>
          <a:prstGeom prst="roundRect">
            <a:avLst>
              <a:gd name="adj" fmla="val 15284"/>
            </a:avLst>
          </a:prstGeom>
          <a:solidFill>
            <a:schemeClr val="accent1"/>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8" name="Textplatzhalter 11">
            <a:extLst>
              <a:ext uri="{FF2B5EF4-FFF2-40B4-BE49-F238E27FC236}">
                <a16:creationId xmlns:a16="http://schemas.microsoft.com/office/drawing/2014/main" id="{077816B5-911B-7EFF-C2D5-32DA2067531C}"/>
              </a:ext>
            </a:extLst>
          </p:cNvPr>
          <p:cNvSpPr>
            <a:spLocks noGrp="1"/>
          </p:cNvSpPr>
          <p:nvPr>
            <p:ph type="body" sz="quarter" idx="17" hasCustomPrompt="1"/>
          </p:nvPr>
        </p:nvSpPr>
        <p:spPr>
          <a:xfrm>
            <a:off x="8733200" y="3019979"/>
            <a:ext cx="2087557" cy="287849"/>
          </a:xfrm>
          <a:prstGeom prst="roundRect">
            <a:avLst>
              <a:gd name="adj" fmla="val 50000"/>
            </a:avLst>
          </a:prstGeom>
          <a:solidFill>
            <a:schemeClr val="bg2"/>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1213707"/>
          </a:xfrm>
          <a:prstGeom prst="roundRect">
            <a:avLst>
              <a:gd name="adj" fmla="val 15284"/>
            </a:avLst>
          </a:prstGeom>
          <a:solidFill>
            <a:schemeClr val="accent1"/>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0" name="Textplatzhalter 11">
            <a:extLst>
              <a:ext uri="{FF2B5EF4-FFF2-40B4-BE49-F238E27FC236}">
                <a16:creationId xmlns:a16="http://schemas.microsoft.com/office/drawing/2014/main" id="{E6DC98B2-3CD0-9752-2975-798FA2693C72}"/>
              </a:ext>
            </a:extLst>
          </p:cNvPr>
          <p:cNvSpPr>
            <a:spLocks noGrp="1"/>
          </p:cNvSpPr>
          <p:nvPr>
            <p:ph type="body" sz="quarter" idx="19" hasCustomPrompt="1"/>
          </p:nvPr>
        </p:nvSpPr>
        <p:spPr>
          <a:xfrm>
            <a:off x="5052221" y="3019979"/>
            <a:ext cx="2087557" cy="287849"/>
          </a:xfrm>
          <a:prstGeom prst="roundRect">
            <a:avLst>
              <a:gd name="adj" fmla="val 50000"/>
            </a:avLst>
          </a:prstGeom>
          <a:solidFill>
            <a:schemeClr val="bg2"/>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Tree>
    <p:extLst>
      <p:ext uri="{BB962C8B-B14F-4D97-AF65-F5344CB8AC3E}">
        <p14:creationId xmlns:p14="http://schemas.microsoft.com/office/powerpoint/2010/main" val="24814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ground-white_Text_3-sections_blu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1213707"/>
          </a:xfrm>
          <a:prstGeom prst="roundRect">
            <a:avLst>
              <a:gd name="adj" fmla="val 15284"/>
            </a:avLst>
          </a:prstGeom>
          <a:solidFill>
            <a:srgbClr val="008ECF"/>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6" name="Textplatzhalter 11">
            <a:extLst>
              <a:ext uri="{FF2B5EF4-FFF2-40B4-BE49-F238E27FC236}">
                <a16:creationId xmlns:a16="http://schemas.microsoft.com/office/drawing/2014/main" id="{7E8276A9-54B2-E963-5382-6EBE01038C18}"/>
              </a:ext>
            </a:extLst>
          </p:cNvPr>
          <p:cNvSpPr>
            <a:spLocks noGrp="1"/>
          </p:cNvSpPr>
          <p:nvPr>
            <p:ph type="body" sz="quarter" idx="15" hasCustomPrompt="1"/>
          </p:nvPr>
        </p:nvSpPr>
        <p:spPr>
          <a:xfrm>
            <a:off x="1377952" y="3019979"/>
            <a:ext cx="2087557" cy="287849"/>
          </a:xfrm>
          <a:prstGeom prst="roundRect">
            <a:avLst>
              <a:gd name="adj" fmla="val 50000"/>
            </a:avLst>
          </a:prstGeom>
          <a:solidFill>
            <a:schemeClr val="accent4"/>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1213707"/>
          </a:xfrm>
          <a:prstGeom prst="roundRect">
            <a:avLst>
              <a:gd name="adj" fmla="val 15284"/>
            </a:avLst>
          </a:prstGeom>
          <a:solidFill>
            <a:srgbClr val="008ECF"/>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8" name="Textplatzhalter 11">
            <a:extLst>
              <a:ext uri="{FF2B5EF4-FFF2-40B4-BE49-F238E27FC236}">
                <a16:creationId xmlns:a16="http://schemas.microsoft.com/office/drawing/2014/main" id="{077816B5-911B-7EFF-C2D5-32DA2067531C}"/>
              </a:ext>
            </a:extLst>
          </p:cNvPr>
          <p:cNvSpPr>
            <a:spLocks noGrp="1"/>
          </p:cNvSpPr>
          <p:nvPr>
            <p:ph type="body" sz="quarter" idx="17" hasCustomPrompt="1"/>
          </p:nvPr>
        </p:nvSpPr>
        <p:spPr>
          <a:xfrm>
            <a:off x="8733200" y="3019979"/>
            <a:ext cx="2087557" cy="287849"/>
          </a:xfrm>
          <a:prstGeom prst="roundRect">
            <a:avLst>
              <a:gd name="adj" fmla="val 50000"/>
            </a:avLst>
          </a:prstGeom>
          <a:solidFill>
            <a:schemeClr val="accent4"/>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1213707"/>
          </a:xfrm>
          <a:prstGeom prst="roundRect">
            <a:avLst>
              <a:gd name="adj" fmla="val 15284"/>
            </a:avLst>
          </a:prstGeom>
          <a:solidFill>
            <a:srgbClr val="008ECF"/>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0" name="Textplatzhalter 11">
            <a:extLst>
              <a:ext uri="{FF2B5EF4-FFF2-40B4-BE49-F238E27FC236}">
                <a16:creationId xmlns:a16="http://schemas.microsoft.com/office/drawing/2014/main" id="{E6DC98B2-3CD0-9752-2975-798FA2693C72}"/>
              </a:ext>
            </a:extLst>
          </p:cNvPr>
          <p:cNvSpPr>
            <a:spLocks noGrp="1"/>
          </p:cNvSpPr>
          <p:nvPr>
            <p:ph type="body" sz="quarter" idx="19" hasCustomPrompt="1"/>
          </p:nvPr>
        </p:nvSpPr>
        <p:spPr>
          <a:xfrm>
            <a:off x="5052221" y="3019979"/>
            <a:ext cx="2087557" cy="287849"/>
          </a:xfrm>
          <a:prstGeom prst="roundRect">
            <a:avLst>
              <a:gd name="adj" fmla="val 50000"/>
            </a:avLst>
          </a:prstGeom>
          <a:solidFill>
            <a:schemeClr val="accent4"/>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Tree>
    <p:extLst>
      <p:ext uri="{BB962C8B-B14F-4D97-AF65-F5344CB8AC3E}">
        <p14:creationId xmlns:p14="http://schemas.microsoft.com/office/powerpoint/2010/main" val="1321044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ground-white_Text_3-sections_teal">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1213707"/>
          </a:xfrm>
          <a:prstGeom prst="roundRect">
            <a:avLst>
              <a:gd name="adj" fmla="val 15284"/>
            </a:avLst>
          </a:prstGeom>
          <a:solidFill>
            <a:srgbClr val="069297"/>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6" name="Textplatzhalter 11">
            <a:extLst>
              <a:ext uri="{FF2B5EF4-FFF2-40B4-BE49-F238E27FC236}">
                <a16:creationId xmlns:a16="http://schemas.microsoft.com/office/drawing/2014/main" id="{7E8276A9-54B2-E963-5382-6EBE01038C18}"/>
              </a:ext>
            </a:extLst>
          </p:cNvPr>
          <p:cNvSpPr>
            <a:spLocks noGrp="1"/>
          </p:cNvSpPr>
          <p:nvPr>
            <p:ph type="body" sz="quarter" idx="15" hasCustomPrompt="1"/>
          </p:nvPr>
        </p:nvSpPr>
        <p:spPr>
          <a:xfrm>
            <a:off x="1377952" y="3019979"/>
            <a:ext cx="2087557" cy="287849"/>
          </a:xfrm>
          <a:prstGeom prst="roundRect">
            <a:avLst>
              <a:gd name="adj" fmla="val 50000"/>
            </a:avLst>
          </a:prstGeom>
          <a:solidFill>
            <a:schemeClr val="accent3"/>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1213707"/>
          </a:xfrm>
          <a:prstGeom prst="roundRect">
            <a:avLst>
              <a:gd name="adj" fmla="val 15284"/>
            </a:avLst>
          </a:prstGeom>
          <a:solidFill>
            <a:srgbClr val="069297"/>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8" name="Textplatzhalter 11">
            <a:extLst>
              <a:ext uri="{FF2B5EF4-FFF2-40B4-BE49-F238E27FC236}">
                <a16:creationId xmlns:a16="http://schemas.microsoft.com/office/drawing/2014/main" id="{077816B5-911B-7EFF-C2D5-32DA2067531C}"/>
              </a:ext>
            </a:extLst>
          </p:cNvPr>
          <p:cNvSpPr>
            <a:spLocks noGrp="1"/>
          </p:cNvSpPr>
          <p:nvPr>
            <p:ph type="body" sz="quarter" idx="17" hasCustomPrompt="1"/>
          </p:nvPr>
        </p:nvSpPr>
        <p:spPr>
          <a:xfrm>
            <a:off x="8733200" y="3019979"/>
            <a:ext cx="2087557" cy="287849"/>
          </a:xfrm>
          <a:prstGeom prst="roundRect">
            <a:avLst>
              <a:gd name="adj" fmla="val 50000"/>
            </a:avLst>
          </a:prstGeom>
          <a:solidFill>
            <a:schemeClr val="accent3"/>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1213707"/>
          </a:xfrm>
          <a:prstGeom prst="roundRect">
            <a:avLst>
              <a:gd name="adj" fmla="val 15284"/>
            </a:avLst>
          </a:prstGeom>
          <a:solidFill>
            <a:srgbClr val="069297"/>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0" name="Textplatzhalter 11">
            <a:extLst>
              <a:ext uri="{FF2B5EF4-FFF2-40B4-BE49-F238E27FC236}">
                <a16:creationId xmlns:a16="http://schemas.microsoft.com/office/drawing/2014/main" id="{E6DC98B2-3CD0-9752-2975-798FA2693C72}"/>
              </a:ext>
            </a:extLst>
          </p:cNvPr>
          <p:cNvSpPr>
            <a:spLocks noGrp="1"/>
          </p:cNvSpPr>
          <p:nvPr>
            <p:ph type="body" sz="quarter" idx="19" hasCustomPrompt="1"/>
          </p:nvPr>
        </p:nvSpPr>
        <p:spPr>
          <a:xfrm>
            <a:off x="5052221" y="3019979"/>
            <a:ext cx="2087557" cy="287849"/>
          </a:xfrm>
          <a:prstGeom prst="roundRect">
            <a:avLst>
              <a:gd name="adj" fmla="val 50000"/>
            </a:avLst>
          </a:prstGeom>
          <a:solidFill>
            <a:schemeClr val="accent3"/>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Tree>
    <p:extLst>
      <p:ext uri="{BB962C8B-B14F-4D97-AF65-F5344CB8AC3E}">
        <p14:creationId xmlns:p14="http://schemas.microsoft.com/office/powerpoint/2010/main" val="3151123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ground-white_Text_3-sections_purpl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1213707"/>
          </a:xfrm>
          <a:prstGeom prst="roundRect">
            <a:avLst>
              <a:gd name="adj" fmla="val 15284"/>
            </a:avLst>
          </a:prstGeom>
          <a:solidFill>
            <a:srgbClr val="964091"/>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6" name="Textplatzhalter 11">
            <a:extLst>
              <a:ext uri="{FF2B5EF4-FFF2-40B4-BE49-F238E27FC236}">
                <a16:creationId xmlns:a16="http://schemas.microsoft.com/office/drawing/2014/main" id="{7E8276A9-54B2-E963-5382-6EBE01038C18}"/>
              </a:ext>
            </a:extLst>
          </p:cNvPr>
          <p:cNvSpPr>
            <a:spLocks noGrp="1"/>
          </p:cNvSpPr>
          <p:nvPr>
            <p:ph type="body" sz="quarter" idx="15" hasCustomPrompt="1"/>
          </p:nvPr>
        </p:nvSpPr>
        <p:spPr>
          <a:xfrm>
            <a:off x="1377952" y="3019979"/>
            <a:ext cx="2087557" cy="287849"/>
          </a:xfrm>
          <a:prstGeom prst="roundRect">
            <a:avLst>
              <a:gd name="adj" fmla="val 50000"/>
            </a:avLst>
          </a:prstGeom>
          <a:solidFill>
            <a:schemeClr val="accent2"/>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1213707"/>
          </a:xfrm>
          <a:prstGeom prst="roundRect">
            <a:avLst>
              <a:gd name="adj" fmla="val 15284"/>
            </a:avLst>
          </a:prstGeom>
          <a:solidFill>
            <a:srgbClr val="964091"/>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8" name="Textplatzhalter 11">
            <a:extLst>
              <a:ext uri="{FF2B5EF4-FFF2-40B4-BE49-F238E27FC236}">
                <a16:creationId xmlns:a16="http://schemas.microsoft.com/office/drawing/2014/main" id="{077816B5-911B-7EFF-C2D5-32DA2067531C}"/>
              </a:ext>
            </a:extLst>
          </p:cNvPr>
          <p:cNvSpPr>
            <a:spLocks noGrp="1"/>
          </p:cNvSpPr>
          <p:nvPr>
            <p:ph type="body" sz="quarter" idx="17" hasCustomPrompt="1"/>
          </p:nvPr>
        </p:nvSpPr>
        <p:spPr>
          <a:xfrm>
            <a:off x="8733200" y="3019979"/>
            <a:ext cx="2087557" cy="287849"/>
          </a:xfrm>
          <a:prstGeom prst="roundRect">
            <a:avLst>
              <a:gd name="adj" fmla="val 50000"/>
            </a:avLst>
          </a:prstGeom>
          <a:solidFill>
            <a:schemeClr val="accent2"/>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1213707"/>
          </a:xfrm>
          <a:prstGeom prst="roundRect">
            <a:avLst>
              <a:gd name="adj" fmla="val 15284"/>
            </a:avLst>
          </a:prstGeom>
          <a:solidFill>
            <a:srgbClr val="964091"/>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0" name="Textplatzhalter 11">
            <a:extLst>
              <a:ext uri="{FF2B5EF4-FFF2-40B4-BE49-F238E27FC236}">
                <a16:creationId xmlns:a16="http://schemas.microsoft.com/office/drawing/2014/main" id="{E6DC98B2-3CD0-9752-2975-798FA2693C72}"/>
              </a:ext>
            </a:extLst>
          </p:cNvPr>
          <p:cNvSpPr>
            <a:spLocks noGrp="1"/>
          </p:cNvSpPr>
          <p:nvPr>
            <p:ph type="body" sz="quarter" idx="19" hasCustomPrompt="1"/>
          </p:nvPr>
        </p:nvSpPr>
        <p:spPr>
          <a:xfrm>
            <a:off x="5052221" y="3019979"/>
            <a:ext cx="2087557" cy="287849"/>
          </a:xfrm>
          <a:prstGeom prst="roundRect">
            <a:avLst>
              <a:gd name="adj" fmla="val 50000"/>
            </a:avLst>
          </a:prstGeom>
          <a:solidFill>
            <a:schemeClr val="accent2"/>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Tree>
    <p:extLst>
      <p:ext uri="{BB962C8B-B14F-4D97-AF65-F5344CB8AC3E}">
        <p14:creationId xmlns:p14="http://schemas.microsoft.com/office/powerpoint/2010/main" val="3842591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ckground-white_Text_3-sections_yellow">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60166FC-8E77-B977-C410-CB8EB1D4591B}"/>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2" name="Textplatzhalter 11">
            <a:extLst>
              <a:ext uri="{FF2B5EF4-FFF2-40B4-BE49-F238E27FC236}">
                <a16:creationId xmlns:a16="http://schemas.microsoft.com/office/drawing/2014/main" id="{1EFE271C-9E06-DB0C-B5D2-508087EB87E2}"/>
              </a:ext>
            </a:extLst>
          </p:cNvPr>
          <p:cNvSpPr>
            <a:spLocks noGrp="1"/>
          </p:cNvSpPr>
          <p:nvPr>
            <p:ph type="body" sz="quarter" idx="11" hasCustomPrompt="1"/>
          </p:nvPr>
        </p:nvSpPr>
        <p:spPr>
          <a:xfrm>
            <a:off x="681036" y="2773326"/>
            <a:ext cx="3481390" cy="1213707"/>
          </a:xfrm>
          <a:prstGeom prst="roundRect">
            <a:avLst>
              <a:gd name="adj" fmla="val 15284"/>
            </a:avLst>
          </a:prstGeom>
          <a:solidFill>
            <a:srgbClr val="FFBE32"/>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9" name="Titel 1">
            <a:extLst>
              <a:ext uri="{FF2B5EF4-FFF2-40B4-BE49-F238E27FC236}">
                <a16:creationId xmlns:a16="http://schemas.microsoft.com/office/drawing/2014/main" id="{514742EB-426E-B515-7688-ED9A7BCC2EB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0" name="Textplatzhalter 3">
            <a:extLst>
              <a:ext uri="{FF2B5EF4-FFF2-40B4-BE49-F238E27FC236}">
                <a16:creationId xmlns:a16="http://schemas.microsoft.com/office/drawing/2014/main" id="{D9F6AE47-E4C8-3755-0F59-2729C6383ACE}"/>
              </a:ext>
            </a:extLst>
          </p:cNvPr>
          <p:cNvSpPr>
            <a:spLocks noGrp="1"/>
          </p:cNvSpPr>
          <p:nvPr>
            <p:ph idx="1" hasCustomPrompt="1"/>
          </p:nvPr>
        </p:nvSpPr>
        <p:spPr>
          <a:xfrm>
            <a:off x="681036" y="1472541"/>
            <a:ext cx="10836277" cy="946810"/>
          </a:xfrm>
          <a:prstGeom prst="rect">
            <a:avLst/>
          </a:prstGeom>
        </p:spPr>
        <p:txBody>
          <a:bodyPr vert="horz" lIns="0" tIns="45720" rIns="91440" bIns="45720" rtlCol="0">
            <a:noAutofit/>
          </a:bodyPr>
          <a:lstStyle>
            <a:lvl1pPr marL="0" indent="0">
              <a:lnSpc>
                <a:spcPct val="120000"/>
              </a:lnSpc>
              <a:spcAft>
                <a:spcPts val="600"/>
              </a:spcAft>
              <a:buNone/>
              <a:defRPr sz="2400"/>
            </a:lvl1pPr>
          </a:lstStyle>
          <a:p>
            <a:pPr lvl="0"/>
            <a:r>
              <a:rPr lang="de-DE" dirty="0"/>
              <a:t>Edit </a:t>
            </a:r>
            <a:r>
              <a:rPr lang="de-DE" dirty="0" err="1"/>
              <a:t>text</a:t>
            </a:r>
            <a:endParaRPr lang="de-DE" dirty="0"/>
          </a:p>
        </p:txBody>
      </p:sp>
      <p:sp>
        <p:nvSpPr>
          <p:cNvPr id="5" name="Google Shape;14;p8">
            <a:extLst>
              <a:ext uri="{FF2B5EF4-FFF2-40B4-BE49-F238E27FC236}">
                <a16:creationId xmlns:a16="http://schemas.microsoft.com/office/drawing/2014/main" id="{E0535961-2DE0-3788-1430-764C30DDDFF5}"/>
              </a:ext>
            </a:extLst>
          </p:cNvPr>
          <p:cNvSpPr txBox="1">
            <a:spLocks/>
          </p:cNvSpPr>
          <p:nvPr userDrawn="1"/>
        </p:nvSpPr>
        <p:spPr>
          <a:xfrm>
            <a:off x="11000622" y="6525660"/>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6" name="Textplatzhalter 11">
            <a:extLst>
              <a:ext uri="{FF2B5EF4-FFF2-40B4-BE49-F238E27FC236}">
                <a16:creationId xmlns:a16="http://schemas.microsoft.com/office/drawing/2014/main" id="{7E8276A9-54B2-E963-5382-6EBE01038C18}"/>
              </a:ext>
            </a:extLst>
          </p:cNvPr>
          <p:cNvSpPr>
            <a:spLocks noGrp="1"/>
          </p:cNvSpPr>
          <p:nvPr>
            <p:ph type="body" sz="quarter" idx="15" hasCustomPrompt="1"/>
          </p:nvPr>
        </p:nvSpPr>
        <p:spPr>
          <a:xfrm>
            <a:off x="1377952" y="3019979"/>
            <a:ext cx="2087557" cy="287849"/>
          </a:xfrm>
          <a:prstGeom prst="roundRect">
            <a:avLst>
              <a:gd name="adj" fmla="val 50000"/>
            </a:avLst>
          </a:prstGeom>
          <a:solidFill>
            <a:schemeClr val="accent6"/>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7" name="Textplatzhalter 11">
            <a:extLst>
              <a:ext uri="{FF2B5EF4-FFF2-40B4-BE49-F238E27FC236}">
                <a16:creationId xmlns:a16="http://schemas.microsoft.com/office/drawing/2014/main" id="{758862E8-5BA0-B86A-4316-F8B795054FED}"/>
              </a:ext>
            </a:extLst>
          </p:cNvPr>
          <p:cNvSpPr>
            <a:spLocks noGrp="1"/>
          </p:cNvSpPr>
          <p:nvPr>
            <p:ph type="body" sz="quarter" idx="16" hasCustomPrompt="1"/>
          </p:nvPr>
        </p:nvSpPr>
        <p:spPr>
          <a:xfrm>
            <a:off x="8036284" y="2773326"/>
            <a:ext cx="3481390" cy="1213707"/>
          </a:xfrm>
          <a:prstGeom prst="roundRect">
            <a:avLst>
              <a:gd name="adj" fmla="val 15284"/>
            </a:avLst>
          </a:prstGeom>
          <a:solidFill>
            <a:srgbClr val="FFBE32"/>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8" name="Textplatzhalter 11">
            <a:extLst>
              <a:ext uri="{FF2B5EF4-FFF2-40B4-BE49-F238E27FC236}">
                <a16:creationId xmlns:a16="http://schemas.microsoft.com/office/drawing/2014/main" id="{077816B5-911B-7EFF-C2D5-32DA2067531C}"/>
              </a:ext>
            </a:extLst>
          </p:cNvPr>
          <p:cNvSpPr>
            <a:spLocks noGrp="1"/>
          </p:cNvSpPr>
          <p:nvPr>
            <p:ph type="body" sz="quarter" idx="17" hasCustomPrompt="1"/>
          </p:nvPr>
        </p:nvSpPr>
        <p:spPr>
          <a:xfrm>
            <a:off x="8733200" y="3019979"/>
            <a:ext cx="2087557" cy="287849"/>
          </a:xfrm>
          <a:prstGeom prst="roundRect">
            <a:avLst>
              <a:gd name="adj" fmla="val 50000"/>
            </a:avLst>
          </a:prstGeom>
          <a:solidFill>
            <a:schemeClr val="accent6"/>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
        <p:nvSpPr>
          <p:cNvPr id="9" name="Textplatzhalter 11">
            <a:extLst>
              <a:ext uri="{FF2B5EF4-FFF2-40B4-BE49-F238E27FC236}">
                <a16:creationId xmlns:a16="http://schemas.microsoft.com/office/drawing/2014/main" id="{39F400C9-CD3A-5B4E-A2EB-352C6B9EB25C}"/>
              </a:ext>
            </a:extLst>
          </p:cNvPr>
          <p:cNvSpPr>
            <a:spLocks noGrp="1"/>
          </p:cNvSpPr>
          <p:nvPr>
            <p:ph type="body" sz="quarter" idx="18" hasCustomPrompt="1"/>
          </p:nvPr>
        </p:nvSpPr>
        <p:spPr>
          <a:xfrm>
            <a:off x="4355305" y="2773326"/>
            <a:ext cx="3481390" cy="1213707"/>
          </a:xfrm>
          <a:prstGeom prst="roundRect">
            <a:avLst>
              <a:gd name="adj" fmla="val 15284"/>
            </a:avLst>
          </a:prstGeom>
          <a:solidFill>
            <a:srgbClr val="FFBE32"/>
          </a:solidFill>
        </p:spPr>
        <p:txBody>
          <a:bodyPr wrap="square" lIns="144000" tIns="612000" rIns="144000" bIns="144000">
            <a:spAutoFit/>
          </a:bodyPr>
          <a:lstStyle>
            <a:lvl1pPr marL="0" indent="0" algn="ctr">
              <a:buNone/>
              <a:defRPr sz="1800">
                <a:solidFill>
                  <a:schemeClr val="bg1"/>
                </a:solidFill>
              </a:defRPr>
            </a:lvl1pPr>
            <a:lvl3pPr>
              <a:defRPr/>
            </a:lvl3pPr>
          </a:lstStyle>
          <a:p>
            <a:pPr lvl="0"/>
            <a:r>
              <a:rPr lang="en-US" dirty="0"/>
              <a:t>Click to edit Master text styles</a:t>
            </a:r>
          </a:p>
        </p:txBody>
      </p:sp>
      <p:sp>
        <p:nvSpPr>
          <p:cNvPr id="10" name="Textplatzhalter 11">
            <a:extLst>
              <a:ext uri="{FF2B5EF4-FFF2-40B4-BE49-F238E27FC236}">
                <a16:creationId xmlns:a16="http://schemas.microsoft.com/office/drawing/2014/main" id="{E6DC98B2-3CD0-9752-2975-798FA2693C72}"/>
              </a:ext>
            </a:extLst>
          </p:cNvPr>
          <p:cNvSpPr>
            <a:spLocks noGrp="1"/>
          </p:cNvSpPr>
          <p:nvPr>
            <p:ph type="body" sz="quarter" idx="19" hasCustomPrompt="1"/>
          </p:nvPr>
        </p:nvSpPr>
        <p:spPr>
          <a:xfrm>
            <a:off x="5052221" y="3019979"/>
            <a:ext cx="2087557" cy="287849"/>
          </a:xfrm>
          <a:prstGeom prst="roundRect">
            <a:avLst>
              <a:gd name="adj" fmla="val 50000"/>
            </a:avLst>
          </a:prstGeom>
          <a:solidFill>
            <a:schemeClr val="accent6"/>
          </a:solidFill>
        </p:spPr>
        <p:txBody>
          <a:bodyPr wrap="square" lIns="0" tIns="0" rIns="0" bIns="18000">
            <a:spAutoFit/>
          </a:bodyPr>
          <a:lstStyle>
            <a:lvl1pPr marL="0" indent="0" algn="ctr">
              <a:buNone/>
              <a:defRPr sz="1100" b="1">
                <a:solidFill>
                  <a:schemeClr val="bg1"/>
                </a:solidFill>
              </a:defRPr>
            </a:lvl1pPr>
            <a:lvl3pPr>
              <a:defRPr/>
            </a:lvl3pPr>
          </a:lstStyle>
          <a:p>
            <a:pPr lvl="0"/>
            <a:r>
              <a:rPr lang="en-US" dirty="0"/>
              <a:t>Click to edit Master text styles</a:t>
            </a:r>
          </a:p>
        </p:txBody>
      </p:sp>
    </p:spTree>
    <p:extLst>
      <p:ext uri="{BB962C8B-B14F-4D97-AF65-F5344CB8AC3E}">
        <p14:creationId xmlns:p14="http://schemas.microsoft.com/office/powerpoint/2010/main" val="1321646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ground-white_quotation">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 name="Textplatzhalter 3">
            <a:extLst>
              <a:ext uri="{FF2B5EF4-FFF2-40B4-BE49-F238E27FC236}">
                <a16:creationId xmlns:a16="http://schemas.microsoft.com/office/drawing/2014/main" id="{DE79E518-1F73-6FDA-399C-08D6E761DB65}"/>
              </a:ext>
            </a:extLst>
          </p:cNvPr>
          <p:cNvSpPr>
            <a:spLocks noGrp="1"/>
          </p:cNvSpPr>
          <p:nvPr>
            <p:ph idx="1" hasCustomPrompt="1"/>
          </p:nvPr>
        </p:nvSpPr>
        <p:spPr>
          <a:xfrm>
            <a:off x="681036" y="1472541"/>
            <a:ext cx="10836277" cy="889660"/>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sp>
        <p:nvSpPr>
          <p:cNvPr id="5" name="Textplatzhalter 11">
            <a:extLst>
              <a:ext uri="{FF2B5EF4-FFF2-40B4-BE49-F238E27FC236}">
                <a16:creationId xmlns:a16="http://schemas.microsoft.com/office/drawing/2014/main" id="{8E05CC67-47C4-1798-BF66-A95BB75791AF}"/>
              </a:ext>
            </a:extLst>
          </p:cNvPr>
          <p:cNvSpPr>
            <a:spLocks noGrp="1"/>
          </p:cNvSpPr>
          <p:nvPr>
            <p:ph type="body" sz="quarter" idx="18" hasCustomPrompt="1"/>
          </p:nvPr>
        </p:nvSpPr>
        <p:spPr>
          <a:xfrm>
            <a:off x="3419475" y="2761148"/>
            <a:ext cx="8105775" cy="759499"/>
          </a:xfrm>
          <a:prstGeom prst="roundRect">
            <a:avLst>
              <a:gd name="adj" fmla="val 50000"/>
            </a:avLst>
          </a:prstGeom>
          <a:solidFill>
            <a:schemeClr val="accent1"/>
          </a:solidFill>
        </p:spPr>
        <p:txBody>
          <a:bodyPr wrap="square" lIns="1260000" tIns="144000" rIns="72000" bIns="144000">
            <a:spAutoFit/>
          </a:bodyPr>
          <a:lstStyle>
            <a:lvl1pPr marL="0" indent="0" algn="l">
              <a:lnSpc>
                <a:spcPct val="90000"/>
              </a:lnSpc>
              <a:buNone/>
              <a:defRPr sz="1800">
                <a:solidFill>
                  <a:schemeClr val="bg1"/>
                </a:solidFill>
              </a:defRPr>
            </a:lvl1pPr>
            <a:lvl3pPr>
              <a:defRPr/>
            </a:lvl3pPr>
          </a:lstStyle>
          <a:p>
            <a:pPr lvl="0"/>
            <a:r>
              <a:rPr lang="de-DE"/>
              <a:t>Edit Text</a:t>
            </a:r>
          </a:p>
        </p:txBody>
      </p:sp>
      <p:sp>
        <p:nvSpPr>
          <p:cNvPr id="8" name="Google Shape;14;p8">
            <a:extLst>
              <a:ext uri="{FF2B5EF4-FFF2-40B4-BE49-F238E27FC236}">
                <a16:creationId xmlns:a16="http://schemas.microsoft.com/office/drawing/2014/main" id="{F4762963-B07D-6E2D-05A8-A2D09A4DDE92}"/>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403966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white_quotation_pictur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sp>
        <p:nvSpPr>
          <p:cNvPr id="2" name="Textplatzhalter 3">
            <a:extLst>
              <a:ext uri="{FF2B5EF4-FFF2-40B4-BE49-F238E27FC236}">
                <a16:creationId xmlns:a16="http://schemas.microsoft.com/office/drawing/2014/main" id="{DE79E518-1F73-6FDA-399C-08D6E761DB65}"/>
              </a:ext>
            </a:extLst>
          </p:cNvPr>
          <p:cNvSpPr>
            <a:spLocks noGrp="1"/>
          </p:cNvSpPr>
          <p:nvPr>
            <p:ph idx="1" hasCustomPrompt="1"/>
          </p:nvPr>
        </p:nvSpPr>
        <p:spPr>
          <a:xfrm>
            <a:off x="681036" y="1472541"/>
            <a:ext cx="10836277" cy="889660"/>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sp>
        <p:nvSpPr>
          <p:cNvPr id="7" name="Picture Placeholder 6">
            <a:extLst>
              <a:ext uri="{FF2B5EF4-FFF2-40B4-BE49-F238E27FC236}">
                <a16:creationId xmlns:a16="http://schemas.microsoft.com/office/drawing/2014/main" id="{2B974715-3944-5497-CFA0-137F73A1E16B}"/>
              </a:ext>
            </a:extLst>
          </p:cNvPr>
          <p:cNvSpPr>
            <a:spLocks noGrp="1"/>
          </p:cNvSpPr>
          <p:nvPr>
            <p:ph type="pic" sz="quarter" idx="19"/>
          </p:nvPr>
        </p:nvSpPr>
        <p:spPr>
          <a:xfrm>
            <a:off x="9144947" y="2808773"/>
            <a:ext cx="2365375" cy="2365375"/>
          </a:xfrm>
          <a:prstGeom prst="ellipse">
            <a:avLst/>
          </a:prstGeom>
          <a:solidFill>
            <a:srgbClr val="F0EEEC"/>
          </a:solidFill>
        </p:spPr>
        <p:txBody>
          <a:bodyPr/>
          <a:lstStyle>
            <a:lvl1pPr marL="0" indent="0">
              <a:buNone/>
              <a:defRPr/>
            </a:lvl1pPr>
          </a:lstStyle>
          <a:p>
            <a:r>
              <a:rPr lang="en-US"/>
              <a:t>Click icon to add picture</a:t>
            </a:r>
            <a:endParaRPr lang="en-GB"/>
          </a:p>
        </p:txBody>
      </p:sp>
      <p:sp>
        <p:nvSpPr>
          <p:cNvPr id="8" name="Textplatzhalter 11">
            <a:extLst>
              <a:ext uri="{FF2B5EF4-FFF2-40B4-BE49-F238E27FC236}">
                <a16:creationId xmlns:a16="http://schemas.microsoft.com/office/drawing/2014/main" id="{199832D3-D791-2B30-1DB3-CB69448A3E7B}"/>
              </a:ext>
            </a:extLst>
          </p:cNvPr>
          <p:cNvSpPr>
            <a:spLocks noGrp="1"/>
          </p:cNvSpPr>
          <p:nvPr>
            <p:ph type="body" sz="quarter" idx="18" hasCustomPrompt="1"/>
          </p:nvPr>
        </p:nvSpPr>
        <p:spPr>
          <a:xfrm>
            <a:off x="673100" y="2761148"/>
            <a:ext cx="8090847" cy="759499"/>
          </a:xfrm>
          <a:prstGeom prst="roundRect">
            <a:avLst>
              <a:gd name="adj" fmla="val 50000"/>
            </a:avLst>
          </a:prstGeom>
          <a:solidFill>
            <a:schemeClr val="accent1"/>
          </a:solidFill>
        </p:spPr>
        <p:txBody>
          <a:bodyPr wrap="square" lIns="1440000" tIns="144000" rIns="72000" bIns="144000">
            <a:spAutoFit/>
          </a:bodyPr>
          <a:lstStyle>
            <a:lvl1pPr marL="0" indent="0" algn="l">
              <a:lnSpc>
                <a:spcPct val="90000"/>
              </a:lnSpc>
              <a:buNone/>
              <a:defRPr sz="1800">
                <a:solidFill>
                  <a:schemeClr val="bg1"/>
                </a:solidFill>
              </a:defRPr>
            </a:lvl1pPr>
            <a:lvl3pPr>
              <a:defRPr/>
            </a:lvl3pPr>
          </a:lstStyle>
          <a:p>
            <a:pPr lvl="0"/>
            <a:r>
              <a:rPr lang="de-DE"/>
              <a:t>Edit Text</a:t>
            </a:r>
          </a:p>
        </p:txBody>
      </p:sp>
      <p:sp>
        <p:nvSpPr>
          <p:cNvPr id="9" name="Google Shape;14;p8">
            <a:extLst>
              <a:ext uri="{FF2B5EF4-FFF2-40B4-BE49-F238E27FC236}">
                <a16:creationId xmlns:a16="http://schemas.microsoft.com/office/drawing/2014/main" id="{24681E11-1128-E615-8B45-ED5C6B184666}"/>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350968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white_BESREMI">
    <p:spTree>
      <p:nvGrpSpPr>
        <p:cNvPr id="1" name=""/>
        <p:cNvGrpSpPr/>
        <p:nvPr/>
      </p:nvGrpSpPr>
      <p:grpSpPr>
        <a:xfrm>
          <a:off x="0" y="0"/>
          <a:ext cx="0" cy="0"/>
          <a:chOff x="0" y="0"/>
          <a:chExt cx="0" cy="0"/>
        </a:xfrm>
      </p:grpSpPr>
      <p:sp>
        <p:nvSpPr>
          <p:cNvPr id="9" name="Google Shape;14;p8">
            <a:extLst>
              <a:ext uri="{FF2B5EF4-FFF2-40B4-BE49-F238E27FC236}">
                <a16:creationId xmlns:a16="http://schemas.microsoft.com/office/drawing/2014/main" id="{FB4D1F11-0FE1-B4DA-A3FB-2DC5134C4B00}"/>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a:solidFill>
            <a:schemeClr val="lt1"/>
          </a:solidFill>
        </p:spPr>
        <p:txBody>
          <a:bodyPr/>
          <a:lstStyle>
            <a:lvl1pPr>
              <a:defRPr b="1"/>
            </a:lvl1pPr>
          </a:lstStyle>
          <a:p>
            <a:r>
              <a:rPr lang="de-DE"/>
              <a:t>Edit title</a:t>
            </a:r>
          </a:p>
        </p:txBody>
      </p:sp>
      <p:pic>
        <p:nvPicPr>
          <p:cNvPr id="2" name="Grafik 1">
            <a:extLst>
              <a:ext uri="{FF2B5EF4-FFF2-40B4-BE49-F238E27FC236}">
                <a16:creationId xmlns:a16="http://schemas.microsoft.com/office/drawing/2014/main" id="{D2EED36B-4251-0E53-63D3-4026D9397F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281624" y="190243"/>
            <a:ext cx="1078057" cy="369235"/>
          </a:xfrm>
          <a:prstGeom prst="rect">
            <a:avLst/>
          </a:prstGeom>
        </p:spPr>
      </p:pic>
      <p:cxnSp>
        <p:nvCxnSpPr>
          <p:cNvPr id="6" name="Gerader Verbinder 5">
            <a:extLst>
              <a:ext uri="{FF2B5EF4-FFF2-40B4-BE49-F238E27FC236}">
                <a16:creationId xmlns:a16="http://schemas.microsoft.com/office/drawing/2014/main" id="{3D72F8F5-D48A-9D16-63DB-405F2CA05B23}"/>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3">
            <a:extLst>
              <a:ext uri="{FF2B5EF4-FFF2-40B4-BE49-F238E27FC236}">
                <a16:creationId xmlns:a16="http://schemas.microsoft.com/office/drawing/2014/main" id="{32CCA51B-605E-9B6F-7142-ADE7905A5995}"/>
              </a:ext>
            </a:extLst>
          </p:cNvPr>
          <p:cNvSpPr>
            <a:spLocks noGrp="1"/>
          </p:cNvSpPr>
          <p:nvPr>
            <p:ph idx="1" hasCustomPrompt="1"/>
          </p:nvPr>
        </p:nvSpPr>
        <p:spPr>
          <a:xfrm>
            <a:off x="681036" y="1472540"/>
            <a:ext cx="10836277" cy="4704423"/>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dirty="0"/>
              <a:t>Edit </a:t>
            </a:r>
            <a:r>
              <a:rPr lang="de-DE" dirty="0" err="1"/>
              <a:t>text</a:t>
            </a:r>
            <a:endParaRPr lang="de-DE" dirty="0"/>
          </a:p>
        </p:txBody>
      </p:sp>
    </p:spTree>
    <p:extLst>
      <p:ext uri="{BB962C8B-B14F-4D97-AF65-F5344CB8AC3E}">
        <p14:creationId xmlns:p14="http://schemas.microsoft.com/office/powerpoint/2010/main" val="632299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ground-white_Rapibloc">
    <p:spTree>
      <p:nvGrpSpPr>
        <p:cNvPr id="1" name=""/>
        <p:cNvGrpSpPr/>
        <p:nvPr/>
      </p:nvGrpSpPr>
      <p:grpSpPr>
        <a:xfrm>
          <a:off x="0" y="0"/>
          <a:ext cx="0" cy="0"/>
          <a:chOff x="0" y="0"/>
          <a:chExt cx="0" cy="0"/>
        </a:xfrm>
      </p:grpSpPr>
      <p:sp>
        <p:nvSpPr>
          <p:cNvPr id="6" name="Google Shape;14;p8">
            <a:extLst>
              <a:ext uri="{FF2B5EF4-FFF2-40B4-BE49-F238E27FC236}">
                <a16:creationId xmlns:a16="http://schemas.microsoft.com/office/drawing/2014/main" id="{D645EBC8-4D6F-DB88-3BBB-9EF4DC2319D5}"/>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pic>
        <p:nvPicPr>
          <p:cNvPr id="8" name="Grafik 7">
            <a:extLst>
              <a:ext uri="{FF2B5EF4-FFF2-40B4-BE49-F238E27FC236}">
                <a16:creationId xmlns:a16="http://schemas.microsoft.com/office/drawing/2014/main" id="{A0494B33-44E2-E835-AF4E-FCF3502F40D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951454" y="136338"/>
            <a:ext cx="1408227" cy="470005"/>
          </a:xfrm>
          <a:prstGeom prst="rect">
            <a:avLst/>
          </a:prstGeom>
        </p:spPr>
      </p:pic>
      <p:cxnSp>
        <p:nvCxnSpPr>
          <p:cNvPr id="9" name="Gerader Verbinder 8">
            <a:extLst>
              <a:ext uri="{FF2B5EF4-FFF2-40B4-BE49-F238E27FC236}">
                <a16:creationId xmlns:a16="http://schemas.microsoft.com/office/drawing/2014/main" id="{3A88FC91-6D40-D105-F73E-198AFA07A3E1}"/>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3">
            <a:extLst>
              <a:ext uri="{FF2B5EF4-FFF2-40B4-BE49-F238E27FC236}">
                <a16:creationId xmlns:a16="http://schemas.microsoft.com/office/drawing/2014/main" id="{AC485F8D-3030-FEA4-22A5-11DDCB50993B}"/>
              </a:ext>
            </a:extLst>
          </p:cNvPr>
          <p:cNvSpPr>
            <a:spLocks noGrp="1"/>
          </p:cNvSpPr>
          <p:nvPr>
            <p:ph idx="1" hasCustomPrompt="1"/>
          </p:nvPr>
        </p:nvSpPr>
        <p:spPr>
          <a:xfrm>
            <a:off x="681036" y="1472540"/>
            <a:ext cx="10836277" cy="4704423"/>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spTree>
    <p:extLst>
      <p:ext uri="{BB962C8B-B14F-4D97-AF65-F5344CB8AC3E}">
        <p14:creationId xmlns:p14="http://schemas.microsoft.com/office/powerpoint/2010/main" val="184366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0F10DB9-55D9-4713-A6CE-678366404FFA}" type="datetimeFigureOut">
              <a:rPr lang="it-IT" smtClean="0"/>
              <a:pPr/>
              <a:t>17/05/25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ground-white_Tresuvi">
    <p:spTree>
      <p:nvGrpSpPr>
        <p:cNvPr id="1" name=""/>
        <p:cNvGrpSpPr/>
        <p:nvPr/>
      </p:nvGrpSpPr>
      <p:grpSpPr>
        <a:xfrm>
          <a:off x="0" y="0"/>
          <a:ext cx="0" cy="0"/>
          <a:chOff x="0" y="0"/>
          <a:chExt cx="0" cy="0"/>
        </a:xfrm>
      </p:grpSpPr>
      <p:sp>
        <p:nvSpPr>
          <p:cNvPr id="7" name="Google Shape;14;p8">
            <a:extLst>
              <a:ext uri="{FF2B5EF4-FFF2-40B4-BE49-F238E27FC236}">
                <a16:creationId xmlns:a16="http://schemas.microsoft.com/office/drawing/2014/main" id="{D8170E76-A052-2DE5-B768-07F888657E86}"/>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cxnSp>
        <p:nvCxnSpPr>
          <p:cNvPr id="9" name="Gerader Verbinder 8">
            <a:extLst>
              <a:ext uri="{FF2B5EF4-FFF2-40B4-BE49-F238E27FC236}">
                <a16:creationId xmlns:a16="http://schemas.microsoft.com/office/drawing/2014/main" id="{3A88FC91-6D40-D105-F73E-198AFA07A3E1}"/>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3">
            <a:extLst>
              <a:ext uri="{FF2B5EF4-FFF2-40B4-BE49-F238E27FC236}">
                <a16:creationId xmlns:a16="http://schemas.microsoft.com/office/drawing/2014/main" id="{AC485F8D-3030-FEA4-22A5-11DDCB50993B}"/>
              </a:ext>
            </a:extLst>
          </p:cNvPr>
          <p:cNvSpPr>
            <a:spLocks noGrp="1"/>
          </p:cNvSpPr>
          <p:nvPr>
            <p:ph idx="1" hasCustomPrompt="1"/>
          </p:nvPr>
        </p:nvSpPr>
        <p:spPr>
          <a:xfrm>
            <a:off x="681036" y="1472540"/>
            <a:ext cx="10836277" cy="4704423"/>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pic>
        <p:nvPicPr>
          <p:cNvPr id="2" name="Picture 1" descr="A logo with colorful circles&#10;&#10;Description automatically generated">
            <a:extLst>
              <a:ext uri="{FF2B5EF4-FFF2-40B4-BE49-F238E27FC236}">
                <a16:creationId xmlns:a16="http://schemas.microsoft.com/office/drawing/2014/main" id="{69C8402B-0EDF-9D81-0C24-DAD9F28161A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8507" y="141724"/>
            <a:ext cx="614791" cy="442649"/>
          </a:xfrm>
          <a:prstGeom prst="rect">
            <a:avLst/>
          </a:prstGeom>
        </p:spPr>
      </p:pic>
    </p:spTree>
    <p:extLst>
      <p:ext uri="{BB962C8B-B14F-4D97-AF65-F5344CB8AC3E}">
        <p14:creationId xmlns:p14="http://schemas.microsoft.com/office/powerpoint/2010/main" val="3193580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ground-white_Bento_Text">
    <p:spTree>
      <p:nvGrpSpPr>
        <p:cNvPr id="1" name=""/>
        <p:cNvGrpSpPr/>
        <p:nvPr/>
      </p:nvGrpSpPr>
      <p:grpSpPr>
        <a:xfrm>
          <a:off x="0" y="0"/>
          <a:ext cx="0" cy="0"/>
          <a:chOff x="0" y="0"/>
          <a:chExt cx="0" cy="0"/>
        </a:xfrm>
      </p:grpSpPr>
      <p:sp>
        <p:nvSpPr>
          <p:cNvPr id="7" name="Google Shape;14;p8">
            <a:extLst>
              <a:ext uri="{FF2B5EF4-FFF2-40B4-BE49-F238E27FC236}">
                <a16:creationId xmlns:a16="http://schemas.microsoft.com/office/drawing/2014/main" id="{A3075286-9929-E4EA-DB7E-42693E8CEE81}"/>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28" name="Rechteck: abgerundete Ecken 27">
            <a:extLst>
              <a:ext uri="{FF2B5EF4-FFF2-40B4-BE49-F238E27FC236}">
                <a16:creationId xmlns:a16="http://schemas.microsoft.com/office/drawing/2014/main" id="{F0933A8B-EE9E-A9C5-E65B-797ADD11F348}"/>
              </a:ext>
            </a:extLst>
          </p:cNvPr>
          <p:cNvSpPr/>
          <p:nvPr userDrawn="1"/>
        </p:nvSpPr>
        <p:spPr>
          <a:xfrm>
            <a:off x="673100" y="2637579"/>
            <a:ext cx="2457289" cy="1503130"/>
          </a:xfrm>
          <a:prstGeom prst="roundRect">
            <a:avLst>
              <a:gd name="adj" fmla="val 24353"/>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hteck: abgerundete Ecken 28">
            <a:extLst>
              <a:ext uri="{FF2B5EF4-FFF2-40B4-BE49-F238E27FC236}">
                <a16:creationId xmlns:a16="http://schemas.microsoft.com/office/drawing/2014/main" id="{AA333485-1904-552C-8059-06540780B851}"/>
              </a:ext>
            </a:extLst>
          </p:cNvPr>
          <p:cNvSpPr/>
          <p:nvPr userDrawn="1"/>
        </p:nvSpPr>
        <p:spPr>
          <a:xfrm>
            <a:off x="3295983" y="2637579"/>
            <a:ext cx="2457289" cy="2405498"/>
          </a:xfrm>
          <a:prstGeom prst="roundRect">
            <a:avLst>
              <a:gd name="adj" fmla="val 18023"/>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hteck: abgerundete Ecken 30">
            <a:extLst>
              <a:ext uri="{FF2B5EF4-FFF2-40B4-BE49-F238E27FC236}">
                <a16:creationId xmlns:a16="http://schemas.microsoft.com/office/drawing/2014/main" id="{47A88198-805E-EA49-FD8A-047FA9DFE76B}"/>
              </a:ext>
            </a:extLst>
          </p:cNvPr>
          <p:cNvSpPr/>
          <p:nvPr userDrawn="1"/>
        </p:nvSpPr>
        <p:spPr>
          <a:xfrm>
            <a:off x="673100" y="4279480"/>
            <a:ext cx="2457289" cy="1503130"/>
          </a:xfrm>
          <a:prstGeom prst="roundRect">
            <a:avLst>
              <a:gd name="adj" fmla="val 24353"/>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hteck: abgerundete Ecken 31">
            <a:extLst>
              <a:ext uri="{FF2B5EF4-FFF2-40B4-BE49-F238E27FC236}">
                <a16:creationId xmlns:a16="http://schemas.microsoft.com/office/drawing/2014/main" id="{4CD93B8B-C7A6-DE4E-5C06-FB4F104D6B73}"/>
              </a:ext>
            </a:extLst>
          </p:cNvPr>
          <p:cNvSpPr/>
          <p:nvPr userDrawn="1"/>
        </p:nvSpPr>
        <p:spPr>
          <a:xfrm>
            <a:off x="3295983" y="977222"/>
            <a:ext cx="2457289" cy="1503130"/>
          </a:xfrm>
          <a:prstGeom prst="roundRect">
            <a:avLst>
              <a:gd name="adj" fmla="val 24353"/>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platzhalter 3">
            <a:extLst>
              <a:ext uri="{FF2B5EF4-FFF2-40B4-BE49-F238E27FC236}">
                <a16:creationId xmlns:a16="http://schemas.microsoft.com/office/drawing/2014/main" id="{A94CF563-D509-2EAF-B093-D3E99A9A4DCC}"/>
              </a:ext>
            </a:extLst>
          </p:cNvPr>
          <p:cNvSpPr>
            <a:spLocks noGrp="1"/>
          </p:cNvSpPr>
          <p:nvPr userDrawn="1">
            <p:ph idx="17"/>
          </p:nvPr>
        </p:nvSpPr>
        <p:spPr>
          <a:xfrm>
            <a:off x="3348473" y="996782"/>
            <a:ext cx="2404799" cy="1493692"/>
          </a:xfrm>
          <a:prstGeom prst="rect">
            <a:avLst/>
          </a:prstGeom>
        </p:spPr>
        <p:txBody>
          <a:bodyPr vert="horz" lIns="90000" tIns="90000" rIns="90000" bIns="90000" rtlCol="0" anchor="ctr" anchorCtr="0">
            <a:noAutofit/>
          </a:bodyPr>
          <a:lstStyle>
            <a:lvl1pPr marL="0" indent="0" algn="ctr">
              <a:buNone/>
              <a:defRPr/>
            </a:lvl1pPr>
          </a:lstStyle>
          <a:p>
            <a:pPr lvl="0"/>
            <a:r>
              <a:rPr lang="en-US"/>
              <a:t>Click to edit Master text styles</a:t>
            </a:r>
          </a:p>
        </p:txBody>
      </p:sp>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099966" y="1402271"/>
            <a:ext cx="5425284" cy="622074"/>
          </a:xfrm>
        </p:spPr>
        <p:txBody>
          <a:bodyPr/>
          <a:lstStyle>
            <a:lvl1pPr>
              <a:defRPr b="1"/>
            </a:lvl1pPr>
          </a:lstStyle>
          <a:p>
            <a:r>
              <a:rPr lang="de-DE"/>
              <a:t>Edit title</a:t>
            </a:r>
          </a:p>
        </p:txBody>
      </p:sp>
      <p:sp>
        <p:nvSpPr>
          <p:cNvPr id="5" name="Textplatzhalter 3">
            <a:extLst>
              <a:ext uri="{FF2B5EF4-FFF2-40B4-BE49-F238E27FC236}">
                <a16:creationId xmlns:a16="http://schemas.microsoft.com/office/drawing/2014/main" id="{ED77D461-7CD2-4CFD-457F-AC3091D2A92D}"/>
              </a:ext>
            </a:extLst>
          </p:cNvPr>
          <p:cNvSpPr>
            <a:spLocks noGrp="1"/>
          </p:cNvSpPr>
          <p:nvPr>
            <p:ph idx="1" hasCustomPrompt="1"/>
          </p:nvPr>
        </p:nvSpPr>
        <p:spPr>
          <a:xfrm>
            <a:off x="6096000" y="2153577"/>
            <a:ext cx="5421313" cy="3629033"/>
          </a:xfrm>
          <a:prstGeom prst="rect">
            <a:avLst/>
          </a:prstGeom>
        </p:spPr>
        <p:txBody>
          <a:bodyPr vert="horz" lIns="0" tIns="45720" rIns="91440" bIns="45720" rtlCol="0">
            <a:noAutofit/>
          </a:bodyPr>
          <a:lstStyle>
            <a:lvl1pPr marL="0" indent="0">
              <a:lnSpc>
                <a:spcPct val="100000"/>
              </a:lnSpc>
              <a:spcAft>
                <a:spcPts val="600"/>
              </a:spcAft>
              <a:buNone/>
              <a:defRPr sz="1800"/>
            </a:lvl1pPr>
          </a:lstStyle>
          <a:p>
            <a:pPr lvl="0"/>
            <a:r>
              <a:rPr lang="de-DE"/>
              <a:t>Edit </a:t>
            </a:r>
            <a:r>
              <a:rPr lang="de-DE" err="1"/>
              <a:t>text</a:t>
            </a:r>
            <a:endParaRPr lang="de-DE"/>
          </a:p>
        </p:txBody>
      </p:sp>
      <p:sp>
        <p:nvSpPr>
          <p:cNvPr id="17" name="Textplatzhalter 3">
            <a:extLst>
              <a:ext uri="{FF2B5EF4-FFF2-40B4-BE49-F238E27FC236}">
                <a16:creationId xmlns:a16="http://schemas.microsoft.com/office/drawing/2014/main" id="{8F625FE3-3DEA-2F5F-7448-2F12DF8F4D93}"/>
              </a:ext>
            </a:extLst>
          </p:cNvPr>
          <p:cNvSpPr>
            <a:spLocks noGrp="1"/>
          </p:cNvSpPr>
          <p:nvPr userDrawn="1">
            <p:ph idx="14"/>
          </p:nvPr>
        </p:nvSpPr>
        <p:spPr>
          <a:xfrm>
            <a:off x="673100" y="2642298"/>
            <a:ext cx="2457289" cy="1493692"/>
          </a:xfrm>
          <a:prstGeom prst="rect">
            <a:avLst/>
          </a:prstGeom>
        </p:spPr>
        <p:txBody>
          <a:bodyPr vert="horz" lIns="90000" tIns="90000" rIns="90000" bIns="90000" rtlCol="0" anchor="ctr" anchorCtr="0">
            <a:noAutofit/>
          </a:bodyPr>
          <a:lstStyle>
            <a:lvl1pPr marL="0" indent="0" algn="ctr">
              <a:buNone/>
              <a:defRPr/>
            </a:lvl1pPr>
          </a:lstStyle>
          <a:p>
            <a:pPr lvl="0"/>
            <a:r>
              <a:rPr lang="en-US"/>
              <a:t>Click to edit Master text styles</a:t>
            </a:r>
          </a:p>
        </p:txBody>
      </p:sp>
      <p:sp>
        <p:nvSpPr>
          <p:cNvPr id="18" name="Textplatzhalter 3">
            <a:extLst>
              <a:ext uri="{FF2B5EF4-FFF2-40B4-BE49-F238E27FC236}">
                <a16:creationId xmlns:a16="http://schemas.microsoft.com/office/drawing/2014/main" id="{8FCCC964-3F52-CD39-6ADF-6FAD4185361D}"/>
              </a:ext>
            </a:extLst>
          </p:cNvPr>
          <p:cNvSpPr>
            <a:spLocks noGrp="1"/>
          </p:cNvSpPr>
          <p:nvPr userDrawn="1">
            <p:ph idx="15"/>
          </p:nvPr>
        </p:nvSpPr>
        <p:spPr>
          <a:xfrm>
            <a:off x="3295983" y="2647701"/>
            <a:ext cx="2457289" cy="2395376"/>
          </a:xfrm>
          <a:prstGeom prst="rect">
            <a:avLst/>
          </a:prstGeom>
        </p:spPr>
        <p:txBody>
          <a:bodyPr vert="horz" lIns="90000" tIns="90000" rIns="90000" bIns="90000" rtlCol="0" anchor="ctr" anchorCtr="0">
            <a:noAutofit/>
          </a:bodyPr>
          <a:lstStyle>
            <a:lvl1pPr marL="0" indent="0" algn="ctr">
              <a:buNone/>
              <a:defRPr/>
            </a:lvl1pPr>
          </a:lstStyle>
          <a:p>
            <a:pPr lvl="0"/>
            <a:r>
              <a:rPr lang="en-US"/>
              <a:t>Click to edit Master text styles</a:t>
            </a:r>
          </a:p>
        </p:txBody>
      </p:sp>
      <p:sp>
        <p:nvSpPr>
          <p:cNvPr id="19" name="Textplatzhalter 3">
            <a:extLst>
              <a:ext uri="{FF2B5EF4-FFF2-40B4-BE49-F238E27FC236}">
                <a16:creationId xmlns:a16="http://schemas.microsoft.com/office/drawing/2014/main" id="{D6B6F5A7-0E56-0E6B-DD8C-6E216154111B}"/>
              </a:ext>
            </a:extLst>
          </p:cNvPr>
          <p:cNvSpPr>
            <a:spLocks noGrp="1"/>
          </p:cNvSpPr>
          <p:nvPr userDrawn="1">
            <p:ph idx="16"/>
          </p:nvPr>
        </p:nvSpPr>
        <p:spPr>
          <a:xfrm>
            <a:off x="673100" y="4301434"/>
            <a:ext cx="2457289" cy="1493692"/>
          </a:xfrm>
          <a:prstGeom prst="rect">
            <a:avLst/>
          </a:prstGeom>
        </p:spPr>
        <p:txBody>
          <a:bodyPr vert="horz" lIns="90000" tIns="90000" rIns="90000" bIns="90000" rtlCol="0" anchor="ctr" anchorCtr="0">
            <a:noAutofit/>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4091917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chemeClr val="accent1"/>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161013559"/>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rgbClr val="008ECF"/>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2370901977"/>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l-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rgbClr val="069297"/>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2638432510"/>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urple-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rgbClr val="964091"/>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1459575526"/>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Yellow-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rgbClr val="FFBE32"/>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729511651"/>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y-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2187418284"/>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Red-background_empty">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F614872D-57EA-BD85-79FE-5873785D8F4F}"/>
              </a:ext>
            </a:extLst>
          </p:cNvPr>
          <p:cNvSpPr/>
          <p:nvPr userDrawn="1"/>
        </p:nvSpPr>
        <p:spPr>
          <a:xfrm>
            <a:off x="144000" y="142920"/>
            <a:ext cx="11903538" cy="6270580"/>
          </a:xfrm>
          <a:prstGeom prst="roundRect">
            <a:avLst>
              <a:gd name="adj" fmla="val 3856"/>
            </a:avLst>
          </a:prstGeom>
          <a:solidFill>
            <a:schemeClr val="accent1"/>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grpSp>
        <p:nvGrpSpPr>
          <p:cNvPr id="2" name="Gruppieren 1">
            <a:extLst>
              <a:ext uri="{FF2B5EF4-FFF2-40B4-BE49-F238E27FC236}">
                <a16:creationId xmlns:a16="http://schemas.microsoft.com/office/drawing/2014/main" id="{95889ACA-E6B5-AC2F-E5AC-4BED34193DC3}"/>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7D98BEAD-605A-B23E-9A36-7A43E45B5A4B}"/>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1" name="Rechteck 10">
              <a:extLst>
                <a:ext uri="{FF2B5EF4-FFF2-40B4-BE49-F238E27FC236}">
                  <a16:creationId xmlns:a16="http://schemas.microsoft.com/office/drawing/2014/main" id="{237FA195-5A35-F748-B476-7F2D87CBC2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695B499C-CFE9-2926-EE5E-11319047C80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6" name="Textplatzhalter 10">
            <a:extLst>
              <a:ext uri="{FF2B5EF4-FFF2-40B4-BE49-F238E27FC236}">
                <a16:creationId xmlns:a16="http://schemas.microsoft.com/office/drawing/2014/main" id="{F5DCF5A1-A44B-13C2-FB6D-5D7E0BFCB7AC}"/>
              </a:ext>
            </a:extLst>
          </p:cNvPr>
          <p:cNvSpPr>
            <a:spLocks noGrp="1"/>
          </p:cNvSpPr>
          <p:nvPr>
            <p:ph type="body" sz="quarter" idx="14" hasCustomPrompt="1"/>
          </p:nvPr>
        </p:nvSpPr>
        <p:spPr>
          <a:xfrm>
            <a:off x="676905" y="4247743"/>
            <a:ext cx="10569176" cy="1651407"/>
          </a:xfrm>
          <a:prstGeom prst="rect">
            <a:avLst/>
          </a:prstGeom>
        </p:spPr>
        <p:txBody>
          <a:bodyPr anchor="b" anchorCtr="0"/>
          <a:lstStyle>
            <a:lvl1pPr marL="0" indent="0" algn="ctr">
              <a:buNone/>
              <a:defRPr sz="2200">
                <a:solidFill>
                  <a:schemeClr val="bg1"/>
                </a:solidFill>
                <a:latin typeface="Myriad Pro" panose="020B0503030403020204" pitchFamily="34" charset="0"/>
              </a:defRPr>
            </a:lvl1pPr>
          </a:lstStyle>
          <a:p>
            <a:pPr lvl="0"/>
            <a:r>
              <a:rPr lang="de-DE"/>
              <a:t>Edit Text</a:t>
            </a:r>
          </a:p>
        </p:txBody>
      </p:sp>
      <p:pic>
        <p:nvPicPr>
          <p:cNvPr id="7" name="Grafik 11">
            <a:extLst>
              <a:ext uri="{FF2B5EF4-FFF2-40B4-BE49-F238E27FC236}">
                <a16:creationId xmlns:a16="http://schemas.microsoft.com/office/drawing/2014/main" id="{8FEBE953-730D-EF38-6A5B-77DBDCE953B3}"/>
              </a:ext>
            </a:extLst>
          </p:cNvPr>
          <p:cNvPicPr>
            <a:picLocks noChangeAspect="1"/>
          </p:cNvPicPr>
          <p:nvPr userDrawn="1"/>
        </p:nvPicPr>
        <p:blipFill>
          <a:blip r:embed="rId4"/>
          <a:stretch>
            <a:fillRect/>
          </a:stretch>
        </p:blipFill>
        <p:spPr>
          <a:xfrm>
            <a:off x="2209800" y="2781510"/>
            <a:ext cx="7772400" cy="658248"/>
          </a:xfrm>
          <a:prstGeom prst="rect">
            <a:avLst/>
          </a:prstGeom>
        </p:spPr>
      </p:pic>
    </p:spTree>
    <p:extLst>
      <p:ext uri="{BB962C8B-B14F-4D97-AF65-F5344CB8AC3E}">
        <p14:creationId xmlns:p14="http://schemas.microsoft.com/office/powerpoint/2010/main" val="823264481"/>
      </p:ext>
    </p:extLst>
  </p:cSld>
  <p:clrMapOvr>
    <a:masterClrMapping/>
  </p:clrMapOvr>
  <p:extLst>
    <p:ext uri="{DCECCB84-F9BA-43D5-87BE-67443E8EF086}">
      <p15:sldGuideLst xmlns:p15="http://schemas.microsoft.com/office/powerpoint/2012/main">
        <p15:guide id="1" orient="horz" pos="40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ento-Design_01">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Freihandform: Form 1">
            <a:extLst>
              <a:ext uri="{FF2B5EF4-FFF2-40B4-BE49-F238E27FC236}">
                <a16:creationId xmlns:a16="http://schemas.microsoft.com/office/drawing/2014/main" id="{6D156316-A5A1-C3B6-249C-851C53D4DC41}"/>
              </a:ext>
            </a:extLst>
          </p:cNvPr>
          <p:cNvSpPr/>
          <p:nvPr userDrawn="1"/>
        </p:nvSpPr>
        <p:spPr>
          <a:xfrm>
            <a:off x="6162841" y="141288"/>
            <a:ext cx="1882827" cy="1468292"/>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6C211930-91A0-25AC-D267-D778C350D1E8}"/>
              </a:ext>
            </a:extLst>
          </p:cNvPr>
          <p:cNvSpPr/>
          <p:nvPr userDrawn="1"/>
        </p:nvSpPr>
        <p:spPr>
          <a:xfrm>
            <a:off x="8165555" y="141288"/>
            <a:ext cx="3881983" cy="3079648"/>
          </a:xfrm>
          <a:custGeom>
            <a:avLst/>
            <a:gdLst>
              <a:gd name="connsiteX0" fmla="*/ 3651115 w 3975370"/>
              <a:gd name="connsiteY0" fmla="*/ 0 h 3158246"/>
              <a:gd name="connsiteX1" fmla="*/ 3975370 w 3975370"/>
              <a:gd name="connsiteY1" fmla="*/ 324255 h 3158246"/>
              <a:gd name="connsiteX2" fmla="*/ 3975370 w 3975370"/>
              <a:gd name="connsiteY2" fmla="*/ 2833992 h 3158246"/>
              <a:gd name="connsiteX3" fmla="*/ 3651115 w 3975370"/>
              <a:gd name="connsiteY3" fmla="*/ 3158247 h 3158246"/>
              <a:gd name="connsiteX4" fmla="*/ 324255 w 3975370"/>
              <a:gd name="connsiteY4" fmla="*/ 3158247 h 3158246"/>
              <a:gd name="connsiteX5" fmla="*/ 0 w 3975370"/>
              <a:gd name="connsiteY5" fmla="*/ 2833992 h 3158246"/>
              <a:gd name="connsiteX6" fmla="*/ 0 w 3975370"/>
              <a:gd name="connsiteY6" fmla="*/ 324255 h 3158246"/>
              <a:gd name="connsiteX7" fmla="*/ 324255 w 3975370"/>
              <a:gd name="connsiteY7" fmla="*/ 0 h 315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3158246">
                <a:moveTo>
                  <a:pt x="3651115" y="0"/>
                </a:moveTo>
                <a:cubicBezTo>
                  <a:pt x="3830196" y="0"/>
                  <a:pt x="3975370" y="145174"/>
                  <a:pt x="3975370" y="324255"/>
                </a:cubicBezTo>
                <a:lnTo>
                  <a:pt x="3975370" y="2833992"/>
                </a:lnTo>
                <a:cubicBezTo>
                  <a:pt x="3975370" y="3013073"/>
                  <a:pt x="3830196" y="3158247"/>
                  <a:pt x="3651115" y="3158247"/>
                </a:cubicBezTo>
                <a:lnTo>
                  <a:pt x="324255" y="3158247"/>
                </a:lnTo>
                <a:cubicBezTo>
                  <a:pt x="145174" y="3158247"/>
                  <a:pt x="0" y="3013073"/>
                  <a:pt x="0" y="2833992"/>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3" name="Freihandform: Form 12">
            <a:extLst>
              <a:ext uri="{FF2B5EF4-FFF2-40B4-BE49-F238E27FC236}">
                <a16:creationId xmlns:a16="http://schemas.microsoft.com/office/drawing/2014/main" id="{11516B35-706B-8D3E-6E92-D9ABC2EA4AFE}"/>
              </a:ext>
            </a:extLst>
          </p:cNvPr>
          <p:cNvSpPr/>
          <p:nvPr userDrawn="1"/>
        </p:nvSpPr>
        <p:spPr>
          <a:xfrm>
            <a:off x="141288" y="2603395"/>
            <a:ext cx="3881544" cy="3811693"/>
          </a:xfrm>
          <a:custGeom>
            <a:avLst/>
            <a:gdLst>
              <a:gd name="connsiteX0" fmla="*/ 3651115 w 3975370"/>
              <a:gd name="connsiteY0" fmla="*/ 0 h 3891064"/>
              <a:gd name="connsiteX1" fmla="*/ 3975370 w 3975370"/>
              <a:gd name="connsiteY1" fmla="*/ 324255 h 3891064"/>
              <a:gd name="connsiteX2" fmla="*/ 3975370 w 3975370"/>
              <a:gd name="connsiteY2" fmla="*/ 3566809 h 3891064"/>
              <a:gd name="connsiteX3" fmla="*/ 3651115 w 3975370"/>
              <a:gd name="connsiteY3" fmla="*/ 3891064 h 3891064"/>
              <a:gd name="connsiteX4" fmla="*/ 324255 w 3975370"/>
              <a:gd name="connsiteY4" fmla="*/ 3891064 h 3891064"/>
              <a:gd name="connsiteX5" fmla="*/ 0 w 3975370"/>
              <a:gd name="connsiteY5" fmla="*/ 3566809 h 3891064"/>
              <a:gd name="connsiteX6" fmla="*/ 0 w 3975370"/>
              <a:gd name="connsiteY6" fmla="*/ 324255 h 3891064"/>
              <a:gd name="connsiteX7" fmla="*/ 324255 w 3975370"/>
              <a:gd name="connsiteY7" fmla="*/ 0 h 38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3891064">
                <a:moveTo>
                  <a:pt x="3651115" y="0"/>
                </a:moveTo>
                <a:cubicBezTo>
                  <a:pt x="3830196" y="0"/>
                  <a:pt x="3975370" y="145174"/>
                  <a:pt x="3975370" y="324255"/>
                </a:cubicBezTo>
                <a:lnTo>
                  <a:pt x="3975370" y="3566809"/>
                </a:lnTo>
                <a:cubicBezTo>
                  <a:pt x="3975370" y="3745890"/>
                  <a:pt x="3830196" y="3891064"/>
                  <a:pt x="3651115" y="3891064"/>
                </a:cubicBezTo>
                <a:lnTo>
                  <a:pt x="324255" y="3891064"/>
                </a:lnTo>
                <a:cubicBezTo>
                  <a:pt x="145174" y="3891064"/>
                  <a:pt x="0" y="3745890"/>
                  <a:pt x="0" y="3566809"/>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4" name="Freihandform: Form 13">
            <a:extLst>
              <a:ext uri="{FF2B5EF4-FFF2-40B4-BE49-F238E27FC236}">
                <a16:creationId xmlns:a16="http://schemas.microsoft.com/office/drawing/2014/main" id="{E963A432-55E9-BBDD-3D97-95ACA65CE982}"/>
              </a:ext>
            </a:extLst>
          </p:cNvPr>
          <p:cNvSpPr/>
          <p:nvPr userDrawn="1"/>
        </p:nvSpPr>
        <p:spPr>
          <a:xfrm>
            <a:off x="141288" y="141288"/>
            <a:ext cx="3881544" cy="2355728"/>
          </a:xfrm>
          <a:custGeom>
            <a:avLst/>
            <a:gdLst>
              <a:gd name="connsiteX0" fmla="*/ 3651115 w 3975370"/>
              <a:gd name="connsiteY0" fmla="*/ 0 h 2418944"/>
              <a:gd name="connsiteX1" fmla="*/ 3975370 w 3975370"/>
              <a:gd name="connsiteY1" fmla="*/ 324255 h 2418944"/>
              <a:gd name="connsiteX2" fmla="*/ 3975370 w 3975370"/>
              <a:gd name="connsiteY2" fmla="*/ 2094690 h 2418944"/>
              <a:gd name="connsiteX3" fmla="*/ 3651115 w 3975370"/>
              <a:gd name="connsiteY3" fmla="*/ 2418945 h 2418944"/>
              <a:gd name="connsiteX4" fmla="*/ 324255 w 3975370"/>
              <a:gd name="connsiteY4" fmla="*/ 2418945 h 2418944"/>
              <a:gd name="connsiteX5" fmla="*/ 0 w 3975370"/>
              <a:gd name="connsiteY5" fmla="*/ 2094690 h 2418944"/>
              <a:gd name="connsiteX6" fmla="*/ 0 w 3975370"/>
              <a:gd name="connsiteY6" fmla="*/ 324255 h 2418944"/>
              <a:gd name="connsiteX7" fmla="*/ 324255 w 3975370"/>
              <a:gd name="connsiteY7" fmla="*/ 0 h 24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2418944">
                <a:moveTo>
                  <a:pt x="3651115" y="0"/>
                </a:moveTo>
                <a:cubicBezTo>
                  <a:pt x="3830196" y="0"/>
                  <a:pt x="3975370" y="145174"/>
                  <a:pt x="3975370" y="324255"/>
                </a:cubicBezTo>
                <a:lnTo>
                  <a:pt x="3975370" y="2094690"/>
                </a:lnTo>
                <a:cubicBezTo>
                  <a:pt x="3975370" y="2273771"/>
                  <a:pt x="3830196" y="2418945"/>
                  <a:pt x="3651115" y="2418945"/>
                </a:cubicBezTo>
                <a:lnTo>
                  <a:pt x="324255" y="2418945"/>
                </a:lnTo>
                <a:cubicBezTo>
                  <a:pt x="145174" y="2418945"/>
                  <a:pt x="0" y="2273771"/>
                  <a:pt x="0" y="2094690"/>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5" name="Freihandform: Form 14">
            <a:extLst>
              <a:ext uri="{FF2B5EF4-FFF2-40B4-BE49-F238E27FC236}">
                <a16:creationId xmlns:a16="http://schemas.microsoft.com/office/drawing/2014/main" id="{DC616BC1-E6B7-3A1E-09D3-768B777E4A98}"/>
              </a:ext>
            </a:extLst>
          </p:cNvPr>
          <p:cNvSpPr/>
          <p:nvPr userDrawn="1"/>
        </p:nvSpPr>
        <p:spPr>
          <a:xfrm>
            <a:off x="4149835" y="141288"/>
            <a:ext cx="1882827" cy="1468292"/>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6" name="Freihandform: Form 15">
            <a:extLst>
              <a:ext uri="{FF2B5EF4-FFF2-40B4-BE49-F238E27FC236}">
                <a16:creationId xmlns:a16="http://schemas.microsoft.com/office/drawing/2014/main" id="{D983F1BF-105C-1B3B-D508-447FF01C09D5}"/>
              </a:ext>
            </a:extLst>
          </p:cNvPr>
          <p:cNvSpPr/>
          <p:nvPr userDrawn="1"/>
        </p:nvSpPr>
        <p:spPr>
          <a:xfrm>
            <a:off x="4149835" y="1715959"/>
            <a:ext cx="1882827" cy="1481178"/>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7" name="Freihandform: Form 16">
            <a:extLst>
              <a:ext uri="{FF2B5EF4-FFF2-40B4-BE49-F238E27FC236}">
                <a16:creationId xmlns:a16="http://schemas.microsoft.com/office/drawing/2014/main" id="{AFE891AD-CE65-6519-8762-ECCAC14F1E90}"/>
              </a:ext>
            </a:extLst>
          </p:cNvPr>
          <p:cNvSpPr/>
          <p:nvPr userDrawn="1"/>
        </p:nvSpPr>
        <p:spPr>
          <a:xfrm>
            <a:off x="4149835" y="3324140"/>
            <a:ext cx="3892657" cy="1481178"/>
          </a:xfrm>
          <a:custGeom>
            <a:avLst/>
            <a:gdLst>
              <a:gd name="connsiteX0" fmla="*/ 3651115 w 3975370"/>
              <a:gd name="connsiteY0" fmla="*/ 0 h 1512651"/>
              <a:gd name="connsiteX1" fmla="*/ 3975370 w 3975370"/>
              <a:gd name="connsiteY1" fmla="*/ 324255 h 1512651"/>
              <a:gd name="connsiteX2" fmla="*/ 3975370 w 3975370"/>
              <a:gd name="connsiteY2" fmla="*/ 1188396 h 1512651"/>
              <a:gd name="connsiteX3" fmla="*/ 3651115 w 3975370"/>
              <a:gd name="connsiteY3" fmla="*/ 1512651 h 1512651"/>
              <a:gd name="connsiteX4" fmla="*/ 324255 w 3975370"/>
              <a:gd name="connsiteY4" fmla="*/ 1512651 h 1512651"/>
              <a:gd name="connsiteX5" fmla="*/ 0 w 3975370"/>
              <a:gd name="connsiteY5" fmla="*/ 1188396 h 1512651"/>
              <a:gd name="connsiteX6" fmla="*/ 0 w 3975370"/>
              <a:gd name="connsiteY6" fmla="*/ 324255 h 1512651"/>
              <a:gd name="connsiteX7" fmla="*/ 324255 w 3975370"/>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1512651">
                <a:moveTo>
                  <a:pt x="3651115" y="0"/>
                </a:moveTo>
                <a:cubicBezTo>
                  <a:pt x="3830196" y="0"/>
                  <a:pt x="3975370" y="145174"/>
                  <a:pt x="3975370" y="324255"/>
                </a:cubicBezTo>
                <a:lnTo>
                  <a:pt x="3975370" y="1188396"/>
                </a:lnTo>
                <a:cubicBezTo>
                  <a:pt x="3975370" y="1367477"/>
                  <a:pt x="3830196" y="1512651"/>
                  <a:pt x="3651115"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8" name="Freihandform: Form 17">
            <a:extLst>
              <a:ext uri="{FF2B5EF4-FFF2-40B4-BE49-F238E27FC236}">
                <a16:creationId xmlns:a16="http://schemas.microsoft.com/office/drawing/2014/main" id="{B12499C1-B5C6-5CC4-5D8A-79661F3427EE}"/>
              </a:ext>
            </a:extLst>
          </p:cNvPr>
          <p:cNvSpPr/>
          <p:nvPr userDrawn="1"/>
        </p:nvSpPr>
        <p:spPr>
          <a:xfrm>
            <a:off x="4149835" y="4932322"/>
            <a:ext cx="3892657" cy="1482766"/>
          </a:xfrm>
          <a:custGeom>
            <a:avLst/>
            <a:gdLst>
              <a:gd name="connsiteX0" fmla="*/ 3651115 w 3975370"/>
              <a:gd name="connsiteY0" fmla="*/ 0 h 1512651"/>
              <a:gd name="connsiteX1" fmla="*/ 3975370 w 3975370"/>
              <a:gd name="connsiteY1" fmla="*/ 324255 h 1512651"/>
              <a:gd name="connsiteX2" fmla="*/ 3975370 w 3975370"/>
              <a:gd name="connsiteY2" fmla="*/ 1188396 h 1512651"/>
              <a:gd name="connsiteX3" fmla="*/ 3651115 w 3975370"/>
              <a:gd name="connsiteY3" fmla="*/ 1512651 h 1512651"/>
              <a:gd name="connsiteX4" fmla="*/ 324255 w 3975370"/>
              <a:gd name="connsiteY4" fmla="*/ 1512651 h 1512651"/>
              <a:gd name="connsiteX5" fmla="*/ 0 w 3975370"/>
              <a:gd name="connsiteY5" fmla="*/ 1188396 h 1512651"/>
              <a:gd name="connsiteX6" fmla="*/ 0 w 3975370"/>
              <a:gd name="connsiteY6" fmla="*/ 324255 h 1512651"/>
              <a:gd name="connsiteX7" fmla="*/ 324255 w 3975370"/>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1512651">
                <a:moveTo>
                  <a:pt x="3651115" y="0"/>
                </a:moveTo>
                <a:cubicBezTo>
                  <a:pt x="3830196" y="0"/>
                  <a:pt x="3975370" y="145174"/>
                  <a:pt x="3975370" y="324255"/>
                </a:cubicBezTo>
                <a:lnTo>
                  <a:pt x="3975370" y="1188396"/>
                </a:lnTo>
                <a:cubicBezTo>
                  <a:pt x="3975370" y="1367477"/>
                  <a:pt x="3830196" y="1512651"/>
                  <a:pt x="3651115"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21" name="Freihandform: Form 20">
            <a:extLst>
              <a:ext uri="{FF2B5EF4-FFF2-40B4-BE49-F238E27FC236}">
                <a16:creationId xmlns:a16="http://schemas.microsoft.com/office/drawing/2014/main" id="{EECEC7B0-D419-F65D-86C0-18402A985A18}"/>
              </a:ext>
            </a:extLst>
          </p:cNvPr>
          <p:cNvSpPr/>
          <p:nvPr userDrawn="1"/>
        </p:nvSpPr>
        <p:spPr>
          <a:xfrm>
            <a:off x="6159665" y="1715959"/>
            <a:ext cx="1882827" cy="1481178"/>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38" name="Textplatzhalter 3">
            <a:extLst>
              <a:ext uri="{FF2B5EF4-FFF2-40B4-BE49-F238E27FC236}">
                <a16:creationId xmlns:a16="http://schemas.microsoft.com/office/drawing/2014/main" id="{93BAF144-D6BE-5827-25ED-9CCC02BD637A}"/>
              </a:ext>
            </a:extLst>
          </p:cNvPr>
          <p:cNvSpPr>
            <a:spLocks noGrp="1"/>
          </p:cNvSpPr>
          <p:nvPr>
            <p:ph idx="1" hasCustomPrompt="1"/>
          </p:nvPr>
        </p:nvSpPr>
        <p:spPr>
          <a:xfrm>
            <a:off x="141288" y="141288"/>
            <a:ext cx="3885158" cy="2355728"/>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39" name="Textplatzhalter 3">
            <a:extLst>
              <a:ext uri="{FF2B5EF4-FFF2-40B4-BE49-F238E27FC236}">
                <a16:creationId xmlns:a16="http://schemas.microsoft.com/office/drawing/2014/main" id="{9E14E723-582C-0BF1-355B-BDD234DF1F4B}"/>
              </a:ext>
            </a:extLst>
          </p:cNvPr>
          <p:cNvSpPr>
            <a:spLocks noGrp="1"/>
          </p:cNvSpPr>
          <p:nvPr>
            <p:ph idx="11" hasCustomPrompt="1"/>
          </p:nvPr>
        </p:nvSpPr>
        <p:spPr>
          <a:xfrm>
            <a:off x="141288" y="2606279"/>
            <a:ext cx="3885158" cy="3808809"/>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0" name="Textplatzhalter 3">
            <a:extLst>
              <a:ext uri="{FF2B5EF4-FFF2-40B4-BE49-F238E27FC236}">
                <a16:creationId xmlns:a16="http://schemas.microsoft.com/office/drawing/2014/main" id="{9BD2EEFE-CDC6-DF9F-6CC2-E42FC8E3D93B}"/>
              </a:ext>
            </a:extLst>
          </p:cNvPr>
          <p:cNvSpPr>
            <a:spLocks noGrp="1"/>
          </p:cNvSpPr>
          <p:nvPr>
            <p:ph idx="12" hasCustomPrompt="1"/>
          </p:nvPr>
        </p:nvSpPr>
        <p:spPr>
          <a:xfrm>
            <a:off x="4156485" y="141288"/>
            <a:ext cx="1876178" cy="14682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1" name="Textplatzhalter 3">
            <a:extLst>
              <a:ext uri="{FF2B5EF4-FFF2-40B4-BE49-F238E27FC236}">
                <a16:creationId xmlns:a16="http://schemas.microsoft.com/office/drawing/2014/main" id="{C127E836-D5DD-CEA4-A084-CCD43FFC68A3}"/>
              </a:ext>
            </a:extLst>
          </p:cNvPr>
          <p:cNvSpPr>
            <a:spLocks noGrp="1"/>
          </p:cNvSpPr>
          <p:nvPr>
            <p:ph idx="13" hasCustomPrompt="1"/>
          </p:nvPr>
        </p:nvSpPr>
        <p:spPr>
          <a:xfrm>
            <a:off x="6167857" y="141288"/>
            <a:ext cx="1874308" cy="14682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2" name="Textplatzhalter 3">
            <a:extLst>
              <a:ext uri="{FF2B5EF4-FFF2-40B4-BE49-F238E27FC236}">
                <a16:creationId xmlns:a16="http://schemas.microsoft.com/office/drawing/2014/main" id="{72116CCE-B90F-EE91-94C6-F8F52EA8BAE0}"/>
              </a:ext>
            </a:extLst>
          </p:cNvPr>
          <p:cNvSpPr>
            <a:spLocks noGrp="1"/>
          </p:cNvSpPr>
          <p:nvPr>
            <p:ph idx="14" hasCustomPrompt="1"/>
          </p:nvPr>
        </p:nvSpPr>
        <p:spPr>
          <a:xfrm>
            <a:off x="4156485" y="1708714"/>
            <a:ext cx="1875852" cy="14936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3" name="Textplatzhalter 3">
            <a:extLst>
              <a:ext uri="{FF2B5EF4-FFF2-40B4-BE49-F238E27FC236}">
                <a16:creationId xmlns:a16="http://schemas.microsoft.com/office/drawing/2014/main" id="{6F8FD310-C7B1-9607-7748-55B1BC884F3A}"/>
              </a:ext>
            </a:extLst>
          </p:cNvPr>
          <p:cNvSpPr>
            <a:spLocks noGrp="1"/>
          </p:cNvSpPr>
          <p:nvPr>
            <p:ph idx="15" hasCustomPrompt="1"/>
          </p:nvPr>
        </p:nvSpPr>
        <p:spPr>
          <a:xfrm>
            <a:off x="6159339" y="1708714"/>
            <a:ext cx="1882826" cy="14936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4" name="Textplatzhalter 3">
            <a:extLst>
              <a:ext uri="{FF2B5EF4-FFF2-40B4-BE49-F238E27FC236}">
                <a16:creationId xmlns:a16="http://schemas.microsoft.com/office/drawing/2014/main" id="{FF67C5A6-4F3F-8B3C-8ABC-6C1AA082D46D}"/>
              </a:ext>
            </a:extLst>
          </p:cNvPr>
          <p:cNvSpPr>
            <a:spLocks noGrp="1"/>
          </p:cNvSpPr>
          <p:nvPr>
            <p:ph idx="16" hasCustomPrompt="1"/>
          </p:nvPr>
        </p:nvSpPr>
        <p:spPr>
          <a:xfrm>
            <a:off x="4156484" y="3323663"/>
            <a:ext cx="3886008" cy="1481178"/>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5" name="Textplatzhalter 3">
            <a:extLst>
              <a:ext uri="{FF2B5EF4-FFF2-40B4-BE49-F238E27FC236}">
                <a16:creationId xmlns:a16="http://schemas.microsoft.com/office/drawing/2014/main" id="{DC9ECADA-E75F-85F8-AAD7-78F92EBB941B}"/>
              </a:ext>
            </a:extLst>
          </p:cNvPr>
          <p:cNvSpPr>
            <a:spLocks noGrp="1"/>
          </p:cNvSpPr>
          <p:nvPr>
            <p:ph idx="17" hasCustomPrompt="1"/>
          </p:nvPr>
        </p:nvSpPr>
        <p:spPr>
          <a:xfrm>
            <a:off x="4156484" y="4933910"/>
            <a:ext cx="3886008" cy="1481178"/>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9" name="Textplatzhalter 3">
            <a:extLst>
              <a:ext uri="{FF2B5EF4-FFF2-40B4-BE49-F238E27FC236}">
                <a16:creationId xmlns:a16="http://schemas.microsoft.com/office/drawing/2014/main" id="{44AE0866-E874-9FA7-74F0-289F9E742AF8}"/>
              </a:ext>
            </a:extLst>
          </p:cNvPr>
          <p:cNvSpPr>
            <a:spLocks noGrp="1"/>
          </p:cNvSpPr>
          <p:nvPr>
            <p:ph idx="21" hasCustomPrompt="1"/>
          </p:nvPr>
        </p:nvSpPr>
        <p:spPr>
          <a:xfrm>
            <a:off x="8168731" y="797168"/>
            <a:ext cx="3878807" cy="2419985"/>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50" name="Freihandform: Form 49">
            <a:extLst>
              <a:ext uri="{FF2B5EF4-FFF2-40B4-BE49-F238E27FC236}">
                <a16:creationId xmlns:a16="http://schemas.microsoft.com/office/drawing/2014/main" id="{D170CF5F-8FFB-E589-6CBC-BAC3CE4332CF}"/>
              </a:ext>
            </a:extLst>
          </p:cNvPr>
          <p:cNvSpPr/>
          <p:nvPr userDrawn="1"/>
        </p:nvSpPr>
        <p:spPr>
          <a:xfrm>
            <a:off x="8165555" y="3316770"/>
            <a:ext cx="3881983" cy="3098318"/>
          </a:xfrm>
          <a:custGeom>
            <a:avLst/>
            <a:gdLst>
              <a:gd name="connsiteX0" fmla="*/ 3651115 w 3975370"/>
              <a:gd name="connsiteY0" fmla="*/ 0 h 3158246"/>
              <a:gd name="connsiteX1" fmla="*/ 3975370 w 3975370"/>
              <a:gd name="connsiteY1" fmla="*/ 324255 h 3158246"/>
              <a:gd name="connsiteX2" fmla="*/ 3975370 w 3975370"/>
              <a:gd name="connsiteY2" fmla="*/ 2833992 h 3158246"/>
              <a:gd name="connsiteX3" fmla="*/ 3651115 w 3975370"/>
              <a:gd name="connsiteY3" fmla="*/ 3158247 h 3158246"/>
              <a:gd name="connsiteX4" fmla="*/ 324255 w 3975370"/>
              <a:gd name="connsiteY4" fmla="*/ 3158247 h 3158246"/>
              <a:gd name="connsiteX5" fmla="*/ 0 w 3975370"/>
              <a:gd name="connsiteY5" fmla="*/ 2833992 h 3158246"/>
              <a:gd name="connsiteX6" fmla="*/ 0 w 3975370"/>
              <a:gd name="connsiteY6" fmla="*/ 324255 h 3158246"/>
              <a:gd name="connsiteX7" fmla="*/ 324255 w 3975370"/>
              <a:gd name="connsiteY7" fmla="*/ 0 h 315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3158246">
                <a:moveTo>
                  <a:pt x="3651115" y="0"/>
                </a:moveTo>
                <a:cubicBezTo>
                  <a:pt x="3830196" y="0"/>
                  <a:pt x="3975370" y="145174"/>
                  <a:pt x="3975370" y="324255"/>
                </a:cubicBezTo>
                <a:lnTo>
                  <a:pt x="3975370" y="2833992"/>
                </a:lnTo>
                <a:cubicBezTo>
                  <a:pt x="3975370" y="3013073"/>
                  <a:pt x="3830196" y="3158247"/>
                  <a:pt x="3651115" y="3158247"/>
                </a:cubicBezTo>
                <a:lnTo>
                  <a:pt x="324255" y="3158247"/>
                </a:lnTo>
                <a:cubicBezTo>
                  <a:pt x="145174" y="3158247"/>
                  <a:pt x="0" y="3013073"/>
                  <a:pt x="0" y="2833992"/>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51" name="Textplatzhalter 3">
            <a:extLst>
              <a:ext uri="{FF2B5EF4-FFF2-40B4-BE49-F238E27FC236}">
                <a16:creationId xmlns:a16="http://schemas.microsoft.com/office/drawing/2014/main" id="{7E17D1E5-3E57-90C2-41AA-D44E286B41FA}"/>
              </a:ext>
            </a:extLst>
          </p:cNvPr>
          <p:cNvSpPr>
            <a:spLocks noGrp="1"/>
          </p:cNvSpPr>
          <p:nvPr>
            <p:ph idx="22" hasCustomPrompt="1"/>
          </p:nvPr>
        </p:nvSpPr>
        <p:spPr>
          <a:xfrm>
            <a:off x="8156882" y="3323663"/>
            <a:ext cx="3887072" cy="3091425"/>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grpSp>
        <p:nvGrpSpPr>
          <p:cNvPr id="4" name="Gruppieren 3">
            <a:extLst>
              <a:ext uri="{FF2B5EF4-FFF2-40B4-BE49-F238E27FC236}">
                <a16:creationId xmlns:a16="http://schemas.microsoft.com/office/drawing/2014/main" id="{819399D5-E78E-630E-7FC6-700F4589A6AC}"/>
              </a:ext>
            </a:extLst>
          </p:cNvPr>
          <p:cNvGrpSpPr/>
          <p:nvPr userDrawn="1"/>
        </p:nvGrpSpPr>
        <p:grpSpPr>
          <a:xfrm>
            <a:off x="10209378" y="0"/>
            <a:ext cx="1982622" cy="1031454"/>
            <a:chOff x="10209378" y="0"/>
            <a:chExt cx="1982622" cy="1031454"/>
          </a:xfrm>
        </p:grpSpPr>
        <p:sp>
          <p:nvSpPr>
            <p:cNvPr id="5" name="Grafik 3">
              <a:extLst>
                <a:ext uri="{FF2B5EF4-FFF2-40B4-BE49-F238E27FC236}">
                  <a16:creationId xmlns:a16="http://schemas.microsoft.com/office/drawing/2014/main" id="{5C7599C8-8DB3-B113-E5AC-EBF9C1FBF2D9}"/>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6">
              <a:extLst>
                <a:ext uri="{FF2B5EF4-FFF2-40B4-BE49-F238E27FC236}">
                  <a16:creationId xmlns:a16="http://schemas.microsoft.com/office/drawing/2014/main" id="{CD15D3D1-EC8D-8534-D672-5D9162EB072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Grafik 9">
            <a:hlinkClick r:id="rId2"/>
            <a:extLst>
              <a:ext uri="{FF2B5EF4-FFF2-40B4-BE49-F238E27FC236}">
                <a16:creationId xmlns:a16="http://schemas.microsoft.com/office/drawing/2014/main" id="{C6801DA1-1731-8106-7A4C-0B5A92E7F16B}"/>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67341543"/>
      </p:ext>
    </p:extLst>
  </p:cSld>
  <p:clrMapOvr>
    <a:masterClrMapping/>
  </p:clrMapOvr>
  <p:extLst>
    <p:ext uri="{DCECCB84-F9BA-43D5-87BE-67443E8EF086}">
      <p15:sldGuideLst xmlns:p15="http://schemas.microsoft.com/office/powerpoint/2012/main">
        <p15:guide id="4" orient="horz" pos="40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0F10DB9-55D9-4713-A6CE-678366404FFA}" type="datetimeFigureOut">
              <a:rPr lang="it-IT" smtClean="0"/>
              <a:pPr/>
              <a:t>17/05/25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ento-Design_02">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19BF654-6D1D-4086-E951-745870D24361}"/>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Freihandform: Form 1">
            <a:extLst>
              <a:ext uri="{FF2B5EF4-FFF2-40B4-BE49-F238E27FC236}">
                <a16:creationId xmlns:a16="http://schemas.microsoft.com/office/drawing/2014/main" id="{6D156316-A5A1-C3B6-249C-851C53D4DC41}"/>
              </a:ext>
            </a:extLst>
          </p:cNvPr>
          <p:cNvSpPr/>
          <p:nvPr userDrawn="1"/>
        </p:nvSpPr>
        <p:spPr>
          <a:xfrm>
            <a:off x="6162841" y="141288"/>
            <a:ext cx="1882827" cy="1468292"/>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6C211930-91A0-25AC-D267-D778C350D1E8}"/>
              </a:ext>
            </a:extLst>
          </p:cNvPr>
          <p:cNvSpPr/>
          <p:nvPr userDrawn="1"/>
        </p:nvSpPr>
        <p:spPr>
          <a:xfrm>
            <a:off x="8165556" y="141288"/>
            <a:ext cx="3881982" cy="3079648"/>
          </a:xfrm>
          <a:custGeom>
            <a:avLst/>
            <a:gdLst>
              <a:gd name="connsiteX0" fmla="*/ 3651115 w 3975370"/>
              <a:gd name="connsiteY0" fmla="*/ 0 h 3158246"/>
              <a:gd name="connsiteX1" fmla="*/ 3975370 w 3975370"/>
              <a:gd name="connsiteY1" fmla="*/ 324255 h 3158246"/>
              <a:gd name="connsiteX2" fmla="*/ 3975370 w 3975370"/>
              <a:gd name="connsiteY2" fmla="*/ 2833992 h 3158246"/>
              <a:gd name="connsiteX3" fmla="*/ 3651115 w 3975370"/>
              <a:gd name="connsiteY3" fmla="*/ 3158247 h 3158246"/>
              <a:gd name="connsiteX4" fmla="*/ 324255 w 3975370"/>
              <a:gd name="connsiteY4" fmla="*/ 3158247 h 3158246"/>
              <a:gd name="connsiteX5" fmla="*/ 0 w 3975370"/>
              <a:gd name="connsiteY5" fmla="*/ 2833992 h 3158246"/>
              <a:gd name="connsiteX6" fmla="*/ 0 w 3975370"/>
              <a:gd name="connsiteY6" fmla="*/ 324255 h 3158246"/>
              <a:gd name="connsiteX7" fmla="*/ 324255 w 3975370"/>
              <a:gd name="connsiteY7" fmla="*/ 0 h 315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3158246">
                <a:moveTo>
                  <a:pt x="3651115" y="0"/>
                </a:moveTo>
                <a:cubicBezTo>
                  <a:pt x="3830196" y="0"/>
                  <a:pt x="3975370" y="145174"/>
                  <a:pt x="3975370" y="324255"/>
                </a:cubicBezTo>
                <a:lnTo>
                  <a:pt x="3975370" y="2833992"/>
                </a:lnTo>
                <a:cubicBezTo>
                  <a:pt x="3975370" y="3013073"/>
                  <a:pt x="3830196" y="3158247"/>
                  <a:pt x="3651115" y="3158247"/>
                </a:cubicBezTo>
                <a:lnTo>
                  <a:pt x="324255" y="3158247"/>
                </a:lnTo>
                <a:cubicBezTo>
                  <a:pt x="145174" y="3158247"/>
                  <a:pt x="0" y="3013073"/>
                  <a:pt x="0" y="2833992"/>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3" name="Freihandform: Form 12">
            <a:extLst>
              <a:ext uri="{FF2B5EF4-FFF2-40B4-BE49-F238E27FC236}">
                <a16:creationId xmlns:a16="http://schemas.microsoft.com/office/drawing/2014/main" id="{11516B35-706B-8D3E-6E92-D9ABC2EA4AFE}"/>
              </a:ext>
            </a:extLst>
          </p:cNvPr>
          <p:cNvSpPr/>
          <p:nvPr userDrawn="1"/>
        </p:nvSpPr>
        <p:spPr>
          <a:xfrm>
            <a:off x="141288" y="2603395"/>
            <a:ext cx="3881544" cy="3810105"/>
          </a:xfrm>
          <a:custGeom>
            <a:avLst/>
            <a:gdLst>
              <a:gd name="connsiteX0" fmla="*/ 3651115 w 3975370"/>
              <a:gd name="connsiteY0" fmla="*/ 0 h 3891064"/>
              <a:gd name="connsiteX1" fmla="*/ 3975370 w 3975370"/>
              <a:gd name="connsiteY1" fmla="*/ 324255 h 3891064"/>
              <a:gd name="connsiteX2" fmla="*/ 3975370 w 3975370"/>
              <a:gd name="connsiteY2" fmla="*/ 3566809 h 3891064"/>
              <a:gd name="connsiteX3" fmla="*/ 3651115 w 3975370"/>
              <a:gd name="connsiteY3" fmla="*/ 3891064 h 3891064"/>
              <a:gd name="connsiteX4" fmla="*/ 324255 w 3975370"/>
              <a:gd name="connsiteY4" fmla="*/ 3891064 h 3891064"/>
              <a:gd name="connsiteX5" fmla="*/ 0 w 3975370"/>
              <a:gd name="connsiteY5" fmla="*/ 3566809 h 3891064"/>
              <a:gd name="connsiteX6" fmla="*/ 0 w 3975370"/>
              <a:gd name="connsiteY6" fmla="*/ 324255 h 3891064"/>
              <a:gd name="connsiteX7" fmla="*/ 324255 w 3975370"/>
              <a:gd name="connsiteY7" fmla="*/ 0 h 38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3891064">
                <a:moveTo>
                  <a:pt x="3651115" y="0"/>
                </a:moveTo>
                <a:cubicBezTo>
                  <a:pt x="3830196" y="0"/>
                  <a:pt x="3975370" y="145174"/>
                  <a:pt x="3975370" y="324255"/>
                </a:cubicBezTo>
                <a:lnTo>
                  <a:pt x="3975370" y="3566809"/>
                </a:lnTo>
                <a:cubicBezTo>
                  <a:pt x="3975370" y="3745890"/>
                  <a:pt x="3830196" y="3891064"/>
                  <a:pt x="3651115" y="3891064"/>
                </a:cubicBezTo>
                <a:lnTo>
                  <a:pt x="324255" y="3891064"/>
                </a:lnTo>
                <a:cubicBezTo>
                  <a:pt x="145174" y="3891064"/>
                  <a:pt x="0" y="3745890"/>
                  <a:pt x="0" y="3566809"/>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4" name="Freihandform: Form 13">
            <a:extLst>
              <a:ext uri="{FF2B5EF4-FFF2-40B4-BE49-F238E27FC236}">
                <a16:creationId xmlns:a16="http://schemas.microsoft.com/office/drawing/2014/main" id="{E963A432-55E9-BBDD-3D97-95ACA65CE982}"/>
              </a:ext>
            </a:extLst>
          </p:cNvPr>
          <p:cNvSpPr/>
          <p:nvPr userDrawn="1"/>
        </p:nvSpPr>
        <p:spPr>
          <a:xfrm>
            <a:off x="141288" y="141288"/>
            <a:ext cx="3881544" cy="2355728"/>
          </a:xfrm>
          <a:custGeom>
            <a:avLst/>
            <a:gdLst>
              <a:gd name="connsiteX0" fmla="*/ 3651115 w 3975370"/>
              <a:gd name="connsiteY0" fmla="*/ 0 h 2418944"/>
              <a:gd name="connsiteX1" fmla="*/ 3975370 w 3975370"/>
              <a:gd name="connsiteY1" fmla="*/ 324255 h 2418944"/>
              <a:gd name="connsiteX2" fmla="*/ 3975370 w 3975370"/>
              <a:gd name="connsiteY2" fmla="*/ 2094690 h 2418944"/>
              <a:gd name="connsiteX3" fmla="*/ 3651115 w 3975370"/>
              <a:gd name="connsiteY3" fmla="*/ 2418945 h 2418944"/>
              <a:gd name="connsiteX4" fmla="*/ 324255 w 3975370"/>
              <a:gd name="connsiteY4" fmla="*/ 2418945 h 2418944"/>
              <a:gd name="connsiteX5" fmla="*/ 0 w 3975370"/>
              <a:gd name="connsiteY5" fmla="*/ 2094690 h 2418944"/>
              <a:gd name="connsiteX6" fmla="*/ 0 w 3975370"/>
              <a:gd name="connsiteY6" fmla="*/ 324255 h 2418944"/>
              <a:gd name="connsiteX7" fmla="*/ 324255 w 3975370"/>
              <a:gd name="connsiteY7" fmla="*/ 0 h 24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2418944">
                <a:moveTo>
                  <a:pt x="3651115" y="0"/>
                </a:moveTo>
                <a:cubicBezTo>
                  <a:pt x="3830196" y="0"/>
                  <a:pt x="3975370" y="145174"/>
                  <a:pt x="3975370" y="324255"/>
                </a:cubicBezTo>
                <a:lnTo>
                  <a:pt x="3975370" y="2094690"/>
                </a:lnTo>
                <a:cubicBezTo>
                  <a:pt x="3975370" y="2273771"/>
                  <a:pt x="3830196" y="2418945"/>
                  <a:pt x="3651115" y="2418945"/>
                </a:cubicBezTo>
                <a:lnTo>
                  <a:pt x="324255" y="2418945"/>
                </a:lnTo>
                <a:cubicBezTo>
                  <a:pt x="145174" y="2418945"/>
                  <a:pt x="0" y="2273771"/>
                  <a:pt x="0" y="2094690"/>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5" name="Freihandform: Form 14">
            <a:extLst>
              <a:ext uri="{FF2B5EF4-FFF2-40B4-BE49-F238E27FC236}">
                <a16:creationId xmlns:a16="http://schemas.microsoft.com/office/drawing/2014/main" id="{DC616BC1-E6B7-3A1E-09D3-768B777E4A98}"/>
              </a:ext>
            </a:extLst>
          </p:cNvPr>
          <p:cNvSpPr/>
          <p:nvPr userDrawn="1"/>
        </p:nvSpPr>
        <p:spPr>
          <a:xfrm>
            <a:off x="4149835" y="141288"/>
            <a:ext cx="1882827" cy="1468292"/>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6" name="Freihandform: Form 15">
            <a:extLst>
              <a:ext uri="{FF2B5EF4-FFF2-40B4-BE49-F238E27FC236}">
                <a16:creationId xmlns:a16="http://schemas.microsoft.com/office/drawing/2014/main" id="{D983F1BF-105C-1B3B-D508-447FF01C09D5}"/>
              </a:ext>
            </a:extLst>
          </p:cNvPr>
          <p:cNvSpPr/>
          <p:nvPr userDrawn="1"/>
        </p:nvSpPr>
        <p:spPr>
          <a:xfrm>
            <a:off x="4149835" y="1715959"/>
            <a:ext cx="1882827" cy="1481178"/>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7" name="Freihandform: Form 16">
            <a:extLst>
              <a:ext uri="{FF2B5EF4-FFF2-40B4-BE49-F238E27FC236}">
                <a16:creationId xmlns:a16="http://schemas.microsoft.com/office/drawing/2014/main" id="{AFE891AD-CE65-6519-8762-ECCAC14F1E90}"/>
              </a:ext>
            </a:extLst>
          </p:cNvPr>
          <p:cNvSpPr/>
          <p:nvPr userDrawn="1"/>
        </p:nvSpPr>
        <p:spPr>
          <a:xfrm>
            <a:off x="4149835" y="3324140"/>
            <a:ext cx="3892657" cy="1481178"/>
          </a:xfrm>
          <a:custGeom>
            <a:avLst/>
            <a:gdLst>
              <a:gd name="connsiteX0" fmla="*/ 3651115 w 3975370"/>
              <a:gd name="connsiteY0" fmla="*/ 0 h 1512651"/>
              <a:gd name="connsiteX1" fmla="*/ 3975370 w 3975370"/>
              <a:gd name="connsiteY1" fmla="*/ 324255 h 1512651"/>
              <a:gd name="connsiteX2" fmla="*/ 3975370 w 3975370"/>
              <a:gd name="connsiteY2" fmla="*/ 1188396 h 1512651"/>
              <a:gd name="connsiteX3" fmla="*/ 3651115 w 3975370"/>
              <a:gd name="connsiteY3" fmla="*/ 1512651 h 1512651"/>
              <a:gd name="connsiteX4" fmla="*/ 324255 w 3975370"/>
              <a:gd name="connsiteY4" fmla="*/ 1512651 h 1512651"/>
              <a:gd name="connsiteX5" fmla="*/ 0 w 3975370"/>
              <a:gd name="connsiteY5" fmla="*/ 1188396 h 1512651"/>
              <a:gd name="connsiteX6" fmla="*/ 0 w 3975370"/>
              <a:gd name="connsiteY6" fmla="*/ 324255 h 1512651"/>
              <a:gd name="connsiteX7" fmla="*/ 324255 w 3975370"/>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1512651">
                <a:moveTo>
                  <a:pt x="3651115" y="0"/>
                </a:moveTo>
                <a:cubicBezTo>
                  <a:pt x="3830196" y="0"/>
                  <a:pt x="3975370" y="145174"/>
                  <a:pt x="3975370" y="324255"/>
                </a:cubicBezTo>
                <a:lnTo>
                  <a:pt x="3975370" y="1188396"/>
                </a:lnTo>
                <a:cubicBezTo>
                  <a:pt x="3975370" y="1367477"/>
                  <a:pt x="3830196" y="1512651"/>
                  <a:pt x="3651115"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8" name="Freihandform: Form 17">
            <a:extLst>
              <a:ext uri="{FF2B5EF4-FFF2-40B4-BE49-F238E27FC236}">
                <a16:creationId xmlns:a16="http://schemas.microsoft.com/office/drawing/2014/main" id="{B12499C1-B5C6-5CC4-5D8A-79661F3427EE}"/>
              </a:ext>
            </a:extLst>
          </p:cNvPr>
          <p:cNvSpPr/>
          <p:nvPr userDrawn="1"/>
        </p:nvSpPr>
        <p:spPr>
          <a:xfrm>
            <a:off x="4149835" y="4932322"/>
            <a:ext cx="3892657" cy="1482766"/>
          </a:xfrm>
          <a:custGeom>
            <a:avLst/>
            <a:gdLst>
              <a:gd name="connsiteX0" fmla="*/ 3651115 w 3975370"/>
              <a:gd name="connsiteY0" fmla="*/ 0 h 1512651"/>
              <a:gd name="connsiteX1" fmla="*/ 3975370 w 3975370"/>
              <a:gd name="connsiteY1" fmla="*/ 324255 h 1512651"/>
              <a:gd name="connsiteX2" fmla="*/ 3975370 w 3975370"/>
              <a:gd name="connsiteY2" fmla="*/ 1188396 h 1512651"/>
              <a:gd name="connsiteX3" fmla="*/ 3651115 w 3975370"/>
              <a:gd name="connsiteY3" fmla="*/ 1512651 h 1512651"/>
              <a:gd name="connsiteX4" fmla="*/ 324255 w 3975370"/>
              <a:gd name="connsiteY4" fmla="*/ 1512651 h 1512651"/>
              <a:gd name="connsiteX5" fmla="*/ 0 w 3975370"/>
              <a:gd name="connsiteY5" fmla="*/ 1188396 h 1512651"/>
              <a:gd name="connsiteX6" fmla="*/ 0 w 3975370"/>
              <a:gd name="connsiteY6" fmla="*/ 324255 h 1512651"/>
              <a:gd name="connsiteX7" fmla="*/ 324255 w 3975370"/>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1512651">
                <a:moveTo>
                  <a:pt x="3651115" y="0"/>
                </a:moveTo>
                <a:cubicBezTo>
                  <a:pt x="3830196" y="0"/>
                  <a:pt x="3975370" y="145174"/>
                  <a:pt x="3975370" y="324255"/>
                </a:cubicBezTo>
                <a:lnTo>
                  <a:pt x="3975370" y="1188396"/>
                </a:lnTo>
                <a:cubicBezTo>
                  <a:pt x="3975370" y="1367477"/>
                  <a:pt x="3830196" y="1512651"/>
                  <a:pt x="3651115"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19" name="Freihandform: Form 18">
            <a:extLst>
              <a:ext uri="{FF2B5EF4-FFF2-40B4-BE49-F238E27FC236}">
                <a16:creationId xmlns:a16="http://schemas.microsoft.com/office/drawing/2014/main" id="{B891A50D-B3D4-43E9-517F-C4963344AFF7}"/>
              </a:ext>
            </a:extLst>
          </p:cNvPr>
          <p:cNvSpPr/>
          <p:nvPr userDrawn="1"/>
        </p:nvSpPr>
        <p:spPr>
          <a:xfrm>
            <a:off x="8169495" y="3324140"/>
            <a:ext cx="1882827" cy="1481178"/>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20" name="Freihandform: Form 19">
            <a:extLst>
              <a:ext uri="{FF2B5EF4-FFF2-40B4-BE49-F238E27FC236}">
                <a16:creationId xmlns:a16="http://schemas.microsoft.com/office/drawing/2014/main" id="{B2DB652D-C2D2-4812-3784-A2C47FCA3B43}"/>
              </a:ext>
            </a:extLst>
          </p:cNvPr>
          <p:cNvSpPr/>
          <p:nvPr userDrawn="1"/>
        </p:nvSpPr>
        <p:spPr>
          <a:xfrm>
            <a:off x="8169495" y="4933910"/>
            <a:ext cx="3878043" cy="1481178"/>
          </a:xfrm>
          <a:custGeom>
            <a:avLst/>
            <a:gdLst>
              <a:gd name="connsiteX0" fmla="*/ 3651115 w 3975370"/>
              <a:gd name="connsiteY0" fmla="*/ 0 h 1512651"/>
              <a:gd name="connsiteX1" fmla="*/ 3975370 w 3975370"/>
              <a:gd name="connsiteY1" fmla="*/ 324255 h 1512651"/>
              <a:gd name="connsiteX2" fmla="*/ 3975370 w 3975370"/>
              <a:gd name="connsiteY2" fmla="*/ 1188396 h 1512651"/>
              <a:gd name="connsiteX3" fmla="*/ 3651115 w 3975370"/>
              <a:gd name="connsiteY3" fmla="*/ 1512651 h 1512651"/>
              <a:gd name="connsiteX4" fmla="*/ 324255 w 3975370"/>
              <a:gd name="connsiteY4" fmla="*/ 1512651 h 1512651"/>
              <a:gd name="connsiteX5" fmla="*/ 0 w 3975370"/>
              <a:gd name="connsiteY5" fmla="*/ 1188396 h 1512651"/>
              <a:gd name="connsiteX6" fmla="*/ 0 w 3975370"/>
              <a:gd name="connsiteY6" fmla="*/ 324255 h 1512651"/>
              <a:gd name="connsiteX7" fmla="*/ 324255 w 3975370"/>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370" h="1512651">
                <a:moveTo>
                  <a:pt x="3651115" y="0"/>
                </a:moveTo>
                <a:cubicBezTo>
                  <a:pt x="3830196" y="0"/>
                  <a:pt x="3975370" y="145174"/>
                  <a:pt x="3975370" y="324255"/>
                </a:cubicBezTo>
                <a:lnTo>
                  <a:pt x="3975370" y="1188396"/>
                </a:lnTo>
                <a:cubicBezTo>
                  <a:pt x="3975370" y="1367477"/>
                  <a:pt x="3830196" y="1512651"/>
                  <a:pt x="3651115"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21" name="Freihandform: Form 20">
            <a:extLst>
              <a:ext uri="{FF2B5EF4-FFF2-40B4-BE49-F238E27FC236}">
                <a16:creationId xmlns:a16="http://schemas.microsoft.com/office/drawing/2014/main" id="{EECEC7B0-D419-F65D-86C0-18402A985A18}"/>
              </a:ext>
            </a:extLst>
          </p:cNvPr>
          <p:cNvSpPr/>
          <p:nvPr userDrawn="1"/>
        </p:nvSpPr>
        <p:spPr>
          <a:xfrm>
            <a:off x="6159665" y="1715959"/>
            <a:ext cx="1882827" cy="1481178"/>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22" name="Freihandform: Form 21">
            <a:extLst>
              <a:ext uri="{FF2B5EF4-FFF2-40B4-BE49-F238E27FC236}">
                <a16:creationId xmlns:a16="http://schemas.microsoft.com/office/drawing/2014/main" id="{3678FE3F-4B2A-453E-1CBC-153C8DC3D1E2}"/>
              </a:ext>
            </a:extLst>
          </p:cNvPr>
          <p:cNvSpPr/>
          <p:nvPr userDrawn="1"/>
        </p:nvSpPr>
        <p:spPr>
          <a:xfrm>
            <a:off x="10179325" y="3324140"/>
            <a:ext cx="1868213" cy="1481178"/>
          </a:xfrm>
          <a:custGeom>
            <a:avLst/>
            <a:gdLst>
              <a:gd name="connsiteX0" fmla="*/ 1598579 w 1922834"/>
              <a:gd name="connsiteY0" fmla="*/ 0 h 1512651"/>
              <a:gd name="connsiteX1" fmla="*/ 1922834 w 1922834"/>
              <a:gd name="connsiteY1" fmla="*/ 324255 h 1512651"/>
              <a:gd name="connsiteX2" fmla="*/ 1922834 w 1922834"/>
              <a:gd name="connsiteY2" fmla="*/ 1188396 h 1512651"/>
              <a:gd name="connsiteX3" fmla="*/ 1598579 w 1922834"/>
              <a:gd name="connsiteY3" fmla="*/ 1512651 h 1512651"/>
              <a:gd name="connsiteX4" fmla="*/ 324255 w 1922834"/>
              <a:gd name="connsiteY4" fmla="*/ 1512651 h 1512651"/>
              <a:gd name="connsiteX5" fmla="*/ 0 w 1922834"/>
              <a:gd name="connsiteY5" fmla="*/ 1188396 h 1512651"/>
              <a:gd name="connsiteX6" fmla="*/ 0 w 1922834"/>
              <a:gd name="connsiteY6" fmla="*/ 324255 h 1512651"/>
              <a:gd name="connsiteX7" fmla="*/ 324255 w 1922834"/>
              <a:gd name="connsiteY7" fmla="*/ 0 h 15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834" h="1512651">
                <a:moveTo>
                  <a:pt x="1598579" y="0"/>
                </a:moveTo>
                <a:cubicBezTo>
                  <a:pt x="1777660" y="0"/>
                  <a:pt x="1922834" y="145174"/>
                  <a:pt x="1922834" y="324255"/>
                </a:cubicBezTo>
                <a:lnTo>
                  <a:pt x="1922834" y="1188396"/>
                </a:lnTo>
                <a:cubicBezTo>
                  <a:pt x="1922834" y="1367477"/>
                  <a:pt x="1777660" y="1512651"/>
                  <a:pt x="1598579" y="1512651"/>
                </a:cubicBezTo>
                <a:lnTo>
                  <a:pt x="324255" y="1512651"/>
                </a:lnTo>
                <a:cubicBezTo>
                  <a:pt x="145174" y="1512651"/>
                  <a:pt x="0" y="1367477"/>
                  <a:pt x="0" y="1188396"/>
                </a:cubicBezTo>
                <a:lnTo>
                  <a:pt x="0" y="324255"/>
                </a:lnTo>
                <a:cubicBezTo>
                  <a:pt x="0" y="145174"/>
                  <a:pt x="145174" y="0"/>
                  <a:pt x="324255" y="0"/>
                </a:cubicBezTo>
                <a:close/>
              </a:path>
            </a:pathLst>
          </a:custGeom>
          <a:solidFill>
            <a:srgbClr val="F0EEEC"/>
          </a:solidFill>
          <a:ln w="0" cap="flat">
            <a:noFill/>
            <a:prstDash val="solid"/>
            <a:miter/>
          </a:ln>
        </p:spPr>
        <p:txBody>
          <a:bodyPr rtlCol="0" anchor="ctr"/>
          <a:lstStyle/>
          <a:p>
            <a:endParaRPr lang="en-GB"/>
          </a:p>
        </p:txBody>
      </p:sp>
      <p:sp>
        <p:nvSpPr>
          <p:cNvPr id="38" name="Textplatzhalter 3">
            <a:extLst>
              <a:ext uri="{FF2B5EF4-FFF2-40B4-BE49-F238E27FC236}">
                <a16:creationId xmlns:a16="http://schemas.microsoft.com/office/drawing/2014/main" id="{93BAF144-D6BE-5827-25ED-9CCC02BD637A}"/>
              </a:ext>
            </a:extLst>
          </p:cNvPr>
          <p:cNvSpPr>
            <a:spLocks noGrp="1"/>
          </p:cNvSpPr>
          <p:nvPr>
            <p:ph idx="1" hasCustomPrompt="1"/>
          </p:nvPr>
        </p:nvSpPr>
        <p:spPr>
          <a:xfrm>
            <a:off x="141288" y="141288"/>
            <a:ext cx="3885158" cy="2355728"/>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39" name="Textplatzhalter 3">
            <a:extLst>
              <a:ext uri="{FF2B5EF4-FFF2-40B4-BE49-F238E27FC236}">
                <a16:creationId xmlns:a16="http://schemas.microsoft.com/office/drawing/2014/main" id="{9E14E723-582C-0BF1-355B-BDD234DF1F4B}"/>
              </a:ext>
            </a:extLst>
          </p:cNvPr>
          <p:cNvSpPr>
            <a:spLocks noGrp="1"/>
          </p:cNvSpPr>
          <p:nvPr>
            <p:ph idx="11" hasCustomPrompt="1"/>
          </p:nvPr>
        </p:nvSpPr>
        <p:spPr>
          <a:xfrm>
            <a:off x="141288" y="2603395"/>
            <a:ext cx="3885158" cy="38116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0" name="Textplatzhalter 3">
            <a:extLst>
              <a:ext uri="{FF2B5EF4-FFF2-40B4-BE49-F238E27FC236}">
                <a16:creationId xmlns:a16="http://schemas.microsoft.com/office/drawing/2014/main" id="{9BD2EEFE-CDC6-DF9F-6CC2-E42FC8E3D93B}"/>
              </a:ext>
            </a:extLst>
          </p:cNvPr>
          <p:cNvSpPr>
            <a:spLocks noGrp="1"/>
          </p:cNvSpPr>
          <p:nvPr>
            <p:ph idx="12" hasCustomPrompt="1"/>
          </p:nvPr>
        </p:nvSpPr>
        <p:spPr>
          <a:xfrm>
            <a:off x="4156484" y="141288"/>
            <a:ext cx="1881043" cy="14682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1" name="Textplatzhalter 3">
            <a:extLst>
              <a:ext uri="{FF2B5EF4-FFF2-40B4-BE49-F238E27FC236}">
                <a16:creationId xmlns:a16="http://schemas.microsoft.com/office/drawing/2014/main" id="{C127E836-D5DD-CEA4-A084-CCD43FFC68A3}"/>
              </a:ext>
            </a:extLst>
          </p:cNvPr>
          <p:cNvSpPr>
            <a:spLocks noGrp="1"/>
          </p:cNvSpPr>
          <p:nvPr>
            <p:ph idx="13" hasCustomPrompt="1"/>
          </p:nvPr>
        </p:nvSpPr>
        <p:spPr>
          <a:xfrm>
            <a:off x="6169639" y="141288"/>
            <a:ext cx="1881043" cy="14682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2" name="Textplatzhalter 3">
            <a:extLst>
              <a:ext uri="{FF2B5EF4-FFF2-40B4-BE49-F238E27FC236}">
                <a16:creationId xmlns:a16="http://schemas.microsoft.com/office/drawing/2014/main" id="{72116CCE-B90F-EE91-94C6-F8F52EA8BAE0}"/>
              </a:ext>
            </a:extLst>
          </p:cNvPr>
          <p:cNvSpPr>
            <a:spLocks noGrp="1"/>
          </p:cNvSpPr>
          <p:nvPr>
            <p:ph idx="14" hasCustomPrompt="1"/>
          </p:nvPr>
        </p:nvSpPr>
        <p:spPr>
          <a:xfrm>
            <a:off x="4156484" y="1715482"/>
            <a:ext cx="1881043" cy="1486924"/>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3" name="Textplatzhalter 3">
            <a:extLst>
              <a:ext uri="{FF2B5EF4-FFF2-40B4-BE49-F238E27FC236}">
                <a16:creationId xmlns:a16="http://schemas.microsoft.com/office/drawing/2014/main" id="{6F8FD310-C7B1-9607-7748-55B1BC884F3A}"/>
              </a:ext>
            </a:extLst>
          </p:cNvPr>
          <p:cNvSpPr>
            <a:spLocks noGrp="1"/>
          </p:cNvSpPr>
          <p:nvPr>
            <p:ph idx="15" hasCustomPrompt="1"/>
          </p:nvPr>
        </p:nvSpPr>
        <p:spPr>
          <a:xfrm>
            <a:off x="6169639" y="1715482"/>
            <a:ext cx="1881043" cy="1486924"/>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4" name="Textplatzhalter 3">
            <a:extLst>
              <a:ext uri="{FF2B5EF4-FFF2-40B4-BE49-F238E27FC236}">
                <a16:creationId xmlns:a16="http://schemas.microsoft.com/office/drawing/2014/main" id="{FF67C5A6-4F3F-8B3C-8ABC-6C1AA082D46D}"/>
              </a:ext>
            </a:extLst>
          </p:cNvPr>
          <p:cNvSpPr>
            <a:spLocks noGrp="1"/>
          </p:cNvSpPr>
          <p:nvPr>
            <p:ph idx="16" hasCustomPrompt="1"/>
          </p:nvPr>
        </p:nvSpPr>
        <p:spPr>
          <a:xfrm>
            <a:off x="4156484" y="3323663"/>
            <a:ext cx="3886008" cy="1481178"/>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5" name="Textplatzhalter 3">
            <a:extLst>
              <a:ext uri="{FF2B5EF4-FFF2-40B4-BE49-F238E27FC236}">
                <a16:creationId xmlns:a16="http://schemas.microsoft.com/office/drawing/2014/main" id="{DC9ECADA-E75F-85F8-AAD7-78F92EBB941B}"/>
              </a:ext>
            </a:extLst>
          </p:cNvPr>
          <p:cNvSpPr>
            <a:spLocks noGrp="1"/>
          </p:cNvSpPr>
          <p:nvPr>
            <p:ph idx="17" hasCustomPrompt="1"/>
          </p:nvPr>
        </p:nvSpPr>
        <p:spPr>
          <a:xfrm>
            <a:off x="4156484" y="4931367"/>
            <a:ext cx="3886008" cy="1483720"/>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6" name="Textplatzhalter 3">
            <a:extLst>
              <a:ext uri="{FF2B5EF4-FFF2-40B4-BE49-F238E27FC236}">
                <a16:creationId xmlns:a16="http://schemas.microsoft.com/office/drawing/2014/main" id="{54F8B6A7-6F90-9366-160C-ACA5A5A54C4A}"/>
              </a:ext>
            </a:extLst>
          </p:cNvPr>
          <p:cNvSpPr>
            <a:spLocks noGrp="1"/>
          </p:cNvSpPr>
          <p:nvPr>
            <p:ph idx="18" hasCustomPrompt="1"/>
          </p:nvPr>
        </p:nvSpPr>
        <p:spPr>
          <a:xfrm>
            <a:off x="8160672" y="3323663"/>
            <a:ext cx="1881043" cy="1493692"/>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7" name="Textplatzhalter 3">
            <a:extLst>
              <a:ext uri="{FF2B5EF4-FFF2-40B4-BE49-F238E27FC236}">
                <a16:creationId xmlns:a16="http://schemas.microsoft.com/office/drawing/2014/main" id="{0F70DCEC-FEFC-E534-492A-C2618DACC51F}"/>
              </a:ext>
            </a:extLst>
          </p:cNvPr>
          <p:cNvSpPr>
            <a:spLocks noGrp="1"/>
          </p:cNvSpPr>
          <p:nvPr>
            <p:ph idx="19" hasCustomPrompt="1"/>
          </p:nvPr>
        </p:nvSpPr>
        <p:spPr>
          <a:xfrm>
            <a:off x="10173828" y="3323663"/>
            <a:ext cx="1872260" cy="1481178"/>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8" name="Textplatzhalter 3">
            <a:extLst>
              <a:ext uri="{FF2B5EF4-FFF2-40B4-BE49-F238E27FC236}">
                <a16:creationId xmlns:a16="http://schemas.microsoft.com/office/drawing/2014/main" id="{2CFF02BF-3237-405F-1675-886E7B648062}"/>
              </a:ext>
            </a:extLst>
          </p:cNvPr>
          <p:cNvSpPr>
            <a:spLocks noGrp="1"/>
          </p:cNvSpPr>
          <p:nvPr>
            <p:ph idx="20" hasCustomPrompt="1"/>
          </p:nvPr>
        </p:nvSpPr>
        <p:spPr>
          <a:xfrm>
            <a:off x="8168046" y="4930128"/>
            <a:ext cx="3878042" cy="1484959"/>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sp>
        <p:nvSpPr>
          <p:cNvPr id="49" name="Textplatzhalter 3">
            <a:extLst>
              <a:ext uri="{FF2B5EF4-FFF2-40B4-BE49-F238E27FC236}">
                <a16:creationId xmlns:a16="http://schemas.microsoft.com/office/drawing/2014/main" id="{44AE0866-E874-9FA7-74F0-289F9E742AF8}"/>
              </a:ext>
            </a:extLst>
          </p:cNvPr>
          <p:cNvSpPr>
            <a:spLocks noGrp="1"/>
          </p:cNvSpPr>
          <p:nvPr>
            <p:ph idx="21" hasCustomPrompt="1"/>
          </p:nvPr>
        </p:nvSpPr>
        <p:spPr>
          <a:xfrm>
            <a:off x="8153297" y="789038"/>
            <a:ext cx="3894241" cy="2428115"/>
          </a:xfrm>
          <a:prstGeom prst="rect">
            <a:avLst/>
          </a:prstGeom>
        </p:spPr>
        <p:txBody>
          <a:bodyPr vert="horz" lIns="90000" tIns="90000" rIns="90000" bIns="90000" rtlCol="0" anchor="ctr" anchorCtr="0">
            <a:noAutofit/>
          </a:bodyPr>
          <a:lstStyle>
            <a:lvl1pPr marL="0" indent="0" algn="ctr">
              <a:buNone/>
              <a:defRPr/>
            </a:lvl1pPr>
          </a:lstStyle>
          <a:p>
            <a:pPr lvl="0"/>
            <a:r>
              <a:rPr lang="de-DE"/>
              <a:t>Edit Text</a:t>
            </a:r>
          </a:p>
        </p:txBody>
      </p:sp>
      <p:grpSp>
        <p:nvGrpSpPr>
          <p:cNvPr id="26" name="Gruppieren 25">
            <a:extLst>
              <a:ext uri="{FF2B5EF4-FFF2-40B4-BE49-F238E27FC236}">
                <a16:creationId xmlns:a16="http://schemas.microsoft.com/office/drawing/2014/main" id="{B9CDF873-2EB3-E53B-5283-54F0B8A4E1F9}"/>
              </a:ext>
            </a:extLst>
          </p:cNvPr>
          <p:cNvGrpSpPr/>
          <p:nvPr userDrawn="1"/>
        </p:nvGrpSpPr>
        <p:grpSpPr>
          <a:xfrm>
            <a:off x="10209378" y="0"/>
            <a:ext cx="1982622" cy="1031454"/>
            <a:chOff x="10209378" y="0"/>
            <a:chExt cx="1982622" cy="1031454"/>
          </a:xfrm>
        </p:grpSpPr>
        <p:sp>
          <p:nvSpPr>
            <p:cNvPr id="27" name="Grafik 3">
              <a:extLst>
                <a:ext uri="{FF2B5EF4-FFF2-40B4-BE49-F238E27FC236}">
                  <a16:creationId xmlns:a16="http://schemas.microsoft.com/office/drawing/2014/main" id="{FDE18641-48D6-9A0C-0C77-68D53BAB2D2C}"/>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29" name="Rechteck 28">
              <a:extLst>
                <a:ext uri="{FF2B5EF4-FFF2-40B4-BE49-F238E27FC236}">
                  <a16:creationId xmlns:a16="http://schemas.microsoft.com/office/drawing/2014/main" id="{6BD1C924-83AC-AB93-1F1C-A8DE7487A12C}"/>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Grafik 9">
            <a:hlinkClick r:id="rId2"/>
            <a:extLst>
              <a:ext uri="{FF2B5EF4-FFF2-40B4-BE49-F238E27FC236}">
                <a16:creationId xmlns:a16="http://schemas.microsoft.com/office/drawing/2014/main" id="{79F78B65-9505-1D76-3C82-07D71BE61C8B}"/>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2271009680"/>
      </p:ext>
    </p:extLst>
  </p:cSld>
  <p:clrMapOvr>
    <a:masterClrMapping/>
  </p:clrMapOvr>
  <p:extLst>
    <p:ext uri="{DCECCB84-F9BA-43D5-87BE-67443E8EF086}">
      <p15:sldGuideLst xmlns:p15="http://schemas.microsoft.com/office/powerpoint/2012/main">
        <p15:guide id="4" orient="horz" pos="404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y-background_Text">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A09F665F-F8CA-80AC-C842-5937192B6ED5}"/>
              </a:ext>
            </a:extLst>
          </p:cNvPr>
          <p:cNvSpPr/>
          <p:nvPr userDrawn="1"/>
        </p:nvSpPr>
        <p:spPr>
          <a:xfrm>
            <a:off x="144000" y="142920"/>
            <a:ext cx="11903538" cy="627058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Titelplatzhalter 4">
            <a:extLst>
              <a:ext uri="{FF2B5EF4-FFF2-40B4-BE49-F238E27FC236}">
                <a16:creationId xmlns:a16="http://schemas.microsoft.com/office/drawing/2014/main" id="{EAB07893-1366-13EA-F332-A3DCC08760AE}"/>
              </a:ext>
            </a:extLst>
          </p:cNvPr>
          <p:cNvSpPr>
            <a:spLocks noGrp="1"/>
          </p:cNvSpPr>
          <p:nvPr>
            <p:ph type="title" hasCustomPrompt="1"/>
          </p:nvPr>
        </p:nvSpPr>
        <p:spPr>
          <a:xfrm>
            <a:off x="673100" y="365125"/>
            <a:ext cx="10852150" cy="1325563"/>
          </a:xfrm>
          <a:prstGeom prst="rect">
            <a:avLst/>
          </a:prstGeom>
        </p:spPr>
        <p:txBody>
          <a:bodyPr vert="horz" lIns="0" tIns="45720" rIns="91440" bIns="45720" rtlCol="0" anchor="ctr">
            <a:noAutofit/>
          </a:bodyPr>
          <a:lstStyle>
            <a:lvl1pPr>
              <a:defRPr/>
            </a:lvl1pPr>
          </a:lstStyle>
          <a:p>
            <a:r>
              <a:rPr lang="de-DE"/>
              <a:t>Edit Headline</a:t>
            </a:r>
            <a:endParaRPr lang="en-GB"/>
          </a:p>
        </p:txBody>
      </p:sp>
      <p:grpSp>
        <p:nvGrpSpPr>
          <p:cNvPr id="4" name="Gruppieren 3">
            <a:extLst>
              <a:ext uri="{FF2B5EF4-FFF2-40B4-BE49-F238E27FC236}">
                <a16:creationId xmlns:a16="http://schemas.microsoft.com/office/drawing/2014/main" id="{2CEF3A12-607D-C2B4-ECDE-F2BCA59FF9F0}"/>
              </a:ext>
            </a:extLst>
          </p:cNvPr>
          <p:cNvGrpSpPr/>
          <p:nvPr userDrawn="1"/>
        </p:nvGrpSpPr>
        <p:grpSpPr>
          <a:xfrm>
            <a:off x="10209378" y="0"/>
            <a:ext cx="1982622" cy="1031454"/>
            <a:chOff x="10209378" y="0"/>
            <a:chExt cx="1982622" cy="1031454"/>
          </a:xfrm>
        </p:grpSpPr>
        <p:sp>
          <p:nvSpPr>
            <p:cNvPr id="9" name="Grafik 3">
              <a:extLst>
                <a:ext uri="{FF2B5EF4-FFF2-40B4-BE49-F238E27FC236}">
                  <a16:creationId xmlns:a16="http://schemas.microsoft.com/office/drawing/2014/main" id="{29B70E3F-BAE0-A53F-CC84-93778948341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3" name="Rechteck 12">
              <a:extLst>
                <a:ext uri="{FF2B5EF4-FFF2-40B4-BE49-F238E27FC236}">
                  <a16:creationId xmlns:a16="http://schemas.microsoft.com/office/drawing/2014/main" id="{FC2332E0-7D97-4235-0102-AFBF0BFCF927}"/>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platzhalter 3">
            <a:extLst>
              <a:ext uri="{FF2B5EF4-FFF2-40B4-BE49-F238E27FC236}">
                <a16:creationId xmlns:a16="http://schemas.microsoft.com/office/drawing/2014/main" id="{1ED868B8-E0A0-B6C3-4D04-7F0F69775B3A}"/>
              </a:ext>
            </a:extLst>
          </p:cNvPr>
          <p:cNvSpPr>
            <a:spLocks noGrp="1"/>
          </p:cNvSpPr>
          <p:nvPr>
            <p:ph idx="1"/>
          </p:nvPr>
        </p:nvSpPr>
        <p:spPr>
          <a:xfrm>
            <a:off x="681036" y="1825625"/>
            <a:ext cx="10836277" cy="4351338"/>
          </a:xfrm>
          <a:prstGeom prst="rect">
            <a:avLst/>
          </a:prstGeom>
        </p:spPr>
        <p:txBody>
          <a:bodyPr vert="horz" lIns="0" tIns="45720" rIns="91440" bIns="45720" rtlCol="0">
            <a:noAutofit/>
          </a:bodyPr>
          <a:lstStyle/>
          <a:p>
            <a:pPr lvl="0"/>
            <a:r>
              <a:rPr lang="en-US"/>
              <a:t>Click to edit Master text styles</a:t>
            </a:r>
          </a:p>
        </p:txBody>
      </p:sp>
      <p:pic>
        <p:nvPicPr>
          <p:cNvPr id="6" name="Grafik 9">
            <a:hlinkClick r:id="rId2"/>
            <a:extLst>
              <a:ext uri="{FF2B5EF4-FFF2-40B4-BE49-F238E27FC236}">
                <a16:creationId xmlns:a16="http://schemas.microsoft.com/office/drawing/2014/main" id="{1E05B553-240D-2F76-DDC5-B7853658420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10328307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ay-background_Text-half">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02739A4A-E447-A039-B5A1-32FA179E5BB6}"/>
              </a:ext>
            </a:extLst>
          </p:cNvPr>
          <p:cNvSpPr/>
          <p:nvPr userDrawn="1"/>
        </p:nvSpPr>
        <p:spPr>
          <a:xfrm>
            <a:off x="144000" y="142920"/>
            <a:ext cx="11903538" cy="627058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Titelplatzhalter 4">
            <a:extLst>
              <a:ext uri="{FF2B5EF4-FFF2-40B4-BE49-F238E27FC236}">
                <a16:creationId xmlns:a16="http://schemas.microsoft.com/office/drawing/2014/main" id="{EAB07893-1366-13EA-F332-A3DCC08760AE}"/>
              </a:ext>
            </a:extLst>
          </p:cNvPr>
          <p:cNvSpPr>
            <a:spLocks noGrp="1"/>
          </p:cNvSpPr>
          <p:nvPr>
            <p:ph type="title" hasCustomPrompt="1"/>
          </p:nvPr>
        </p:nvSpPr>
        <p:spPr>
          <a:xfrm>
            <a:off x="6099968" y="365125"/>
            <a:ext cx="5425281" cy="1325563"/>
          </a:xfrm>
          <a:prstGeom prst="rect">
            <a:avLst/>
          </a:prstGeom>
        </p:spPr>
        <p:txBody>
          <a:bodyPr vert="horz" lIns="0" tIns="45720" rIns="91440" bIns="45720" rtlCol="0" anchor="ctr">
            <a:noAutofit/>
          </a:bodyPr>
          <a:lstStyle>
            <a:lvl1pPr>
              <a:defRPr/>
            </a:lvl1pPr>
          </a:lstStyle>
          <a:p>
            <a:r>
              <a:rPr lang="de-DE"/>
              <a:t>Edit Headline</a:t>
            </a:r>
            <a:endParaRPr lang="en-GB"/>
          </a:p>
        </p:txBody>
      </p:sp>
      <p:grpSp>
        <p:nvGrpSpPr>
          <p:cNvPr id="4" name="Gruppieren 3">
            <a:extLst>
              <a:ext uri="{FF2B5EF4-FFF2-40B4-BE49-F238E27FC236}">
                <a16:creationId xmlns:a16="http://schemas.microsoft.com/office/drawing/2014/main" id="{9942467D-E548-2746-DF09-9AB9BC8FBF2F}"/>
              </a:ext>
            </a:extLst>
          </p:cNvPr>
          <p:cNvGrpSpPr/>
          <p:nvPr userDrawn="1"/>
        </p:nvGrpSpPr>
        <p:grpSpPr>
          <a:xfrm>
            <a:off x="10209378" y="0"/>
            <a:ext cx="1982622" cy="1031454"/>
            <a:chOff x="10209378" y="0"/>
            <a:chExt cx="1982622" cy="1031454"/>
          </a:xfrm>
        </p:grpSpPr>
        <p:sp>
          <p:nvSpPr>
            <p:cNvPr id="5" name="Grafik 3">
              <a:extLst>
                <a:ext uri="{FF2B5EF4-FFF2-40B4-BE49-F238E27FC236}">
                  <a16:creationId xmlns:a16="http://schemas.microsoft.com/office/drawing/2014/main" id="{761F8122-DC32-B5EA-C1D8-8AB1BFD54B1F}"/>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3" name="Rechteck 12">
              <a:extLst>
                <a:ext uri="{FF2B5EF4-FFF2-40B4-BE49-F238E27FC236}">
                  <a16:creationId xmlns:a16="http://schemas.microsoft.com/office/drawing/2014/main" id="{4C4AD137-12A9-1057-1A88-BF2E9390BEAB}"/>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platzhalter 3">
            <a:extLst>
              <a:ext uri="{FF2B5EF4-FFF2-40B4-BE49-F238E27FC236}">
                <a16:creationId xmlns:a16="http://schemas.microsoft.com/office/drawing/2014/main" id="{55F31839-CB69-FD4F-D09D-9F16021149AC}"/>
              </a:ext>
            </a:extLst>
          </p:cNvPr>
          <p:cNvSpPr>
            <a:spLocks noGrp="1"/>
          </p:cNvSpPr>
          <p:nvPr>
            <p:ph idx="1"/>
          </p:nvPr>
        </p:nvSpPr>
        <p:spPr>
          <a:xfrm>
            <a:off x="6096000" y="1825625"/>
            <a:ext cx="5421313" cy="4351338"/>
          </a:xfrm>
          <a:prstGeom prst="rect">
            <a:avLst/>
          </a:prstGeom>
        </p:spPr>
        <p:txBody>
          <a:bodyPr vert="horz" lIns="0" tIns="45720" rIns="91440" bIns="45720" rtlCol="0">
            <a:noAutofit/>
          </a:bodyPr>
          <a:lstStyle/>
          <a:p>
            <a:pPr lvl="0"/>
            <a:r>
              <a:rPr lang="en-US"/>
              <a:t>Click to edit Master text styles</a:t>
            </a:r>
          </a:p>
        </p:txBody>
      </p:sp>
      <p:pic>
        <p:nvPicPr>
          <p:cNvPr id="7" name="Grafik 9">
            <a:hlinkClick r:id="rId2"/>
            <a:extLst>
              <a:ext uri="{FF2B5EF4-FFF2-40B4-BE49-F238E27FC236}">
                <a16:creationId xmlns:a16="http://schemas.microsoft.com/office/drawing/2014/main" id="{A91A82BF-CFFA-9029-2686-12BEDE9A9AC2}"/>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406503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background_Gray-half">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4" name="Titel 1">
            <a:extLst>
              <a:ext uri="{FF2B5EF4-FFF2-40B4-BE49-F238E27FC236}">
                <a16:creationId xmlns:a16="http://schemas.microsoft.com/office/drawing/2014/main" id="{DD4BF508-A65C-28EA-F415-A775B46E228C}"/>
              </a:ext>
            </a:extLst>
          </p:cNvPr>
          <p:cNvSpPr>
            <a:spLocks noGrp="1"/>
          </p:cNvSpPr>
          <p:nvPr>
            <p:ph type="title" hasCustomPrompt="1"/>
          </p:nvPr>
        </p:nvSpPr>
        <p:spPr>
          <a:xfrm>
            <a:off x="681036" y="721234"/>
            <a:ext cx="5222544" cy="622074"/>
          </a:xfrm>
        </p:spPr>
        <p:txBody>
          <a:bodyPr/>
          <a:lstStyle>
            <a:lvl1pPr>
              <a:defRPr b="1"/>
            </a:lvl1pPr>
          </a:lstStyle>
          <a:p>
            <a:r>
              <a:rPr lang="de-DE"/>
              <a:t>Edit Headline</a:t>
            </a:r>
          </a:p>
        </p:txBody>
      </p:sp>
      <p:sp>
        <p:nvSpPr>
          <p:cNvPr id="8" name="Rechteck 7">
            <a:extLst>
              <a:ext uri="{FF2B5EF4-FFF2-40B4-BE49-F238E27FC236}">
                <a16:creationId xmlns:a16="http://schemas.microsoft.com/office/drawing/2014/main" id="{479C5C7B-0348-0D12-DBDC-C2CBBA8BAB7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abgerundete Ecken 17">
            <a:extLst>
              <a:ext uri="{FF2B5EF4-FFF2-40B4-BE49-F238E27FC236}">
                <a16:creationId xmlns:a16="http://schemas.microsoft.com/office/drawing/2014/main" id="{044204A3-90A6-0FFB-6C0D-9E9460AAEBC0}"/>
              </a:ext>
            </a:extLst>
          </p:cNvPr>
          <p:cNvSpPr/>
          <p:nvPr userDrawn="1"/>
        </p:nvSpPr>
        <p:spPr>
          <a:xfrm>
            <a:off x="6096000" y="781050"/>
            <a:ext cx="5951538" cy="5632450"/>
          </a:xfrm>
          <a:prstGeom prst="roundRect">
            <a:avLst>
              <a:gd name="adj" fmla="val 4162"/>
            </a:avLst>
          </a:prstGeom>
          <a:solidFill>
            <a:srgbClr val="F0EEEC"/>
          </a:solidFill>
          <a:ln w="0" cap="flat">
            <a:noFill/>
            <a:prstDash val="solid"/>
            <a:miter/>
          </a:ln>
        </p:spPr>
        <p:txBody>
          <a:bodyPr rtlCol="0" anchor="ctr"/>
          <a:lstStyle/>
          <a:p>
            <a:endParaRPr lang="en-GB"/>
          </a:p>
        </p:txBody>
      </p:sp>
      <p:sp>
        <p:nvSpPr>
          <p:cNvPr id="11" name="Textplatzhalter 3">
            <a:extLst>
              <a:ext uri="{FF2B5EF4-FFF2-40B4-BE49-F238E27FC236}">
                <a16:creationId xmlns:a16="http://schemas.microsoft.com/office/drawing/2014/main" id="{69F44B51-5E73-835A-C08C-81939C24A457}"/>
              </a:ext>
            </a:extLst>
          </p:cNvPr>
          <p:cNvSpPr>
            <a:spLocks noGrp="1"/>
          </p:cNvSpPr>
          <p:nvPr>
            <p:ph idx="11"/>
          </p:nvPr>
        </p:nvSpPr>
        <p:spPr>
          <a:xfrm>
            <a:off x="681037" y="1472540"/>
            <a:ext cx="5222544" cy="4704423"/>
          </a:xfrm>
          <a:prstGeom prst="rect">
            <a:avLst/>
          </a:prstGeom>
        </p:spPr>
        <p:txBody>
          <a:bodyPr vert="horz" lIns="0" tIns="45720" rIns="91440" bIns="45720" rtlCol="0">
            <a:noAutofit/>
          </a:bodyPr>
          <a:lstStyle>
            <a:lvl1pPr>
              <a:spcAft>
                <a:spcPts val="600"/>
              </a:spcAft>
              <a:defRPr sz="18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176284972"/>
      </p:ext>
    </p:extLst>
  </p:cSld>
  <p:clrMapOvr>
    <a:masterClrMapping/>
  </p:clrMapOvr>
  <p:extLst>
    <p:ext uri="{DCECCB84-F9BA-43D5-87BE-67443E8EF086}">
      <p15:sldGuideLst xmlns:p15="http://schemas.microsoft.com/office/powerpoint/2012/main">
        <p15:guide id="1" orient="horz" pos="49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background_Pictur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4" name="Titel 1">
            <a:extLst>
              <a:ext uri="{FF2B5EF4-FFF2-40B4-BE49-F238E27FC236}">
                <a16:creationId xmlns:a16="http://schemas.microsoft.com/office/drawing/2014/main" id="{DD4BF508-A65C-28EA-F415-A775B46E228C}"/>
              </a:ext>
            </a:extLst>
          </p:cNvPr>
          <p:cNvSpPr>
            <a:spLocks noGrp="1"/>
          </p:cNvSpPr>
          <p:nvPr>
            <p:ph type="title" hasCustomPrompt="1"/>
          </p:nvPr>
        </p:nvSpPr>
        <p:spPr>
          <a:xfrm>
            <a:off x="681036" y="721234"/>
            <a:ext cx="5222544" cy="622074"/>
          </a:xfrm>
        </p:spPr>
        <p:txBody>
          <a:bodyPr/>
          <a:lstStyle>
            <a:lvl1pPr>
              <a:defRPr b="1"/>
            </a:lvl1pPr>
          </a:lstStyle>
          <a:p>
            <a:r>
              <a:rPr lang="de-DE"/>
              <a:t>Edit Headline</a:t>
            </a:r>
          </a:p>
        </p:txBody>
      </p:sp>
      <p:sp>
        <p:nvSpPr>
          <p:cNvPr id="8" name="Rechteck 7">
            <a:extLst>
              <a:ext uri="{FF2B5EF4-FFF2-40B4-BE49-F238E27FC236}">
                <a16:creationId xmlns:a16="http://schemas.microsoft.com/office/drawing/2014/main" id="{479C5C7B-0348-0D12-DBDC-C2CBBA8BAB7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platzhalter 3">
            <a:extLst>
              <a:ext uri="{FF2B5EF4-FFF2-40B4-BE49-F238E27FC236}">
                <a16:creationId xmlns:a16="http://schemas.microsoft.com/office/drawing/2014/main" id="{69F44B51-5E73-835A-C08C-81939C24A457}"/>
              </a:ext>
            </a:extLst>
          </p:cNvPr>
          <p:cNvSpPr>
            <a:spLocks noGrp="1"/>
          </p:cNvSpPr>
          <p:nvPr>
            <p:ph idx="11"/>
          </p:nvPr>
        </p:nvSpPr>
        <p:spPr>
          <a:xfrm>
            <a:off x="681037" y="1472540"/>
            <a:ext cx="5222544" cy="4704423"/>
          </a:xfrm>
          <a:prstGeom prst="rect">
            <a:avLst/>
          </a:prstGeom>
        </p:spPr>
        <p:txBody>
          <a:bodyPr vert="horz" lIns="0" tIns="45720" rIns="91440" bIns="45720" rtlCol="0">
            <a:noAutofit/>
          </a:bodyPr>
          <a:lstStyle>
            <a:lvl1pPr>
              <a:spcAft>
                <a:spcPts val="600"/>
              </a:spcAft>
              <a:defRPr sz="1800">
                <a:solidFill>
                  <a:schemeClr val="bg2"/>
                </a:solidFill>
                <a:latin typeface="+mj-lt"/>
              </a:defRPr>
            </a:lvl1pPr>
          </a:lstStyle>
          <a:p>
            <a:pPr lvl="0"/>
            <a:r>
              <a:rPr lang="en-US"/>
              <a:t>Click to edit Master text styles</a:t>
            </a:r>
          </a:p>
        </p:txBody>
      </p:sp>
      <p:sp>
        <p:nvSpPr>
          <p:cNvPr id="4" name="Bildplatzhalter 11">
            <a:extLst>
              <a:ext uri="{FF2B5EF4-FFF2-40B4-BE49-F238E27FC236}">
                <a16:creationId xmlns:a16="http://schemas.microsoft.com/office/drawing/2014/main" id="{6BFB2E51-E442-935E-4705-280190D4DFBE}"/>
              </a:ext>
            </a:extLst>
          </p:cNvPr>
          <p:cNvSpPr>
            <a:spLocks noGrp="1"/>
          </p:cNvSpPr>
          <p:nvPr>
            <p:ph type="pic" sz="quarter" idx="12" hasCustomPrompt="1"/>
          </p:nvPr>
        </p:nvSpPr>
        <p:spPr>
          <a:xfrm>
            <a:off x="6096000" y="779463"/>
            <a:ext cx="5951538" cy="5632450"/>
          </a:xfrm>
          <a:prstGeom prst="roundRect">
            <a:avLst>
              <a:gd name="adj" fmla="val 4826"/>
            </a:avLst>
          </a:prstGeom>
          <a:solidFill>
            <a:schemeClr val="tx2"/>
          </a:solidFill>
        </p:spPr>
        <p:txBody>
          <a:bodyPr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a:p>
            <a:endParaRPr lang="de-DE"/>
          </a:p>
          <a:p>
            <a:endParaRPr lang="de-DE"/>
          </a:p>
          <a:p>
            <a:endParaRPr lang="en-GB"/>
          </a:p>
        </p:txBody>
      </p:sp>
    </p:spTree>
    <p:extLst>
      <p:ext uri="{BB962C8B-B14F-4D97-AF65-F5344CB8AC3E}">
        <p14:creationId xmlns:p14="http://schemas.microsoft.com/office/powerpoint/2010/main" val="234299163"/>
      </p:ext>
    </p:extLst>
  </p:cSld>
  <p:clrMapOvr>
    <a:masterClrMapping/>
  </p:clrMapOvr>
  <p:extLst>
    <p:ext uri="{DCECCB84-F9BA-43D5-87BE-67443E8EF086}">
      <p15:sldGuideLst xmlns:p15="http://schemas.microsoft.com/office/powerpoint/2012/main">
        <p15:guide id="1" orient="horz" pos="49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y-background_Chapter-nam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Textplatzhalter 10">
            <a:extLst>
              <a:ext uri="{FF2B5EF4-FFF2-40B4-BE49-F238E27FC236}">
                <a16:creationId xmlns:a16="http://schemas.microsoft.com/office/drawing/2014/main" id="{FA7416B1-2678-1249-0EC9-E5C322AE0032}"/>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
        <p:nvSpPr>
          <p:cNvPr id="9" name="Rechteck: abgerundete Ecken 8">
            <a:extLst>
              <a:ext uri="{FF2B5EF4-FFF2-40B4-BE49-F238E27FC236}">
                <a16:creationId xmlns:a16="http://schemas.microsoft.com/office/drawing/2014/main" id="{FDA4B0D9-670F-E945-5DC9-700CABB7B9EA}"/>
              </a:ext>
            </a:extLst>
          </p:cNvPr>
          <p:cNvSpPr/>
          <p:nvPr userDrawn="1"/>
        </p:nvSpPr>
        <p:spPr>
          <a:xfrm>
            <a:off x="144000" y="781050"/>
            <a:ext cx="11903538" cy="5632450"/>
          </a:xfrm>
          <a:prstGeom prst="roundRect">
            <a:avLst>
              <a:gd name="adj" fmla="val 3856"/>
            </a:avLst>
          </a:prstGeom>
          <a:solidFill>
            <a:srgbClr val="F0EEEC"/>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41528331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ay-background_Chapter-name_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1C19965-CF7A-BC63-30DC-813572AA2749}"/>
              </a:ext>
            </a:extLst>
          </p:cNvPr>
          <p:cNvSpPr>
            <a:spLocks noGrp="1"/>
          </p:cNvSpPr>
          <p:nvPr>
            <p:ph type="media" sz="quarter" idx="15" hasCustomPrompt="1"/>
          </p:nvPr>
        </p:nvSpPr>
        <p:spPr>
          <a:xfrm>
            <a:off x="140826" y="781050"/>
            <a:ext cx="11906712" cy="5632450"/>
          </a:xfrm>
          <a:prstGeom prst="roundRect">
            <a:avLst>
              <a:gd name="adj" fmla="val 4010"/>
            </a:avLst>
          </a:prstGeom>
          <a:solidFill>
            <a:srgbClr val="F0EEEC"/>
          </a:solidFill>
          <a:ln>
            <a:noFill/>
          </a:ln>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Video</a:t>
            </a:r>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Textplatzhalter 10">
            <a:extLst>
              <a:ext uri="{FF2B5EF4-FFF2-40B4-BE49-F238E27FC236}">
                <a16:creationId xmlns:a16="http://schemas.microsoft.com/office/drawing/2014/main" id="{FA7416B1-2678-1249-0EC9-E5C322AE0032}"/>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Tree>
    <p:extLst>
      <p:ext uri="{BB962C8B-B14F-4D97-AF65-F5344CB8AC3E}">
        <p14:creationId xmlns:p14="http://schemas.microsoft.com/office/powerpoint/2010/main" val="2963185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y-sections">
    <p:spTree>
      <p:nvGrpSpPr>
        <p:cNvPr id="1" name=""/>
        <p:cNvGrpSpPr/>
        <p:nvPr/>
      </p:nvGrpSpPr>
      <p:grpSpPr>
        <a:xfrm>
          <a:off x="0" y="0"/>
          <a:ext cx="0" cy="0"/>
          <a:chOff x="0" y="0"/>
          <a:chExt cx="0" cy="0"/>
        </a:xfrm>
      </p:grpSpPr>
      <p:sp>
        <p:nvSpPr>
          <p:cNvPr id="9" name="Rechteck: abgerundete Ecken 4">
            <a:extLst>
              <a:ext uri="{FF2B5EF4-FFF2-40B4-BE49-F238E27FC236}">
                <a16:creationId xmlns:a16="http://schemas.microsoft.com/office/drawing/2014/main" id="{A55E6287-66AE-CF89-5D99-42BD99E41242}"/>
              </a:ext>
            </a:extLst>
          </p:cNvPr>
          <p:cNvSpPr/>
          <p:nvPr userDrawn="1"/>
        </p:nvSpPr>
        <p:spPr>
          <a:xfrm>
            <a:off x="141288" y="781051"/>
            <a:ext cx="3870000" cy="5630688"/>
          </a:xfrm>
          <a:prstGeom prst="roundRect">
            <a:avLst>
              <a:gd name="adj" fmla="val 5567"/>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eck: abgerundete Ecken 4">
            <a:extLst>
              <a:ext uri="{FF2B5EF4-FFF2-40B4-BE49-F238E27FC236}">
                <a16:creationId xmlns:a16="http://schemas.microsoft.com/office/drawing/2014/main" id="{32EEE5DF-E11B-94B0-D26E-78DB29E7AE36}"/>
              </a:ext>
            </a:extLst>
          </p:cNvPr>
          <p:cNvSpPr/>
          <p:nvPr userDrawn="1"/>
        </p:nvSpPr>
        <p:spPr>
          <a:xfrm>
            <a:off x="4166281" y="781051"/>
            <a:ext cx="3870000" cy="5630688"/>
          </a:xfrm>
          <a:prstGeom prst="roundRect">
            <a:avLst>
              <a:gd name="adj" fmla="val 5567"/>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hteck: abgerundete Ecken 4">
            <a:extLst>
              <a:ext uri="{FF2B5EF4-FFF2-40B4-BE49-F238E27FC236}">
                <a16:creationId xmlns:a16="http://schemas.microsoft.com/office/drawing/2014/main" id="{9953E41D-EE67-B81B-9133-F88B0275AA65}"/>
              </a:ext>
            </a:extLst>
          </p:cNvPr>
          <p:cNvSpPr/>
          <p:nvPr userDrawn="1"/>
        </p:nvSpPr>
        <p:spPr>
          <a:xfrm>
            <a:off x="4160603" y="776289"/>
            <a:ext cx="3870000" cy="5630688"/>
          </a:xfrm>
          <a:prstGeom prst="roundRect">
            <a:avLst>
              <a:gd name="adj" fmla="val 5567"/>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abgerundete Ecken 4">
            <a:extLst>
              <a:ext uri="{FF2B5EF4-FFF2-40B4-BE49-F238E27FC236}">
                <a16:creationId xmlns:a16="http://schemas.microsoft.com/office/drawing/2014/main" id="{F6C5F61B-0100-6265-9A19-B7E9F6C08B4C}"/>
              </a:ext>
            </a:extLst>
          </p:cNvPr>
          <p:cNvSpPr/>
          <p:nvPr userDrawn="1"/>
        </p:nvSpPr>
        <p:spPr>
          <a:xfrm>
            <a:off x="143669" y="776289"/>
            <a:ext cx="3870000" cy="5630688"/>
          </a:xfrm>
          <a:prstGeom prst="roundRect">
            <a:avLst>
              <a:gd name="adj" fmla="val 5567"/>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Rechteck: abgerundete Ecken 4">
            <a:extLst>
              <a:ext uri="{FF2B5EF4-FFF2-40B4-BE49-F238E27FC236}">
                <a16:creationId xmlns:a16="http://schemas.microsoft.com/office/drawing/2014/main" id="{7D4562F9-FFC0-318C-349E-E43F30EA20A6}"/>
              </a:ext>
            </a:extLst>
          </p:cNvPr>
          <p:cNvSpPr/>
          <p:nvPr userDrawn="1"/>
        </p:nvSpPr>
        <p:spPr>
          <a:xfrm>
            <a:off x="8177537" y="781051"/>
            <a:ext cx="3870000" cy="5630688"/>
          </a:xfrm>
          <a:prstGeom prst="roundRect">
            <a:avLst>
              <a:gd name="adj" fmla="val 5567"/>
            </a:avLst>
          </a:prstGeom>
          <a:solidFill>
            <a:srgbClr val="F0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platzhalter 3">
            <a:extLst>
              <a:ext uri="{FF2B5EF4-FFF2-40B4-BE49-F238E27FC236}">
                <a16:creationId xmlns:a16="http://schemas.microsoft.com/office/drawing/2014/main" id="{9DDB7666-3B9D-881B-CFBE-9A251724C3F2}"/>
              </a:ext>
            </a:extLst>
          </p:cNvPr>
          <p:cNvSpPr>
            <a:spLocks noGrp="1"/>
          </p:cNvSpPr>
          <p:nvPr>
            <p:ph idx="1" hasCustomPrompt="1"/>
          </p:nvPr>
        </p:nvSpPr>
        <p:spPr>
          <a:xfrm>
            <a:off x="141288" y="1304729"/>
            <a:ext cx="3865160" cy="4538023"/>
          </a:xfrm>
          <a:prstGeom prst="rect">
            <a:avLst/>
          </a:prstGeom>
        </p:spPr>
        <p:txBody>
          <a:bodyPr vert="horz" lIns="504000" tIns="180000" rIns="180000" bIns="180000" rtlCol="0" anchor="ctr" anchorCtr="0">
            <a:noAutofit/>
          </a:bodyPr>
          <a:lstStyle>
            <a:lvl1pPr marL="0" indent="0" algn="l">
              <a:lnSpc>
                <a:spcPct val="80000"/>
              </a:lnSpc>
              <a:spcAft>
                <a:spcPts val="600"/>
              </a:spcAft>
              <a:buNone/>
              <a:defRPr sz="3600">
                <a:solidFill>
                  <a:schemeClr val="accent1"/>
                </a:solidFill>
              </a:defRPr>
            </a:lvl1pPr>
          </a:lstStyle>
          <a:p>
            <a:pPr lvl="0"/>
            <a:r>
              <a:rPr lang="de-DE"/>
              <a:t>Edit </a:t>
            </a:r>
            <a:r>
              <a:rPr lang="de-DE" err="1"/>
              <a:t>text</a:t>
            </a:r>
            <a:endParaRPr lang="de-DE"/>
          </a:p>
        </p:txBody>
      </p:sp>
      <p:sp>
        <p:nvSpPr>
          <p:cNvPr id="11" name="Textplatzhalter 3">
            <a:extLst>
              <a:ext uri="{FF2B5EF4-FFF2-40B4-BE49-F238E27FC236}">
                <a16:creationId xmlns:a16="http://schemas.microsoft.com/office/drawing/2014/main" id="{8557AF3B-FAF1-985E-C6C6-2C41345D9A24}"/>
              </a:ext>
            </a:extLst>
          </p:cNvPr>
          <p:cNvSpPr>
            <a:spLocks noGrp="1"/>
          </p:cNvSpPr>
          <p:nvPr>
            <p:ph idx="15" hasCustomPrompt="1"/>
          </p:nvPr>
        </p:nvSpPr>
        <p:spPr>
          <a:xfrm>
            <a:off x="4161441" y="1304729"/>
            <a:ext cx="3870000" cy="4538023"/>
          </a:xfrm>
          <a:prstGeom prst="rect">
            <a:avLst/>
          </a:prstGeom>
        </p:spPr>
        <p:txBody>
          <a:bodyPr vert="horz" lIns="504000" tIns="180000" rIns="180000" bIns="180000" rtlCol="0" anchor="ctr" anchorCtr="0">
            <a:noAutofit/>
          </a:bodyPr>
          <a:lstStyle>
            <a:lvl1pPr marL="0" indent="0" algn="l">
              <a:lnSpc>
                <a:spcPct val="80000"/>
              </a:lnSpc>
              <a:spcAft>
                <a:spcPts val="600"/>
              </a:spcAft>
              <a:buNone/>
              <a:defRPr sz="3600">
                <a:solidFill>
                  <a:schemeClr val="accent1"/>
                </a:solidFill>
              </a:defRPr>
            </a:lvl1pPr>
          </a:lstStyle>
          <a:p>
            <a:pPr lvl="0"/>
            <a:r>
              <a:rPr lang="de-DE"/>
              <a:t>Edit </a:t>
            </a:r>
            <a:r>
              <a:rPr lang="de-DE" err="1"/>
              <a:t>text</a:t>
            </a:r>
            <a:endParaRPr lang="de-DE"/>
          </a:p>
        </p:txBody>
      </p:sp>
      <p:sp>
        <p:nvSpPr>
          <p:cNvPr id="12" name="Textplatzhalter 3">
            <a:extLst>
              <a:ext uri="{FF2B5EF4-FFF2-40B4-BE49-F238E27FC236}">
                <a16:creationId xmlns:a16="http://schemas.microsoft.com/office/drawing/2014/main" id="{F9B36E99-B2A2-4B15-4651-FF6F67E533DA}"/>
              </a:ext>
            </a:extLst>
          </p:cNvPr>
          <p:cNvSpPr>
            <a:spLocks noGrp="1"/>
          </p:cNvSpPr>
          <p:nvPr>
            <p:ph idx="16" hasCustomPrompt="1"/>
          </p:nvPr>
        </p:nvSpPr>
        <p:spPr>
          <a:xfrm>
            <a:off x="8186434" y="1304729"/>
            <a:ext cx="3861103" cy="4538023"/>
          </a:xfrm>
          <a:prstGeom prst="rect">
            <a:avLst/>
          </a:prstGeom>
        </p:spPr>
        <p:txBody>
          <a:bodyPr vert="horz" lIns="504000" tIns="180000" rIns="180000" bIns="180000" rtlCol="0" anchor="ctr" anchorCtr="0">
            <a:noAutofit/>
          </a:bodyPr>
          <a:lstStyle>
            <a:lvl1pPr marL="0" indent="0" algn="l">
              <a:lnSpc>
                <a:spcPct val="80000"/>
              </a:lnSpc>
              <a:spcAft>
                <a:spcPts val="600"/>
              </a:spcAft>
              <a:buNone/>
              <a:defRPr sz="3600">
                <a:solidFill>
                  <a:schemeClr val="accent1"/>
                </a:solidFill>
              </a:defRPr>
            </a:lvl1pPr>
          </a:lstStyle>
          <a:p>
            <a:pPr lvl="0"/>
            <a:r>
              <a:rPr lang="de-DE"/>
              <a:t>Edit </a:t>
            </a:r>
            <a:r>
              <a:rPr lang="de-DE" err="1"/>
              <a:t>text</a:t>
            </a:r>
            <a:endParaRPr lang="de-DE"/>
          </a:p>
        </p:txBody>
      </p:sp>
      <p:sp>
        <p:nvSpPr>
          <p:cNvPr id="5" name="Textplatzhalter 10">
            <a:extLst>
              <a:ext uri="{FF2B5EF4-FFF2-40B4-BE49-F238E27FC236}">
                <a16:creationId xmlns:a16="http://schemas.microsoft.com/office/drawing/2014/main" id="{29FB4359-C696-F420-89B2-2C21AB6063B2}"/>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Tree>
    <p:extLst>
      <p:ext uri="{BB962C8B-B14F-4D97-AF65-F5344CB8AC3E}">
        <p14:creationId xmlns:p14="http://schemas.microsoft.com/office/powerpoint/2010/main" val="3051652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y-background_Chapter-name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C0D69BB3-E003-D32A-6288-20310A437522}"/>
              </a:ext>
            </a:extLst>
          </p:cNvPr>
          <p:cNvSpPr/>
          <p:nvPr userDrawn="1"/>
        </p:nvSpPr>
        <p:spPr>
          <a:xfrm>
            <a:off x="144000" y="781050"/>
            <a:ext cx="11903538" cy="563245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Titelplatzhalter 4">
            <a:extLst>
              <a:ext uri="{FF2B5EF4-FFF2-40B4-BE49-F238E27FC236}">
                <a16:creationId xmlns:a16="http://schemas.microsoft.com/office/drawing/2014/main" id="{FF2A372F-4699-FFA6-3213-06487F072AE6}"/>
              </a:ext>
            </a:extLst>
          </p:cNvPr>
          <p:cNvSpPr>
            <a:spLocks noGrp="1"/>
          </p:cNvSpPr>
          <p:nvPr>
            <p:ph type="title" hasCustomPrompt="1"/>
          </p:nvPr>
        </p:nvSpPr>
        <p:spPr>
          <a:xfrm>
            <a:off x="673100" y="790337"/>
            <a:ext cx="10852150" cy="1325563"/>
          </a:xfrm>
          <a:prstGeom prst="rect">
            <a:avLst/>
          </a:prstGeom>
        </p:spPr>
        <p:txBody>
          <a:bodyPr vert="horz" lIns="0" tIns="45720" rIns="91440" bIns="45720" rtlCol="0" anchor="ctr">
            <a:noAutofit/>
          </a:bodyPr>
          <a:lstStyle>
            <a:lvl1pPr>
              <a:defRPr/>
            </a:lvl1pPr>
          </a:lstStyle>
          <a:p>
            <a:r>
              <a:rPr lang="de-DE"/>
              <a:t>Edit Headline</a:t>
            </a:r>
            <a:endParaRPr lang="en-GB"/>
          </a:p>
        </p:txBody>
      </p:sp>
      <p:sp>
        <p:nvSpPr>
          <p:cNvPr id="4" name="Textplatzhalter 3">
            <a:extLst>
              <a:ext uri="{FF2B5EF4-FFF2-40B4-BE49-F238E27FC236}">
                <a16:creationId xmlns:a16="http://schemas.microsoft.com/office/drawing/2014/main" id="{6AB87FDE-C25C-754C-4C5F-E1331F2BC57C}"/>
              </a:ext>
            </a:extLst>
          </p:cNvPr>
          <p:cNvSpPr>
            <a:spLocks noGrp="1"/>
          </p:cNvSpPr>
          <p:nvPr>
            <p:ph idx="1" hasCustomPrompt="1"/>
          </p:nvPr>
        </p:nvSpPr>
        <p:spPr>
          <a:xfrm>
            <a:off x="673100" y="2196245"/>
            <a:ext cx="10844213" cy="3926010"/>
          </a:xfrm>
          <a:prstGeom prst="rect">
            <a:avLst/>
          </a:prstGeom>
        </p:spPr>
        <p:txBody>
          <a:bodyPr vert="horz" lIns="0" tIns="45720" rIns="91440" bIns="45720" rtlCol="0">
            <a:noAutofit/>
          </a:bodyPr>
          <a:lstStyle>
            <a:lvl1pPr>
              <a:defRPr/>
            </a:lvl1pPr>
          </a:lstStyle>
          <a:p>
            <a:pPr lvl="0"/>
            <a:r>
              <a:rPr lang="de-DE"/>
              <a:t>Edit Text</a:t>
            </a:r>
          </a:p>
        </p:txBody>
      </p:sp>
      <p:sp>
        <p:nvSpPr>
          <p:cNvPr id="5" name="Textplatzhalter 10">
            <a:extLst>
              <a:ext uri="{FF2B5EF4-FFF2-40B4-BE49-F238E27FC236}">
                <a16:creationId xmlns:a16="http://schemas.microsoft.com/office/drawing/2014/main" id="{C7D591A7-CEC7-A465-6A47-7686863C50D3}"/>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Tree>
    <p:extLst>
      <p:ext uri="{BB962C8B-B14F-4D97-AF65-F5344CB8AC3E}">
        <p14:creationId xmlns:p14="http://schemas.microsoft.com/office/powerpoint/2010/main" val="1964866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y-background_Chapter-name_4-sections-white">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639CCD04-472C-344F-CD7C-130B9BF921D4}"/>
              </a:ext>
            </a:extLst>
          </p:cNvPr>
          <p:cNvSpPr/>
          <p:nvPr userDrawn="1"/>
        </p:nvSpPr>
        <p:spPr>
          <a:xfrm>
            <a:off x="144000" y="781050"/>
            <a:ext cx="11903538" cy="563245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2" name="Textplatzhalter 11">
            <a:extLst>
              <a:ext uri="{FF2B5EF4-FFF2-40B4-BE49-F238E27FC236}">
                <a16:creationId xmlns:a16="http://schemas.microsoft.com/office/drawing/2014/main" id="{FDFCAC6D-EA16-F999-D662-C491A69FD0C9}"/>
              </a:ext>
            </a:extLst>
          </p:cNvPr>
          <p:cNvSpPr>
            <a:spLocks noGrp="1"/>
          </p:cNvSpPr>
          <p:nvPr>
            <p:ph type="body" sz="quarter" idx="13" hasCustomPrompt="1"/>
          </p:nvPr>
        </p:nvSpPr>
        <p:spPr>
          <a:xfrm>
            <a:off x="3444271" y="1611013"/>
            <a:ext cx="2520015" cy="734527"/>
          </a:xfrm>
          <a:prstGeom prst="roundRect">
            <a:avLst>
              <a:gd name="adj" fmla="val 36873"/>
            </a:avLst>
          </a:prstGeom>
          <a:solidFill>
            <a:schemeClr val="bg1"/>
          </a:solidFill>
        </p:spPr>
        <p:txBody>
          <a:bodyPr wrap="square" lIns="144000" tIns="144000" rIns="72000" bIns="144000">
            <a:spAutoFit/>
          </a:bodyPr>
          <a:lstStyle>
            <a:lvl1pPr marL="0" indent="0" algn="r">
              <a:lnSpc>
                <a:spcPct val="150000"/>
              </a:lnSpc>
              <a:buNone/>
              <a:defRPr sz="1400"/>
            </a:lvl1pPr>
            <a:lvl3pPr>
              <a:defRPr/>
            </a:lvl3pPr>
          </a:lstStyle>
          <a:p>
            <a:pPr lvl="0"/>
            <a:r>
              <a:rPr lang="de-DE"/>
              <a:t>Edit Text</a:t>
            </a:r>
          </a:p>
        </p:txBody>
      </p:sp>
      <p:sp>
        <p:nvSpPr>
          <p:cNvPr id="25" name="Textplatzhalter 11">
            <a:extLst>
              <a:ext uri="{FF2B5EF4-FFF2-40B4-BE49-F238E27FC236}">
                <a16:creationId xmlns:a16="http://schemas.microsoft.com/office/drawing/2014/main" id="{34B17DEA-F2B2-E397-C1CD-2CA026AEE1DB}"/>
              </a:ext>
            </a:extLst>
          </p:cNvPr>
          <p:cNvSpPr>
            <a:spLocks noGrp="1"/>
          </p:cNvSpPr>
          <p:nvPr>
            <p:ph type="body" sz="quarter" idx="16" hasCustomPrompt="1"/>
          </p:nvPr>
        </p:nvSpPr>
        <p:spPr>
          <a:xfrm>
            <a:off x="682021" y="1611013"/>
            <a:ext cx="2520015" cy="734527"/>
          </a:xfrm>
          <a:prstGeom prst="roundRect">
            <a:avLst>
              <a:gd name="adj" fmla="val 36873"/>
            </a:avLst>
          </a:prstGeom>
          <a:solidFill>
            <a:schemeClr val="bg1"/>
          </a:solidFill>
        </p:spPr>
        <p:txBody>
          <a:bodyPr wrap="square" lIns="144000" tIns="144000" rIns="72000" bIns="144000">
            <a:spAutoFit/>
          </a:bodyPr>
          <a:lstStyle>
            <a:lvl1pPr marL="0" indent="0" algn="r">
              <a:lnSpc>
                <a:spcPct val="150000"/>
              </a:lnSpc>
              <a:buNone/>
              <a:defRPr sz="1400"/>
            </a:lvl1pPr>
            <a:lvl3pPr>
              <a:defRPr/>
            </a:lvl3pPr>
          </a:lstStyle>
          <a:p>
            <a:pPr lvl="0"/>
            <a:r>
              <a:rPr lang="de-DE"/>
              <a:t>Edit Text</a:t>
            </a:r>
          </a:p>
        </p:txBody>
      </p:sp>
      <p:sp>
        <p:nvSpPr>
          <p:cNvPr id="26" name="Textplatzhalter 11">
            <a:extLst>
              <a:ext uri="{FF2B5EF4-FFF2-40B4-BE49-F238E27FC236}">
                <a16:creationId xmlns:a16="http://schemas.microsoft.com/office/drawing/2014/main" id="{185AD020-E098-2622-1B77-E591EA116DAB}"/>
              </a:ext>
            </a:extLst>
          </p:cNvPr>
          <p:cNvSpPr>
            <a:spLocks noGrp="1"/>
          </p:cNvSpPr>
          <p:nvPr>
            <p:ph type="body" sz="quarter" idx="17" hasCustomPrompt="1"/>
          </p:nvPr>
        </p:nvSpPr>
        <p:spPr>
          <a:xfrm>
            <a:off x="9006871" y="1611013"/>
            <a:ext cx="2520015" cy="734527"/>
          </a:xfrm>
          <a:prstGeom prst="roundRect">
            <a:avLst>
              <a:gd name="adj" fmla="val 36873"/>
            </a:avLst>
          </a:prstGeom>
          <a:solidFill>
            <a:schemeClr val="bg1"/>
          </a:solidFill>
        </p:spPr>
        <p:txBody>
          <a:bodyPr wrap="square" lIns="144000" tIns="144000" rIns="72000" bIns="144000">
            <a:spAutoFit/>
          </a:bodyPr>
          <a:lstStyle>
            <a:lvl1pPr marL="0" indent="0" algn="r">
              <a:lnSpc>
                <a:spcPct val="150000"/>
              </a:lnSpc>
              <a:buNone/>
              <a:defRPr sz="1400"/>
            </a:lvl1pPr>
            <a:lvl3pPr>
              <a:defRPr/>
            </a:lvl3pPr>
          </a:lstStyle>
          <a:p>
            <a:pPr lvl="0"/>
            <a:r>
              <a:rPr lang="de-DE"/>
              <a:t>Edit Text</a:t>
            </a:r>
          </a:p>
        </p:txBody>
      </p:sp>
      <p:sp>
        <p:nvSpPr>
          <p:cNvPr id="27" name="Textplatzhalter 11">
            <a:extLst>
              <a:ext uri="{FF2B5EF4-FFF2-40B4-BE49-F238E27FC236}">
                <a16:creationId xmlns:a16="http://schemas.microsoft.com/office/drawing/2014/main" id="{A7DFA502-B246-8D63-6689-B39DEDD3A7A9}"/>
              </a:ext>
            </a:extLst>
          </p:cNvPr>
          <p:cNvSpPr>
            <a:spLocks noGrp="1"/>
          </p:cNvSpPr>
          <p:nvPr>
            <p:ph type="body" sz="quarter" idx="18" hasCustomPrompt="1"/>
          </p:nvPr>
        </p:nvSpPr>
        <p:spPr>
          <a:xfrm>
            <a:off x="6244621" y="1611013"/>
            <a:ext cx="2520015" cy="734527"/>
          </a:xfrm>
          <a:prstGeom prst="roundRect">
            <a:avLst>
              <a:gd name="adj" fmla="val 36873"/>
            </a:avLst>
          </a:prstGeom>
          <a:solidFill>
            <a:schemeClr val="bg1"/>
          </a:solidFill>
        </p:spPr>
        <p:txBody>
          <a:bodyPr wrap="square" lIns="144000" tIns="144000" rIns="72000" bIns="144000">
            <a:spAutoFit/>
          </a:bodyPr>
          <a:lstStyle>
            <a:lvl1pPr marL="0" indent="0" algn="r">
              <a:lnSpc>
                <a:spcPct val="150000"/>
              </a:lnSpc>
              <a:buNone/>
              <a:defRPr sz="1400"/>
            </a:lvl1pPr>
            <a:lvl3pPr>
              <a:defRPr/>
            </a:lvl3pPr>
          </a:lstStyle>
          <a:p>
            <a:pPr lvl="0"/>
            <a:r>
              <a:rPr lang="de-DE"/>
              <a:t>Edit Text</a:t>
            </a:r>
          </a:p>
        </p:txBody>
      </p:sp>
      <p:sp>
        <p:nvSpPr>
          <p:cNvPr id="4" name="Textplatzhalter 10">
            <a:extLst>
              <a:ext uri="{FF2B5EF4-FFF2-40B4-BE49-F238E27FC236}">
                <a16:creationId xmlns:a16="http://schemas.microsoft.com/office/drawing/2014/main" id="{AD56261F-F4CB-2C6A-1284-DD00982E67BC}"/>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Tree>
    <p:extLst>
      <p:ext uri="{BB962C8B-B14F-4D97-AF65-F5344CB8AC3E}">
        <p14:creationId xmlns:p14="http://schemas.microsoft.com/office/powerpoint/2010/main" val="212300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F10DB9-55D9-4713-A6CE-678366404FFA}" type="datetimeFigureOut">
              <a:rPr lang="it-IT" smtClean="0"/>
              <a:pPr/>
              <a:t>17/05/25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y-background_4-Therapeutic-areas">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84075A2C-A759-8BDA-E1E2-89CA39E624CF}"/>
              </a:ext>
            </a:extLst>
          </p:cNvPr>
          <p:cNvSpPr/>
          <p:nvPr userDrawn="1"/>
        </p:nvSpPr>
        <p:spPr>
          <a:xfrm>
            <a:off x="144000" y="781050"/>
            <a:ext cx="11903538" cy="563245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7" name="Rechteck: abgerundete Ecken 66">
            <a:extLst>
              <a:ext uri="{FF2B5EF4-FFF2-40B4-BE49-F238E27FC236}">
                <a16:creationId xmlns:a16="http://schemas.microsoft.com/office/drawing/2014/main" id="{27695AC4-D670-367B-964B-9FBED424FFD7}"/>
              </a:ext>
            </a:extLst>
          </p:cNvPr>
          <p:cNvSpPr>
            <a:spLocks/>
          </p:cNvSpPr>
          <p:nvPr userDrawn="1"/>
        </p:nvSpPr>
        <p:spPr>
          <a:xfrm>
            <a:off x="673099" y="1411835"/>
            <a:ext cx="5310735" cy="2018142"/>
          </a:xfrm>
          <a:prstGeom prst="roundRect">
            <a:avLst>
              <a:gd name="adj" fmla="val 104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abgerundete Ecken 66">
            <a:extLst>
              <a:ext uri="{FF2B5EF4-FFF2-40B4-BE49-F238E27FC236}">
                <a16:creationId xmlns:a16="http://schemas.microsoft.com/office/drawing/2014/main" id="{60310E08-1311-CAA0-93D0-1DE340AC564B}"/>
              </a:ext>
            </a:extLst>
          </p:cNvPr>
          <p:cNvSpPr>
            <a:spLocks/>
          </p:cNvSpPr>
          <p:nvPr userDrawn="1"/>
        </p:nvSpPr>
        <p:spPr>
          <a:xfrm>
            <a:off x="673099" y="3635656"/>
            <a:ext cx="5310735" cy="2018142"/>
          </a:xfrm>
          <a:prstGeom prst="roundRect">
            <a:avLst>
              <a:gd name="adj" fmla="val 104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hteck: abgerundete Ecken 66">
            <a:extLst>
              <a:ext uri="{FF2B5EF4-FFF2-40B4-BE49-F238E27FC236}">
                <a16:creationId xmlns:a16="http://schemas.microsoft.com/office/drawing/2014/main" id="{10AE3E8C-8BB9-1EF7-76B3-651E3A1CFAB7}"/>
              </a:ext>
            </a:extLst>
          </p:cNvPr>
          <p:cNvSpPr>
            <a:spLocks/>
          </p:cNvSpPr>
          <p:nvPr userDrawn="1"/>
        </p:nvSpPr>
        <p:spPr>
          <a:xfrm>
            <a:off x="6203390" y="1411835"/>
            <a:ext cx="5310735" cy="2018142"/>
          </a:xfrm>
          <a:prstGeom prst="roundRect">
            <a:avLst>
              <a:gd name="adj" fmla="val 104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abgerundete Ecken 66">
            <a:extLst>
              <a:ext uri="{FF2B5EF4-FFF2-40B4-BE49-F238E27FC236}">
                <a16:creationId xmlns:a16="http://schemas.microsoft.com/office/drawing/2014/main" id="{F845C27F-D9A2-F03E-9476-351F4CFE7D42}"/>
              </a:ext>
            </a:extLst>
          </p:cNvPr>
          <p:cNvSpPr>
            <a:spLocks/>
          </p:cNvSpPr>
          <p:nvPr userDrawn="1"/>
        </p:nvSpPr>
        <p:spPr>
          <a:xfrm>
            <a:off x="6196075" y="3635656"/>
            <a:ext cx="5310735" cy="2018142"/>
          </a:xfrm>
          <a:prstGeom prst="roundRect">
            <a:avLst>
              <a:gd name="adj" fmla="val 104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hteck 19">
            <a:extLst>
              <a:ext uri="{FF2B5EF4-FFF2-40B4-BE49-F238E27FC236}">
                <a16:creationId xmlns:a16="http://schemas.microsoft.com/office/drawing/2014/main" id="{C9AED507-4C81-FBC1-4783-3BAEE7B9D000}"/>
              </a:ext>
            </a:extLst>
          </p:cNvPr>
          <p:cNvSpPr/>
          <p:nvPr userDrawn="1"/>
        </p:nvSpPr>
        <p:spPr>
          <a:xfrm>
            <a:off x="5634349" y="3111500"/>
            <a:ext cx="349485" cy="317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hteck 20">
            <a:extLst>
              <a:ext uri="{FF2B5EF4-FFF2-40B4-BE49-F238E27FC236}">
                <a16:creationId xmlns:a16="http://schemas.microsoft.com/office/drawing/2014/main" id="{9744BDD6-BCE7-C83D-1E5E-7321081A9EB4}"/>
              </a:ext>
            </a:extLst>
          </p:cNvPr>
          <p:cNvSpPr/>
          <p:nvPr userDrawn="1"/>
        </p:nvSpPr>
        <p:spPr>
          <a:xfrm>
            <a:off x="5634349" y="5335321"/>
            <a:ext cx="349485" cy="317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24">
            <a:extLst>
              <a:ext uri="{FF2B5EF4-FFF2-40B4-BE49-F238E27FC236}">
                <a16:creationId xmlns:a16="http://schemas.microsoft.com/office/drawing/2014/main" id="{DCB90E48-A063-48FA-3B23-EA2FF3CC148D}"/>
              </a:ext>
            </a:extLst>
          </p:cNvPr>
          <p:cNvSpPr/>
          <p:nvPr userDrawn="1"/>
        </p:nvSpPr>
        <p:spPr>
          <a:xfrm>
            <a:off x="11164640" y="3111500"/>
            <a:ext cx="349485" cy="317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eck 25">
            <a:extLst>
              <a:ext uri="{FF2B5EF4-FFF2-40B4-BE49-F238E27FC236}">
                <a16:creationId xmlns:a16="http://schemas.microsoft.com/office/drawing/2014/main" id="{AEFAF237-3B26-21AA-F5FE-7474CB4B27EA}"/>
              </a:ext>
            </a:extLst>
          </p:cNvPr>
          <p:cNvSpPr/>
          <p:nvPr userDrawn="1"/>
        </p:nvSpPr>
        <p:spPr>
          <a:xfrm>
            <a:off x="11164640" y="5335321"/>
            <a:ext cx="349485" cy="317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platzhalter 3">
            <a:extLst>
              <a:ext uri="{FF2B5EF4-FFF2-40B4-BE49-F238E27FC236}">
                <a16:creationId xmlns:a16="http://schemas.microsoft.com/office/drawing/2014/main" id="{9EFD4A7E-BAEC-E760-8ED7-12B1690314D4}"/>
              </a:ext>
            </a:extLst>
          </p:cNvPr>
          <p:cNvSpPr>
            <a:spLocks noGrp="1"/>
          </p:cNvSpPr>
          <p:nvPr>
            <p:ph idx="1" hasCustomPrompt="1"/>
          </p:nvPr>
        </p:nvSpPr>
        <p:spPr>
          <a:xfrm>
            <a:off x="7978767" y="1410858"/>
            <a:ext cx="3535358" cy="2018142"/>
          </a:xfrm>
          <a:prstGeom prst="rect">
            <a:avLst/>
          </a:prstGeom>
        </p:spPr>
        <p:txBody>
          <a:bodyPr vert="horz" lIns="0" tIns="45720" rIns="91440" bIns="45720" rtlCol="0" anchor="ctr" anchorCtr="0">
            <a:noAutofit/>
          </a:bodyPr>
          <a:lstStyle>
            <a:lvl1pPr marL="0" indent="0">
              <a:spcAft>
                <a:spcPts val="1200"/>
              </a:spcAft>
              <a:buNone/>
              <a:defRPr sz="1300"/>
            </a:lvl1pPr>
          </a:lstStyle>
          <a:p>
            <a:pPr lvl="0"/>
            <a:r>
              <a:rPr lang="de-DE"/>
              <a:t>Edit Text</a:t>
            </a:r>
          </a:p>
        </p:txBody>
      </p:sp>
      <p:sp>
        <p:nvSpPr>
          <p:cNvPr id="29" name="Textplatzhalter 3">
            <a:extLst>
              <a:ext uri="{FF2B5EF4-FFF2-40B4-BE49-F238E27FC236}">
                <a16:creationId xmlns:a16="http://schemas.microsoft.com/office/drawing/2014/main" id="{26F41480-1EF9-A9E5-24F4-46D5B55959D1}"/>
              </a:ext>
            </a:extLst>
          </p:cNvPr>
          <p:cNvSpPr>
            <a:spLocks noGrp="1"/>
          </p:cNvSpPr>
          <p:nvPr>
            <p:ph idx="15" hasCustomPrompt="1"/>
          </p:nvPr>
        </p:nvSpPr>
        <p:spPr>
          <a:xfrm>
            <a:off x="2455791" y="1410858"/>
            <a:ext cx="3535358" cy="2018142"/>
          </a:xfrm>
          <a:prstGeom prst="rect">
            <a:avLst/>
          </a:prstGeom>
        </p:spPr>
        <p:txBody>
          <a:bodyPr vert="horz" lIns="0" tIns="45720" rIns="91440" bIns="45720" rtlCol="0" anchor="ctr" anchorCtr="0">
            <a:noAutofit/>
          </a:bodyPr>
          <a:lstStyle>
            <a:lvl1pPr marL="0" indent="0">
              <a:spcAft>
                <a:spcPts val="1200"/>
              </a:spcAft>
              <a:buNone/>
              <a:defRPr sz="1300"/>
            </a:lvl1pPr>
          </a:lstStyle>
          <a:p>
            <a:pPr lvl="0"/>
            <a:r>
              <a:rPr lang="de-DE"/>
              <a:t>Edit Text</a:t>
            </a:r>
          </a:p>
        </p:txBody>
      </p:sp>
      <p:sp>
        <p:nvSpPr>
          <p:cNvPr id="30" name="Textplatzhalter 3">
            <a:extLst>
              <a:ext uri="{FF2B5EF4-FFF2-40B4-BE49-F238E27FC236}">
                <a16:creationId xmlns:a16="http://schemas.microsoft.com/office/drawing/2014/main" id="{D8AE4FC6-AF52-9B36-8E36-11E0A239942B}"/>
              </a:ext>
            </a:extLst>
          </p:cNvPr>
          <p:cNvSpPr>
            <a:spLocks noGrp="1"/>
          </p:cNvSpPr>
          <p:nvPr>
            <p:ph idx="16" hasCustomPrompt="1"/>
          </p:nvPr>
        </p:nvSpPr>
        <p:spPr>
          <a:xfrm>
            <a:off x="7978767" y="3641994"/>
            <a:ext cx="3535358" cy="2018142"/>
          </a:xfrm>
          <a:prstGeom prst="rect">
            <a:avLst/>
          </a:prstGeom>
        </p:spPr>
        <p:txBody>
          <a:bodyPr vert="horz" lIns="0" tIns="45720" rIns="91440" bIns="45720" rtlCol="0" anchor="ctr" anchorCtr="0">
            <a:noAutofit/>
          </a:bodyPr>
          <a:lstStyle>
            <a:lvl1pPr marL="0" indent="0">
              <a:spcAft>
                <a:spcPts val="1200"/>
              </a:spcAft>
              <a:buNone/>
              <a:defRPr sz="1300"/>
            </a:lvl1pPr>
          </a:lstStyle>
          <a:p>
            <a:pPr lvl="0"/>
            <a:r>
              <a:rPr lang="de-DE"/>
              <a:t>Edit Text</a:t>
            </a:r>
          </a:p>
        </p:txBody>
      </p:sp>
      <p:sp>
        <p:nvSpPr>
          <p:cNvPr id="31" name="Textplatzhalter 3">
            <a:extLst>
              <a:ext uri="{FF2B5EF4-FFF2-40B4-BE49-F238E27FC236}">
                <a16:creationId xmlns:a16="http://schemas.microsoft.com/office/drawing/2014/main" id="{7A07EDF1-B5A5-6E17-2131-66BCDFCA609A}"/>
              </a:ext>
            </a:extLst>
          </p:cNvPr>
          <p:cNvSpPr>
            <a:spLocks noGrp="1"/>
          </p:cNvSpPr>
          <p:nvPr>
            <p:ph idx="17" hasCustomPrompt="1"/>
          </p:nvPr>
        </p:nvSpPr>
        <p:spPr>
          <a:xfrm>
            <a:off x="2455791" y="3641994"/>
            <a:ext cx="3535358" cy="2018142"/>
          </a:xfrm>
          <a:prstGeom prst="rect">
            <a:avLst/>
          </a:prstGeom>
        </p:spPr>
        <p:txBody>
          <a:bodyPr vert="horz" lIns="0" tIns="45720" rIns="91440" bIns="45720" rtlCol="0" anchor="ctr" anchorCtr="0">
            <a:noAutofit/>
          </a:bodyPr>
          <a:lstStyle>
            <a:lvl1pPr marL="0" indent="0">
              <a:spcAft>
                <a:spcPts val="1200"/>
              </a:spcAft>
              <a:buNone/>
              <a:defRPr sz="1300"/>
            </a:lvl1pPr>
          </a:lstStyle>
          <a:p>
            <a:pPr lvl="0"/>
            <a:r>
              <a:rPr lang="de-DE"/>
              <a:t>Edit Text</a:t>
            </a:r>
          </a:p>
        </p:txBody>
      </p:sp>
      <p:sp>
        <p:nvSpPr>
          <p:cNvPr id="4" name="Textplatzhalter 10">
            <a:extLst>
              <a:ext uri="{FF2B5EF4-FFF2-40B4-BE49-F238E27FC236}">
                <a16:creationId xmlns:a16="http://schemas.microsoft.com/office/drawing/2014/main" id="{B263B0A5-2F45-28CA-B673-8F137ABE2655}"/>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
        <p:nvSpPr>
          <p:cNvPr id="8" name="Textplatzhalter 3">
            <a:extLst>
              <a:ext uri="{FF2B5EF4-FFF2-40B4-BE49-F238E27FC236}">
                <a16:creationId xmlns:a16="http://schemas.microsoft.com/office/drawing/2014/main" id="{AFDAECAD-115E-FD5C-7588-C58AB5DF8802}"/>
              </a:ext>
            </a:extLst>
          </p:cNvPr>
          <p:cNvSpPr>
            <a:spLocks noGrp="1"/>
          </p:cNvSpPr>
          <p:nvPr>
            <p:ph idx="18" hasCustomPrompt="1"/>
          </p:nvPr>
        </p:nvSpPr>
        <p:spPr>
          <a:xfrm>
            <a:off x="873405" y="1730312"/>
            <a:ext cx="1370145" cy="1381188"/>
          </a:xfrm>
          <a:prstGeom prst="ellipse">
            <a:avLst/>
          </a:prstGeom>
          <a:gradFill flip="none" rotWithShape="1">
            <a:gsLst>
              <a:gs pos="9000">
                <a:srgbClr val="960109"/>
              </a:gs>
              <a:gs pos="100000">
                <a:schemeClr val="accent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algn="ctr">
              <a:defRPr lang="de-DE" sz="1300" dirty="0">
                <a:solidFill>
                  <a:schemeClr val="lt1"/>
                </a:solidFill>
                <a:latin typeface="Myriad Pro" panose="020B0503030403020204" pitchFamily="34" charset="0"/>
                <a:ea typeface="+mn-ea"/>
                <a:cs typeface="+mn-cs"/>
              </a:defRPr>
            </a:lvl1pPr>
          </a:lstStyle>
          <a:p>
            <a:pPr marL="0" lvl="0" indent="0" algn="ctr">
              <a:lnSpc>
                <a:spcPct val="100000"/>
              </a:lnSpc>
              <a:buClr>
                <a:srgbClr val="000000"/>
              </a:buClr>
              <a:buFont typeface="Arial"/>
              <a:buNone/>
            </a:pPr>
            <a:r>
              <a:rPr lang="de-DE" dirty="0"/>
              <a:t>Edit Text</a:t>
            </a:r>
          </a:p>
        </p:txBody>
      </p:sp>
      <p:sp>
        <p:nvSpPr>
          <p:cNvPr id="12" name="Textplatzhalter 3">
            <a:extLst>
              <a:ext uri="{FF2B5EF4-FFF2-40B4-BE49-F238E27FC236}">
                <a16:creationId xmlns:a16="http://schemas.microsoft.com/office/drawing/2014/main" id="{F6CF9C97-630A-6CBB-20AA-296BDA75B794}"/>
              </a:ext>
            </a:extLst>
          </p:cNvPr>
          <p:cNvSpPr>
            <a:spLocks noGrp="1"/>
          </p:cNvSpPr>
          <p:nvPr>
            <p:ph idx="19" hasCustomPrompt="1"/>
          </p:nvPr>
        </p:nvSpPr>
        <p:spPr>
          <a:xfrm>
            <a:off x="6399853" y="1730312"/>
            <a:ext cx="1370145" cy="1381188"/>
          </a:xfrm>
          <a:prstGeom prst="ellipse">
            <a:avLst/>
          </a:prstGeom>
          <a:gradFill flip="none" rotWithShape="1">
            <a:gsLst>
              <a:gs pos="9000">
                <a:srgbClr val="960109"/>
              </a:gs>
              <a:gs pos="100000">
                <a:schemeClr val="accent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a:defRPr lang="de-DE" sz="1300" dirty="0">
                <a:solidFill>
                  <a:schemeClr val="lt1"/>
                </a:solidFill>
                <a:latin typeface="Myriad Pro" panose="020B0503030403020204" pitchFamily="34" charset="0"/>
                <a:ea typeface="+mn-ea"/>
                <a:cs typeface="+mn-cs"/>
              </a:defRPr>
            </a:lvl1pPr>
          </a:lstStyle>
          <a:p>
            <a:pPr marL="0" lvl="0" indent="0" algn="ctr">
              <a:lnSpc>
                <a:spcPct val="100000"/>
              </a:lnSpc>
              <a:buClr>
                <a:srgbClr val="000000"/>
              </a:buClr>
              <a:buFont typeface="Arial"/>
              <a:buNone/>
            </a:pPr>
            <a:r>
              <a:rPr lang="de-DE" dirty="0"/>
              <a:t>Edit Text</a:t>
            </a:r>
          </a:p>
        </p:txBody>
      </p:sp>
      <p:sp>
        <p:nvSpPr>
          <p:cNvPr id="13" name="Textplatzhalter 3">
            <a:extLst>
              <a:ext uri="{FF2B5EF4-FFF2-40B4-BE49-F238E27FC236}">
                <a16:creationId xmlns:a16="http://schemas.microsoft.com/office/drawing/2014/main" id="{949F62D0-F749-3089-CCF8-DCD322DD2095}"/>
              </a:ext>
            </a:extLst>
          </p:cNvPr>
          <p:cNvSpPr>
            <a:spLocks noGrp="1"/>
          </p:cNvSpPr>
          <p:nvPr>
            <p:ph idx="20" hasCustomPrompt="1"/>
          </p:nvPr>
        </p:nvSpPr>
        <p:spPr>
          <a:xfrm>
            <a:off x="873405" y="3960471"/>
            <a:ext cx="1370145" cy="1381188"/>
          </a:xfrm>
          <a:prstGeom prst="ellipse">
            <a:avLst/>
          </a:prstGeom>
          <a:gradFill flip="none" rotWithShape="1">
            <a:gsLst>
              <a:gs pos="9000">
                <a:srgbClr val="960109"/>
              </a:gs>
              <a:gs pos="100000">
                <a:schemeClr val="accent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a:defRPr lang="de-DE" sz="1300" dirty="0">
                <a:solidFill>
                  <a:schemeClr val="lt1"/>
                </a:solidFill>
                <a:latin typeface="Myriad Pro" panose="020B0503030403020204" pitchFamily="34" charset="0"/>
                <a:ea typeface="+mn-ea"/>
                <a:cs typeface="+mn-cs"/>
              </a:defRPr>
            </a:lvl1pPr>
          </a:lstStyle>
          <a:p>
            <a:pPr marL="0" lvl="0" indent="0" algn="ctr">
              <a:lnSpc>
                <a:spcPct val="100000"/>
              </a:lnSpc>
              <a:buClr>
                <a:srgbClr val="000000"/>
              </a:buClr>
              <a:buFont typeface="Arial"/>
              <a:buNone/>
            </a:pPr>
            <a:r>
              <a:rPr lang="de-DE" dirty="0"/>
              <a:t>Edit Text</a:t>
            </a:r>
          </a:p>
        </p:txBody>
      </p:sp>
      <p:sp>
        <p:nvSpPr>
          <p:cNvPr id="14" name="Textplatzhalter 3">
            <a:extLst>
              <a:ext uri="{FF2B5EF4-FFF2-40B4-BE49-F238E27FC236}">
                <a16:creationId xmlns:a16="http://schemas.microsoft.com/office/drawing/2014/main" id="{011787EC-F7EA-7941-A4B4-47DDED1ABFF2}"/>
              </a:ext>
            </a:extLst>
          </p:cNvPr>
          <p:cNvSpPr>
            <a:spLocks noGrp="1"/>
          </p:cNvSpPr>
          <p:nvPr>
            <p:ph idx="21" hasCustomPrompt="1"/>
          </p:nvPr>
        </p:nvSpPr>
        <p:spPr>
          <a:xfrm>
            <a:off x="6399853" y="3954133"/>
            <a:ext cx="1370145" cy="1381188"/>
          </a:xfrm>
          <a:prstGeom prst="ellipse">
            <a:avLst/>
          </a:prstGeom>
          <a:gradFill flip="none" rotWithShape="1">
            <a:gsLst>
              <a:gs pos="9000">
                <a:srgbClr val="960109"/>
              </a:gs>
              <a:gs pos="100000">
                <a:schemeClr val="accent1"/>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a:defRPr lang="de-DE" sz="1300" dirty="0">
                <a:solidFill>
                  <a:schemeClr val="lt1"/>
                </a:solidFill>
                <a:latin typeface="Myriad Pro" panose="020B0503030403020204" pitchFamily="34" charset="0"/>
                <a:ea typeface="+mn-ea"/>
                <a:cs typeface="+mn-cs"/>
              </a:defRPr>
            </a:lvl1pPr>
          </a:lstStyle>
          <a:p>
            <a:pPr marL="0" lvl="0" indent="0" algn="ctr">
              <a:lnSpc>
                <a:spcPct val="100000"/>
              </a:lnSpc>
              <a:buClr>
                <a:srgbClr val="000000"/>
              </a:buClr>
              <a:buFont typeface="Arial"/>
              <a:buNone/>
            </a:pPr>
            <a:r>
              <a:rPr lang="de-DE" dirty="0"/>
              <a:t>Edit Text</a:t>
            </a:r>
          </a:p>
        </p:txBody>
      </p:sp>
    </p:spTree>
    <p:extLst>
      <p:ext uri="{BB962C8B-B14F-4D97-AF65-F5344CB8AC3E}">
        <p14:creationId xmlns:p14="http://schemas.microsoft.com/office/powerpoint/2010/main" val="1010226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ay-background_Chapter-name_Fanta4">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CF874859-BAF6-1C54-1789-7DB8210E12F7}"/>
              </a:ext>
            </a:extLst>
          </p:cNvPr>
          <p:cNvSpPr/>
          <p:nvPr userDrawn="1"/>
        </p:nvSpPr>
        <p:spPr>
          <a:xfrm>
            <a:off x="144000" y="781050"/>
            <a:ext cx="11903538" cy="563245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7" name="Rectangle: Rounded Corners 6">
            <a:extLst>
              <a:ext uri="{FF2B5EF4-FFF2-40B4-BE49-F238E27FC236}">
                <a16:creationId xmlns:a16="http://schemas.microsoft.com/office/drawing/2014/main" id="{8FA34252-5A3F-03DA-855A-A6C133F924D1}"/>
              </a:ext>
            </a:extLst>
          </p:cNvPr>
          <p:cNvSpPr/>
          <p:nvPr userDrawn="1"/>
        </p:nvSpPr>
        <p:spPr>
          <a:xfrm>
            <a:off x="673098" y="1543398"/>
            <a:ext cx="2523613" cy="3874444"/>
          </a:xfrm>
          <a:prstGeom prst="roundRect">
            <a:avLst>
              <a:gd name="adj" fmla="val 1250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87B6E6C-128B-6AA3-8141-7141D7CD5BC5}"/>
              </a:ext>
            </a:extLst>
          </p:cNvPr>
          <p:cNvSpPr/>
          <p:nvPr userDrawn="1"/>
        </p:nvSpPr>
        <p:spPr>
          <a:xfrm>
            <a:off x="3448143" y="1543398"/>
            <a:ext cx="2523613" cy="3874444"/>
          </a:xfrm>
          <a:prstGeom prst="roundRect">
            <a:avLst>
              <a:gd name="adj" fmla="val 1250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68725E6-D3F5-20B5-2C9B-C988017E7EA0}"/>
              </a:ext>
            </a:extLst>
          </p:cNvPr>
          <p:cNvSpPr/>
          <p:nvPr userDrawn="1"/>
        </p:nvSpPr>
        <p:spPr>
          <a:xfrm>
            <a:off x="6223188" y="1543398"/>
            <a:ext cx="2523613" cy="3874444"/>
          </a:xfrm>
          <a:prstGeom prst="roundRect">
            <a:avLst>
              <a:gd name="adj" fmla="val 1250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63BC578-BDE9-014C-9043-56E4674AA2EC}"/>
              </a:ext>
            </a:extLst>
          </p:cNvPr>
          <p:cNvSpPr/>
          <p:nvPr userDrawn="1"/>
        </p:nvSpPr>
        <p:spPr>
          <a:xfrm>
            <a:off x="8998232" y="1543398"/>
            <a:ext cx="2523613" cy="3874444"/>
          </a:xfrm>
          <a:prstGeom prst="roundRect">
            <a:avLst>
              <a:gd name="adj" fmla="val 1250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16" name="Textplatzhalter 10">
            <a:extLst>
              <a:ext uri="{FF2B5EF4-FFF2-40B4-BE49-F238E27FC236}">
                <a16:creationId xmlns:a16="http://schemas.microsoft.com/office/drawing/2014/main" id="{ECD3BC23-0240-080C-7DEC-3F4760BB9FF0}"/>
              </a:ext>
            </a:extLst>
          </p:cNvPr>
          <p:cNvSpPr>
            <a:spLocks noGrp="1"/>
          </p:cNvSpPr>
          <p:nvPr>
            <p:ph type="body" sz="quarter" idx="15" hasCustomPrompt="1"/>
          </p:nvPr>
        </p:nvSpPr>
        <p:spPr>
          <a:xfrm>
            <a:off x="677434" y="4032069"/>
            <a:ext cx="2523614" cy="1385773"/>
          </a:xfrm>
          <a:prstGeom prst="rect">
            <a:avLst/>
          </a:prstGeom>
        </p:spPr>
        <p:txBody>
          <a:bodyPr lIns="216000" rIns="144000">
            <a:noAutofit/>
          </a:bodyPr>
          <a:lstStyle>
            <a:lvl1pPr marL="0" indent="0">
              <a:buNone/>
              <a:defRPr sz="1800" spc="-10" baseline="0">
                <a:solidFill>
                  <a:schemeClr val="bg2"/>
                </a:solidFill>
                <a:latin typeface="Myriad Pro" panose="020B0503030403020204" pitchFamily="34" charset="0"/>
              </a:defRPr>
            </a:lvl1pPr>
          </a:lstStyle>
          <a:p>
            <a:pPr lvl="0"/>
            <a:r>
              <a:rPr lang="de-DE"/>
              <a:t>Edit </a:t>
            </a:r>
            <a:r>
              <a:rPr lang="de-DE" err="1"/>
              <a:t>text</a:t>
            </a:r>
            <a:endParaRPr lang="de-DE"/>
          </a:p>
        </p:txBody>
      </p:sp>
      <p:sp>
        <p:nvSpPr>
          <p:cNvPr id="17" name="Textplatzhalter 10">
            <a:extLst>
              <a:ext uri="{FF2B5EF4-FFF2-40B4-BE49-F238E27FC236}">
                <a16:creationId xmlns:a16="http://schemas.microsoft.com/office/drawing/2014/main" id="{8356EB45-77FF-8A06-D2C5-C692969A369B}"/>
              </a:ext>
            </a:extLst>
          </p:cNvPr>
          <p:cNvSpPr>
            <a:spLocks noGrp="1"/>
          </p:cNvSpPr>
          <p:nvPr>
            <p:ph type="body" sz="quarter" idx="16" hasCustomPrompt="1"/>
          </p:nvPr>
        </p:nvSpPr>
        <p:spPr>
          <a:xfrm>
            <a:off x="677434" y="3015774"/>
            <a:ext cx="2523615" cy="713171"/>
          </a:xfrm>
          <a:prstGeom prst="rect">
            <a:avLst/>
          </a:prstGeom>
        </p:spPr>
        <p:txBody>
          <a:bodyPr lIns="216000" rIns="144000">
            <a:noAutofit/>
          </a:bodyPr>
          <a:lstStyle>
            <a:lvl1pPr marL="0" indent="0">
              <a:buNone/>
              <a:defRPr sz="1800" b="1">
                <a:solidFill>
                  <a:schemeClr val="bg2"/>
                </a:solidFill>
                <a:latin typeface="Myriad Pro" panose="020B0503030403020204" pitchFamily="34" charset="0"/>
              </a:defRPr>
            </a:lvl1pPr>
          </a:lstStyle>
          <a:p>
            <a:pPr lvl="0"/>
            <a:r>
              <a:rPr lang="de-DE"/>
              <a:t>Edit Headline</a:t>
            </a:r>
          </a:p>
        </p:txBody>
      </p:sp>
      <p:cxnSp>
        <p:nvCxnSpPr>
          <p:cNvPr id="18" name="Gerader Verbinder 51">
            <a:extLst>
              <a:ext uri="{FF2B5EF4-FFF2-40B4-BE49-F238E27FC236}">
                <a16:creationId xmlns:a16="http://schemas.microsoft.com/office/drawing/2014/main" id="{24D41E3C-CAEF-A3AA-4AC8-E20763D7C477}"/>
              </a:ext>
            </a:extLst>
          </p:cNvPr>
          <p:cNvCxnSpPr>
            <a:cxnSpLocks/>
          </p:cNvCxnSpPr>
          <p:nvPr userDrawn="1"/>
        </p:nvCxnSpPr>
        <p:spPr>
          <a:xfrm>
            <a:off x="894213" y="3860800"/>
            <a:ext cx="2090057"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platzhalter 10">
            <a:extLst>
              <a:ext uri="{FF2B5EF4-FFF2-40B4-BE49-F238E27FC236}">
                <a16:creationId xmlns:a16="http://schemas.microsoft.com/office/drawing/2014/main" id="{62B9885E-C033-F0D6-7B84-3B5BFF3BFAB9}"/>
              </a:ext>
            </a:extLst>
          </p:cNvPr>
          <p:cNvSpPr>
            <a:spLocks noGrp="1"/>
          </p:cNvSpPr>
          <p:nvPr>
            <p:ph type="body" sz="quarter" idx="21" hasCustomPrompt="1"/>
          </p:nvPr>
        </p:nvSpPr>
        <p:spPr>
          <a:xfrm>
            <a:off x="8986614" y="4032069"/>
            <a:ext cx="2523614" cy="1385773"/>
          </a:xfrm>
          <a:prstGeom prst="rect">
            <a:avLst/>
          </a:prstGeom>
        </p:spPr>
        <p:txBody>
          <a:bodyPr lIns="216000" rIns="144000">
            <a:noAutofit/>
          </a:bodyPr>
          <a:lstStyle>
            <a:lvl1pPr marL="0" indent="0">
              <a:buNone/>
              <a:defRPr sz="1800" spc="-10" baseline="0">
                <a:solidFill>
                  <a:schemeClr val="bg2"/>
                </a:solidFill>
                <a:latin typeface="Myriad Pro" panose="020B0503030403020204" pitchFamily="34" charset="0"/>
              </a:defRPr>
            </a:lvl1pPr>
          </a:lstStyle>
          <a:p>
            <a:pPr lvl="0"/>
            <a:r>
              <a:rPr lang="de-DE"/>
              <a:t>Edit </a:t>
            </a:r>
            <a:r>
              <a:rPr lang="de-DE" err="1"/>
              <a:t>text</a:t>
            </a:r>
            <a:endParaRPr lang="de-DE"/>
          </a:p>
        </p:txBody>
      </p:sp>
      <p:sp>
        <p:nvSpPr>
          <p:cNvPr id="20" name="Textplatzhalter 10">
            <a:extLst>
              <a:ext uri="{FF2B5EF4-FFF2-40B4-BE49-F238E27FC236}">
                <a16:creationId xmlns:a16="http://schemas.microsoft.com/office/drawing/2014/main" id="{C8AB3A88-460F-BBB4-5316-2892F6DE7858}"/>
              </a:ext>
            </a:extLst>
          </p:cNvPr>
          <p:cNvSpPr>
            <a:spLocks noGrp="1"/>
          </p:cNvSpPr>
          <p:nvPr>
            <p:ph type="body" sz="quarter" idx="22" hasCustomPrompt="1"/>
          </p:nvPr>
        </p:nvSpPr>
        <p:spPr>
          <a:xfrm>
            <a:off x="8986614" y="3015774"/>
            <a:ext cx="2523615" cy="713171"/>
          </a:xfrm>
          <a:prstGeom prst="rect">
            <a:avLst/>
          </a:prstGeom>
        </p:spPr>
        <p:txBody>
          <a:bodyPr lIns="216000" rIns="144000">
            <a:noAutofit/>
          </a:bodyPr>
          <a:lstStyle>
            <a:lvl1pPr marL="0" indent="0">
              <a:buNone/>
              <a:defRPr sz="1800" b="1">
                <a:solidFill>
                  <a:schemeClr val="bg2"/>
                </a:solidFill>
                <a:latin typeface="Myriad Pro" panose="020B0503030403020204" pitchFamily="34" charset="0"/>
              </a:defRPr>
            </a:lvl1pPr>
          </a:lstStyle>
          <a:p>
            <a:pPr lvl="0"/>
            <a:r>
              <a:rPr lang="de-DE"/>
              <a:t>Edit Headline</a:t>
            </a:r>
          </a:p>
        </p:txBody>
      </p:sp>
      <p:cxnSp>
        <p:nvCxnSpPr>
          <p:cNvPr id="21" name="Gerader Verbinder 66">
            <a:extLst>
              <a:ext uri="{FF2B5EF4-FFF2-40B4-BE49-F238E27FC236}">
                <a16:creationId xmlns:a16="http://schemas.microsoft.com/office/drawing/2014/main" id="{14644E94-FAC8-9829-37B5-EBEB8906A1E9}"/>
              </a:ext>
            </a:extLst>
          </p:cNvPr>
          <p:cNvCxnSpPr>
            <a:cxnSpLocks/>
          </p:cNvCxnSpPr>
          <p:nvPr userDrawn="1"/>
        </p:nvCxnSpPr>
        <p:spPr>
          <a:xfrm>
            <a:off x="9205562" y="3860800"/>
            <a:ext cx="2090057"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platzhalter 10">
            <a:extLst>
              <a:ext uri="{FF2B5EF4-FFF2-40B4-BE49-F238E27FC236}">
                <a16:creationId xmlns:a16="http://schemas.microsoft.com/office/drawing/2014/main" id="{1FF9B465-98C2-2F0D-6BCD-63E4F5C0DCDA}"/>
              </a:ext>
            </a:extLst>
          </p:cNvPr>
          <p:cNvSpPr>
            <a:spLocks noGrp="1"/>
          </p:cNvSpPr>
          <p:nvPr>
            <p:ph type="body" sz="quarter" idx="23" hasCustomPrompt="1"/>
          </p:nvPr>
        </p:nvSpPr>
        <p:spPr>
          <a:xfrm>
            <a:off x="3444271" y="4032069"/>
            <a:ext cx="2523614" cy="1385773"/>
          </a:xfrm>
          <a:prstGeom prst="rect">
            <a:avLst/>
          </a:prstGeom>
        </p:spPr>
        <p:txBody>
          <a:bodyPr lIns="216000" rIns="144000">
            <a:noAutofit/>
          </a:bodyPr>
          <a:lstStyle>
            <a:lvl1pPr marL="0" indent="0">
              <a:buNone/>
              <a:defRPr sz="1800" spc="-10" baseline="0">
                <a:solidFill>
                  <a:schemeClr val="bg2"/>
                </a:solidFill>
                <a:latin typeface="Myriad Pro" panose="020B0503030403020204" pitchFamily="34" charset="0"/>
              </a:defRPr>
            </a:lvl1pPr>
          </a:lstStyle>
          <a:p>
            <a:pPr lvl="0"/>
            <a:r>
              <a:rPr lang="de-DE"/>
              <a:t>Edit </a:t>
            </a:r>
            <a:r>
              <a:rPr lang="de-DE" err="1"/>
              <a:t>text</a:t>
            </a:r>
            <a:endParaRPr lang="de-DE"/>
          </a:p>
        </p:txBody>
      </p:sp>
      <p:sp>
        <p:nvSpPr>
          <p:cNvPr id="27" name="Textplatzhalter 10">
            <a:extLst>
              <a:ext uri="{FF2B5EF4-FFF2-40B4-BE49-F238E27FC236}">
                <a16:creationId xmlns:a16="http://schemas.microsoft.com/office/drawing/2014/main" id="{2F8F125E-856B-99C8-E509-FF49A68DE835}"/>
              </a:ext>
            </a:extLst>
          </p:cNvPr>
          <p:cNvSpPr>
            <a:spLocks noGrp="1"/>
          </p:cNvSpPr>
          <p:nvPr>
            <p:ph type="body" sz="quarter" idx="24" hasCustomPrompt="1"/>
          </p:nvPr>
        </p:nvSpPr>
        <p:spPr>
          <a:xfrm>
            <a:off x="3444271" y="3015774"/>
            <a:ext cx="2523615" cy="713171"/>
          </a:xfrm>
          <a:prstGeom prst="rect">
            <a:avLst/>
          </a:prstGeom>
        </p:spPr>
        <p:txBody>
          <a:bodyPr lIns="216000" rIns="144000">
            <a:noAutofit/>
          </a:bodyPr>
          <a:lstStyle>
            <a:lvl1pPr marL="0" indent="0">
              <a:buNone/>
              <a:defRPr sz="1800" b="1">
                <a:solidFill>
                  <a:schemeClr val="bg2"/>
                </a:solidFill>
                <a:latin typeface="Myriad Pro" panose="020B0503030403020204" pitchFamily="34" charset="0"/>
              </a:defRPr>
            </a:lvl1pPr>
          </a:lstStyle>
          <a:p>
            <a:pPr lvl="0"/>
            <a:r>
              <a:rPr lang="de-DE"/>
              <a:t>Edit Headline</a:t>
            </a:r>
          </a:p>
        </p:txBody>
      </p:sp>
      <p:cxnSp>
        <p:nvCxnSpPr>
          <p:cNvPr id="28" name="Gerader Verbinder 66">
            <a:extLst>
              <a:ext uri="{FF2B5EF4-FFF2-40B4-BE49-F238E27FC236}">
                <a16:creationId xmlns:a16="http://schemas.microsoft.com/office/drawing/2014/main" id="{6B246873-B8F0-12CC-2C79-8EFF6519C79D}"/>
              </a:ext>
            </a:extLst>
          </p:cNvPr>
          <p:cNvCxnSpPr>
            <a:cxnSpLocks/>
          </p:cNvCxnSpPr>
          <p:nvPr userDrawn="1"/>
        </p:nvCxnSpPr>
        <p:spPr>
          <a:xfrm>
            <a:off x="3663219" y="3860800"/>
            <a:ext cx="2090057"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platzhalter 10">
            <a:extLst>
              <a:ext uri="{FF2B5EF4-FFF2-40B4-BE49-F238E27FC236}">
                <a16:creationId xmlns:a16="http://schemas.microsoft.com/office/drawing/2014/main" id="{CE38CDFF-1CA3-0864-1729-77CBA1878D5B}"/>
              </a:ext>
            </a:extLst>
          </p:cNvPr>
          <p:cNvSpPr>
            <a:spLocks noGrp="1"/>
          </p:cNvSpPr>
          <p:nvPr>
            <p:ph type="body" sz="quarter" idx="25" hasCustomPrompt="1"/>
          </p:nvPr>
        </p:nvSpPr>
        <p:spPr>
          <a:xfrm>
            <a:off x="6215443" y="4032069"/>
            <a:ext cx="2523614" cy="1385773"/>
          </a:xfrm>
          <a:prstGeom prst="rect">
            <a:avLst/>
          </a:prstGeom>
        </p:spPr>
        <p:txBody>
          <a:bodyPr lIns="216000" rIns="144000">
            <a:noAutofit/>
          </a:bodyPr>
          <a:lstStyle>
            <a:lvl1pPr marL="0" indent="0">
              <a:buNone/>
              <a:defRPr sz="1800" spc="-10" baseline="0">
                <a:solidFill>
                  <a:schemeClr val="bg2"/>
                </a:solidFill>
                <a:latin typeface="Myriad Pro" panose="020B0503030403020204" pitchFamily="34" charset="0"/>
              </a:defRPr>
            </a:lvl1pPr>
          </a:lstStyle>
          <a:p>
            <a:pPr lvl="0"/>
            <a:r>
              <a:rPr lang="de-DE"/>
              <a:t>Edit </a:t>
            </a:r>
            <a:r>
              <a:rPr lang="de-DE" err="1"/>
              <a:t>text</a:t>
            </a:r>
            <a:endParaRPr lang="de-DE"/>
          </a:p>
        </p:txBody>
      </p:sp>
      <p:sp>
        <p:nvSpPr>
          <p:cNvPr id="31" name="Textplatzhalter 10">
            <a:extLst>
              <a:ext uri="{FF2B5EF4-FFF2-40B4-BE49-F238E27FC236}">
                <a16:creationId xmlns:a16="http://schemas.microsoft.com/office/drawing/2014/main" id="{9E8D2769-22F4-F9FE-744A-286415851B27}"/>
              </a:ext>
            </a:extLst>
          </p:cNvPr>
          <p:cNvSpPr>
            <a:spLocks noGrp="1"/>
          </p:cNvSpPr>
          <p:nvPr>
            <p:ph type="body" sz="quarter" idx="26" hasCustomPrompt="1"/>
          </p:nvPr>
        </p:nvSpPr>
        <p:spPr>
          <a:xfrm>
            <a:off x="6215443" y="3015774"/>
            <a:ext cx="2523615" cy="713171"/>
          </a:xfrm>
          <a:prstGeom prst="rect">
            <a:avLst/>
          </a:prstGeom>
        </p:spPr>
        <p:txBody>
          <a:bodyPr lIns="216000" rIns="144000">
            <a:noAutofit/>
          </a:bodyPr>
          <a:lstStyle>
            <a:lvl1pPr marL="0" indent="0">
              <a:buNone/>
              <a:defRPr sz="1800" b="1">
                <a:solidFill>
                  <a:schemeClr val="bg2"/>
                </a:solidFill>
                <a:latin typeface="Myriad Pro" panose="020B0503030403020204" pitchFamily="34" charset="0"/>
              </a:defRPr>
            </a:lvl1pPr>
          </a:lstStyle>
          <a:p>
            <a:pPr lvl="0"/>
            <a:r>
              <a:rPr lang="de-DE"/>
              <a:t>Edit Headline</a:t>
            </a:r>
          </a:p>
        </p:txBody>
      </p:sp>
      <p:cxnSp>
        <p:nvCxnSpPr>
          <p:cNvPr id="32" name="Gerader Verbinder 66">
            <a:extLst>
              <a:ext uri="{FF2B5EF4-FFF2-40B4-BE49-F238E27FC236}">
                <a16:creationId xmlns:a16="http://schemas.microsoft.com/office/drawing/2014/main" id="{1C44F8B0-F0F9-670A-51CD-394177DF8B7E}"/>
              </a:ext>
            </a:extLst>
          </p:cNvPr>
          <p:cNvCxnSpPr>
            <a:cxnSpLocks/>
          </p:cNvCxnSpPr>
          <p:nvPr userDrawn="1"/>
        </p:nvCxnSpPr>
        <p:spPr>
          <a:xfrm>
            <a:off x="6434391" y="3860800"/>
            <a:ext cx="2090057"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platzhalter 10">
            <a:extLst>
              <a:ext uri="{FF2B5EF4-FFF2-40B4-BE49-F238E27FC236}">
                <a16:creationId xmlns:a16="http://schemas.microsoft.com/office/drawing/2014/main" id="{5CFDD96C-7875-125D-2BF5-E1E907703C1A}"/>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Tree>
    <p:extLst>
      <p:ext uri="{BB962C8B-B14F-4D97-AF65-F5344CB8AC3E}">
        <p14:creationId xmlns:p14="http://schemas.microsoft.com/office/powerpoint/2010/main" val="2189376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y-background_Chapter-name_5-white-sections_values">
    <p:spTree>
      <p:nvGrpSpPr>
        <p:cNvPr id="1" name=""/>
        <p:cNvGrpSpPr/>
        <p:nvPr/>
      </p:nvGrpSpPr>
      <p:grpSpPr>
        <a:xfrm>
          <a:off x="0" y="0"/>
          <a:ext cx="0" cy="0"/>
          <a:chOff x="0" y="0"/>
          <a:chExt cx="0" cy="0"/>
        </a:xfrm>
      </p:grpSpPr>
      <p:sp>
        <p:nvSpPr>
          <p:cNvPr id="16" name="Rechteck: abgerundete Ecken 15">
            <a:extLst>
              <a:ext uri="{FF2B5EF4-FFF2-40B4-BE49-F238E27FC236}">
                <a16:creationId xmlns:a16="http://schemas.microsoft.com/office/drawing/2014/main" id="{5E2C0EBA-6794-D553-9C37-83B07947EA97}"/>
              </a:ext>
            </a:extLst>
          </p:cNvPr>
          <p:cNvSpPr/>
          <p:nvPr userDrawn="1"/>
        </p:nvSpPr>
        <p:spPr>
          <a:xfrm>
            <a:off x="144000" y="781050"/>
            <a:ext cx="11903538" cy="5632450"/>
          </a:xfrm>
          <a:prstGeom prst="roundRect">
            <a:avLst>
              <a:gd name="adj" fmla="val 3856"/>
            </a:avLst>
          </a:prstGeom>
          <a:solidFill>
            <a:srgbClr val="F0EEEC"/>
          </a:solidFill>
          <a:ln w="0" cap="flat">
            <a:noFill/>
            <a:prstDash val="solid"/>
            <a:miter/>
          </a:ln>
        </p:spPr>
        <p:txBody>
          <a:bodyPr rtlCol="0" anchor="ctr"/>
          <a:lstStyle/>
          <a:p>
            <a:endParaRPr lang="en-GB"/>
          </a:p>
        </p:txBody>
      </p:sp>
      <p:sp>
        <p:nvSpPr>
          <p:cNvPr id="17" name="Rectangle: Rounded Corners 16">
            <a:extLst>
              <a:ext uri="{FF2B5EF4-FFF2-40B4-BE49-F238E27FC236}">
                <a16:creationId xmlns:a16="http://schemas.microsoft.com/office/drawing/2014/main" id="{F27F434D-3C2B-490E-ED9A-70FB81950CD5}"/>
              </a:ext>
            </a:extLst>
          </p:cNvPr>
          <p:cNvSpPr/>
          <p:nvPr userDrawn="1"/>
        </p:nvSpPr>
        <p:spPr>
          <a:xfrm>
            <a:off x="673099" y="1626399"/>
            <a:ext cx="2041524" cy="3905743"/>
          </a:xfrm>
          <a:prstGeom prst="roundRect">
            <a:avLst>
              <a:gd name="adj" fmla="val 100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C84941F-E783-76CB-3BCD-F65871F02A89}"/>
              </a:ext>
            </a:extLst>
          </p:cNvPr>
          <p:cNvSpPr/>
          <p:nvPr userDrawn="1"/>
        </p:nvSpPr>
        <p:spPr>
          <a:xfrm>
            <a:off x="2873800" y="1626399"/>
            <a:ext cx="2041524" cy="3905743"/>
          </a:xfrm>
          <a:prstGeom prst="roundRect">
            <a:avLst>
              <a:gd name="adj" fmla="val 100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00925768-7EF1-1D0A-4A85-9D3A2C0DA1D0}"/>
              </a:ext>
            </a:extLst>
          </p:cNvPr>
          <p:cNvSpPr/>
          <p:nvPr userDrawn="1"/>
        </p:nvSpPr>
        <p:spPr>
          <a:xfrm>
            <a:off x="5074501" y="1626399"/>
            <a:ext cx="2041524" cy="3905743"/>
          </a:xfrm>
          <a:prstGeom prst="roundRect">
            <a:avLst>
              <a:gd name="adj" fmla="val 100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4673ED7-4189-3491-E7F2-3E2F91492A3E}"/>
              </a:ext>
            </a:extLst>
          </p:cNvPr>
          <p:cNvSpPr/>
          <p:nvPr userDrawn="1"/>
        </p:nvSpPr>
        <p:spPr>
          <a:xfrm>
            <a:off x="7275203" y="1626399"/>
            <a:ext cx="2041524" cy="3905743"/>
          </a:xfrm>
          <a:prstGeom prst="roundRect">
            <a:avLst>
              <a:gd name="adj" fmla="val 100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D2762C37-CD37-F752-25EB-9CFFD7182BFF}"/>
              </a:ext>
            </a:extLst>
          </p:cNvPr>
          <p:cNvSpPr/>
          <p:nvPr userDrawn="1"/>
        </p:nvSpPr>
        <p:spPr>
          <a:xfrm>
            <a:off x="9475905" y="1626399"/>
            <a:ext cx="2041524" cy="3905743"/>
          </a:xfrm>
          <a:prstGeom prst="roundRect">
            <a:avLst>
              <a:gd name="adj" fmla="val 1007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liennummernplatzhalter 2">
            <a:extLst>
              <a:ext uri="{FF2B5EF4-FFF2-40B4-BE49-F238E27FC236}">
                <a16:creationId xmlns:a16="http://schemas.microsoft.com/office/drawing/2014/main" id="{380B0752-5390-D530-4074-8787AEAC6DFA}"/>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8" name="Textplatzhalter 10">
            <a:extLst>
              <a:ext uri="{FF2B5EF4-FFF2-40B4-BE49-F238E27FC236}">
                <a16:creationId xmlns:a16="http://schemas.microsoft.com/office/drawing/2014/main" id="{D8CF9317-0A2A-66D9-0A35-BE1CD02483DC}"/>
              </a:ext>
            </a:extLst>
          </p:cNvPr>
          <p:cNvSpPr>
            <a:spLocks noGrp="1"/>
          </p:cNvSpPr>
          <p:nvPr>
            <p:ph type="body" sz="quarter" idx="15" hasCustomPrompt="1"/>
          </p:nvPr>
        </p:nvSpPr>
        <p:spPr>
          <a:xfrm>
            <a:off x="677434" y="3629025"/>
            <a:ext cx="2037190" cy="1826917"/>
          </a:xfrm>
          <a:prstGeom prst="rect">
            <a:avLst/>
          </a:prstGeom>
        </p:spPr>
        <p:txBody>
          <a:bodyPr lIns="72000" rIns="72000">
            <a:noAutofit/>
          </a:bodyPr>
          <a:lstStyle>
            <a:lvl1pPr marL="0" indent="0" algn="ctr">
              <a:lnSpc>
                <a:spcPct val="100000"/>
              </a:lnSpc>
              <a:buNone/>
              <a:defRPr sz="1800" spc="-10" baseline="0">
                <a:solidFill>
                  <a:schemeClr val="bg2"/>
                </a:solidFill>
                <a:latin typeface="Myriad Pro" panose="020B0503030403020204" pitchFamily="34" charset="0"/>
              </a:defRPr>
            </a:lvl1pPr>
          </a:lstStyle>
          <a:p>
            <a:pPr lvl="0"/>
            <a:r>
              <a:rPr lang="de-DE"/>
              <a:t>Edit Text</a:t>
            </a:r>
          </a:p>
        </p:txBody>
      </p:sp>
      <p:sp>
        <p:nvSpPr>
          <p:cNvPr id="9" name="Textplatzhalter 10">
            <a:extLst>
              <a:ext uri="{FF2B5EF4-FFF2-40B4-BE49-F238E27FC236}">
                <a16:creationId xmlns:a16="http://schemas.microsoft.com/office/drawing/2014/main" id="{FC14ED95-CFD4-A39B-791A-71C6E1F4C13D}"/>
              </a:ext>
            </a:extLst>
          </p:cNvPr>
          <p:cNvSpPr>
            <a:spLocks noGrp="1"/>
          </p:cNvSpPr>
          <p:nvPr>
            <p:ph type="body" sz="quarter" idx="17" hasCustomPrompt="1"/>
          </p:nvPr>
        </p:nvSpPr>
        <p:spPr>
          <a:xfrm>
            <a:off x="2880265" y="3629025"/>
            <a:ext cx="2035031" cy="1826917"/>
          </a:xfrm>
          <a:prstGeom prst="rect">
            <a:avLst/>
          </a:prstGeom>
        </p:spPr>
        <p:txBody>
          <a:bodyPr lIns="72000" rIns="72000">
            <a:noAutofit/>
          </a:bodyPr>
          <a:lstStyle>
            <a:lvl1pPr marL="0" indent="0" algn="ctr">
              <a:lnSpc>
                <a:spcPct val="100000"/>
              </a:lnSpc>
              <a:buNone/>
              <a:defRPr sz="1800" spc="-10" baseline="0">
                <a:solidFill>
                  <a:schemeClr val="bg2"/>
                </a:solidFill>
                <a:latin typeface="Myriad Pro" panose="020B0503030403020204" pitchFamily="34" charset="0"/>
              </a:defRPr>
            </a:lvl1pPr>
          </a:lstStyle>
          <a:p>
            <a:pPr lvl="0"/>
            <a:r>
              <a:rPr lang="de-DE"/>
              <a:t>Edit Text</a:t>
            </a:r>
          </a:p>
        </p:txBody>
      </p:sp>
      <p:sp>
        <p:nvSpPr>
          <p:cNvPr id="10" name="Textplatzhalter 10">
            <a:extLst>
              <a:ext uri="{FF2B5EF4-FFF2-40B4-BE49-F238E27FC236}">
                <a16:creationId xmlns:a16="http://schemas.microsoft.com/office/drawing/2014/main" id="{F2AFCDC6-11E6-3736-374C-55F81FF4B8E9}"/>
              </a:ext>
            </a:extLst>
          </p:cNvPr>
          <p:cNvSpPr>
            <a:spLocks noGrp="1"/>
          </p:cNvSpPr>
          <p:nvPr>
            <p:ph type="body" sz="quarter" idx="18" hasCustomPrompt="1"/>
          </p:nvPr>
        </p:nvSpPr>
        <p:spPr>
          <a:xfrm>
            <a:off x="5080937" y="3629025"/>
            <a:ext cx="2035031" cy="1826917"/>
          </a:xfrm>
          <a:prstGeom prst="rect">
            <a:avLst/>
          </a:prstGeom>
        </p:spPr>
        <p:txBody>
          <a:bodyPr lIns="72000" rIns="72000">
            <a:noAutofit/>
          </a:bodyPr>
          <a:lstStyle>
            <a:lvl1pPr marL="0" indent="0" algn="ctr">
              <a:lnSpc>
                <a:spcPct val="100000"/>
              </a:lnSpc>
              <a:buNone/>
              <a:defRPr sz="1800" spc="-10" baseline="0">
                <a:solidFill>
                  <a:schemeClr val="bg2"/>
                </a:solidFill>
                <a:latin typeface="Myriad Pro" panose="020B0503030403020204" pitchFamily="34" charset="0"/>
              </a:defRPr>
            </a:lvl1pPr>
          </a:lstStyle>
          <a:p>
            <a:pPr lvl="0"/>
            <a:r>
              <a:rPr lang="de-DE"/>
              <a:t>Edit Text</a:t>
            </a:r>
          </a:p>
        </p:txBody>
      </p:sp>
      <p:sp>
        <p:nvSpPr>
          <p:cNvPr id="11" name="Textplatzhalter 10">
            <a:extLst>
              <a:ext uri="{FF2B5EF4-FFF2-40B4-BE49-F238E27FC236}">
                <a16:creationId xmlns:a16="http://schemas.microsoft.com/office/drawing/2014/main" id="{181FED14-9DFF-E1C7-C308-DDA484D998D7}"/>
              </a:ext>
            </a:extLst>
          </p:cNvPr>
          <p:cNvSpPr>
            <a:spLocks noGrp="1"/>
          </p:cNvSpPr>
          <p:nvPr>
            <p:ph type="body" sz="quarter" idx="19" hasCustomPrompt="1"/>
          </p:nvPr>
        </p:nvSpPr>
        <p:spPr>
          <a:xfrm>
            <a:off x="7281609" y="3629025"/>
            <a:ext cx="2035031" cy="1826917"/>
          </a:xfrm>
          <a:prstGeom prst="rect">
            <a:avLst/>
          </a:prstGeom>
        </p:spPr>
        <p:txBody>
          <a:bodyPr lIns="72000" rIns="72000">
            <a:noAutofit/>
          </a:bodyPr>
          <a:lstStyle>
            <a:lvl1pPr marL="0" indent="0" algn="ctr">
              <a:lnSpc>
                <a:spcPct val="100000"/>
              </a:lnSpc>
              <a:buNone/>
              <a:defRPr sz="1800" spc="-10" baseline="0">
                <a:solidFill>
                  <a:schemeClr val="bg2"/>
                </a:solidFill>
                <a:latin typeface="Myriad Pro" panose="020B0503030403020204" pitchFamily="34" charset="0"/>
              </a:defRPr>
            </a:lvl1pPr>
          </a:lstStyle>
          <a:p>
            <a:pPr lvl="0"/>
            <a:r>
              <a:rPr lang="de-DE"/>
              <a:t>Edit Text</a:t>
            </a:r>
          </a:p>
        </p:txBody>
      </p:sp>
      <p:sp>
        <p:nvSpPr>
          <p:cNvPr id="12" name="Textplatzhalter 10">
            <a:extLst>
              <a:ext uri="{FF2B5EF4-FFF2-40B4-BE49-F238E27FC236}">
                <a16:creationId xmlns:a16="http://schemas.microsoft.com/office/drawing/2014/main" id="{EC07C2AA-3156-41D3-FB27-C4E7FDA8FD7A}"/>
              </a:ext>
            </a:extLst>
          </p:cNvPr>
          <p:cNvSpPr>
            <a:spLocks noGrp="1"/>
          </p:cNvSpPr>
          <p:nvPr>
            <p:ph type="body" sz="quarter" idx="20" hasCustomPrompt="1"/>
          </p:nvPr>
        </p:nvSpPr>
        <p:spPr>
          <a:xfrm>
            <a:off x="9482282" y="3629025"/>
            <a:ext cx="2035031" cy="1826917"/>
          </a:xfrm>
          <a:prstGeom prst="rect">
            <a:avLst/>
          </a:prstGeom>
        </p:spPr>
        <p:txBody>
          <a:bodyPr lIns="72000" rIns="72000">
            <a:noAutofit/>
          </a:bodyPr>
          <a:lstStyle>
            <a:lvl1pPr marL="0" indent="0" algn="ctr">
              <a:lnSpc>
                <a:spcPct val="100000"/>
              </a:lnSpc>
              <a:buNone/>
              <a:defRPr sz="1800" spc="-10" baseline="0">
                <a:solidFill>
                  <a:schemeClr val="bg2"/>
                </a:solidFill>
                <a:latin typeface="Myriad Pro" panose="020B0503030403020204" pitchFamily="34" charset="0"/>
              </a:defRPr>
            </a:lvl1pPr>
          </a:lstStyle>
          <a:p>
            <a:pPr lvl="0"/>
            <a:r>
              <a:rPr lang="de-DE"/>
              <a:t>Edit Text</a:t>
            </a:r>
          </a:p>
        </p:txBody>
      </p:sp>
      <p:sp>
        <p:nvSpPr>
          <p:cNvPr id="15" name="Textplatzhalter 10">
            <a:extLst>
              <a:ext uri="{FF2B5EF4-FFF2-40B4-BE49-F238E27FC236}">
                <a16:creationId xmlns:a16="http://schemas.microsoft.com/office/drawing/2014/main" id="{2F9F1E72-5DD8-60A2-162E-A0D4E47DECBD}"/>
              </a:ext>
            </a:extLst>
          </p:cNvPr>
          <p:cNvSpPr>
            <a:spLocks noGrp="1"/>
          </p:cNvSpPr>
          <p:nvPr>
            <p:ph type="body" sz="quarter" idx="14" hasCustomPrompt="1"/>
          </p:nvPr>
        </p:nvSpPr>
        <p:spPr>
          <a:xfrm>
            <a:off x="673099" y="192347"/>
            <a:ext cx="9258163" cy="372855"/>
          </a:xfrm>
          <a:prstGeom prst="rect">
            <a:avLst/>
          </a:prstGeom>
        </p:spPr>
        <p:txBody>
          <a:bodyPr lIns="0"/>
          <a:lstStyle>
            <a:lvl1pPr marL="0" indent="0">
              <a:buNone/>
              <a:defRPr sz="1800" b="1">
                <a:solidFill>
                  <a:srgbClr val="500601"/>
                </a:solidFill>
                <a:latin typeface="Myriad Pro" panose="020B0503030403020204" pitchFamily="34" charset="0"/>
              </a:defRPr>
            </a:lvl1pPr>
          </a:lstStyle>
          <a:p>
            <a:pPr lvl="0"/>
            <a:r>
              <a:rPr lang="de-DE"/>
              <a:t>Chapter Name</a:t>
            </a:r>
          </a:p>
        </p:txBody>
      </p:sp>
    </p:spTree>
    <p:extLst>
      <p:ext uri="{BB962C8B-B14F-4D97-AF65-F5344CB8AC3E}">
        <p14:creationId xmlns:p14="http://schemas.microsoft.com/office/powerpoint/2010/main" val="1707104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24" name="Rechteck: abgerundete Ecken 23">
            <a:extLst>
              <a:ext uri="{FF2B5EF4-FFF2-40B4-BE49-F238E27FC236}">
                <a16:creationId xmlns:a16="http://schemas.microsoft.com/office/drawing/2014/main" id="{2EDC61DD-F8C2-2FB3-933D-A2FC479EAF5D}"/>
              </a:ext>
            </a:extLst>
          </p:cNvPr>
          <p:cNvSpPr/>
          <p:nvPr userDrawn="1"/>
        </p:nvSpPr>
        <p:spPr>
          <a:xfrm>
            <a:off x="144000" y="142920"/>
            <a:ext cx="11903538" cy="6570618"/>
          </a:xfrm>
          <a:prstGeom prst="roundRect">
            <a:avLst>
              <a:gd name="adj" fmla="val 3856"/>
            </a:avLst>
          </a:prstGeom>
          <a:solidFill>
            <a:srgbClr val="F0EEEC"/>
          </a:solidFill>
          <a:ln w="0" cap="flat">
            <a:noFill/>
            <a:prstDash val="solid"/>
            <a:miter/>
          </a:ln>
        </p:spPr>
        <p:txBody>
          <a:bodyPr rtlCol="0" anchor="ctr"/>
          <a:lstStyle/>
          <a:p>
            <a:endParaRPr lang="en-GB"/>
          </a:p>
        </p:txBody>
      </p:sp>
      <p:grpSp>
        <p:nvGrpSpPr>
          <p:cNvPr id="20" name="Gruppieren 19">
            <a:extLst>
              <a:ext uri="{FF2B5EF4-FFF2-40B4-BE49-F238E27FC236}">
                <a16:creationId xmlns:a16="http://schemas.microsoft.com/office/drawing/2014/main" id="{B37B0534-18BF-D128-026E-B1C983DB48E9}"/>
              </a:ext>
            </a:extLst>
          </p:cNvPr>
          <p:cNvGrpSpPr/>
          <p:nvPr userDrawn="1"/>
        </p:nvGrpSpPr>
        <p:grpSpPr>
          <a:xfrm>
            <a:off x="10209378" y="0"/>
            <a:ext cx="1982622" cy="1031454"/>
            <a:chOff x="10209378" y="0"/>
            <a:chExt cx="1982622" cy="1031454"/>
          </a:xfrm>
        </p:grpSpPr>
        <p:sp>
          <p:nvSpPr>
            <p:cNvPr id="21" name="Grafik 3">
              <a:extLst>
                <a:ext uri="{FF2B5EF4-FFF2-40B4-BE49-F238E27FC236}">
                  <a16:creationId xmlns:a16="http://schemas.microsoft.com/office/drawing/2014/main" id="{D5632A57-1BB6-7D04-B8A0-C246A1CA6169}"/>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23" name="Rechteck 22">
              <a:extLst>
                <a:ext uri="{FF2B5EF4-FFF2-40B4-BE49-F238E27FC236}">
                  <a16:creationId xmlns:a16="http://schemas.microsoft.com/office/drawing/2014/main" id="{052ECE6A-4466-0CF1-2E60-52826B7C85F6}"/>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Grafik 9">
            <a:hlinkClick r:id="rId2"/>
            <a:extLst>
              <a:ext uri="{FF2B5EF4-FFF2-40B4-BE49-F238E27FC236}">
                <a16:creationId xmlns:a16="http://schemas.microsoft.com/office/drawing/2014/main" id="{B925639B-1F43-A93B-E120-0FBFA4FA98A0}"/>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D7204070-F8DD-774D-93C2-6F5DA6D20EB6}"/>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F0EEEC"/>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924944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iglight_Red-dark_">
    <p:spTree>
      <p:nvGrpSpPr>
        <p:cNvPr id="1" name=""/>
        <p:cNvGrpSpPr/>
        <p:nvPr/>
      </p:nvGrpSpPr>
      <p:grpSpPr>
        <a:xfrm>
          <a:off x="0" y="0"/>
          <a:ext cx="0" cy="0"/>
          <a:chOff x="0" y="0"/>
          <a:chExt cx="0" cy="0"/>
        </a:xfrm>
      </p:grpSpPr>
      <p:sp>
        <p:nvSpPr>
          <p:cNvPr id="4" name="Rechteck: abgerundete Ecken 23">
            <a:extLst>
              <a:ext uri="{FF2B5EF4-FFF2-40B4-BE49-F238E27FC236}">
                <a16:creationId xmlns:a16="http://schemas.microsoft.com/office/drawing/2014/main" id="{B89B6BFA-F978-141F-6008-3D8989F2D5F7}"/>
              </a:ext>
            </a:extLst>
          </p:cNvPr>
          <p:cNvSpPr/>
          <p:nvPr userDrawn="1"/>
        </p:nvSpPr>
        <p:spPr>
          <a:xfrm>
            <a:off x="144000" y="142920"/>
            <a:ext cx="11903538" cy="6570618"/>
          </a:xfrm>
          <a:prstGeom prst="roundRect">
            <a:avLst>
              <a:gd name="adj" fmla="val 3856"/>
            </a:avLst>
          </a:prstGeom>
          <a:solidFill>
            <a:srgbClr val="C41230"/>
          </a:solidFill>
          <a:ln w="0" cap="flat">
            <a:noFill/>
            <a:prstDash val="solid"/>
            <a:miter/>
          </a:ln>
        </p:spPr>
        <p:txBody>
          <a:bodyPr rtlCol="0" anchor="ctr"/>
          <a:lstStyle/>
          <a:p>
            <a:endParaRPr lang="en-GB"/>
          </a:p>
        </p:txBody>
      </p:sp>
      <p:grpSp>
        <p:nvGrpSpPr>
          <p:cNvPr id="5" name="Gruppieren 19">
            <a:extLst>
              <a:ext uri="{FF2B5EF4-FFF2-40B4-BE49-F238E27FC236}">
                <a16:creationId xmlns:a16="http://schemas.microsoft.com/office/drawing/2014/main" id="{F6DF721A-6170-9FC1-3278-E66583E2A992}"/>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6ACAB117-6DCE-CD81-9108-BD2A5E859926}"/>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22">
              <a:extLst>
                <a:ext uri="{FF2B5EF4-FFF2-40B4-BE49-F238E27FC236}">
                  <a16:creationId xmlns:a16="http://schemas.microsoft.com/office/drawing/2014/main" id="{BB8D3C06-045F-9C8D-8917-157D0A96A05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EBE907F5-9AD2-3673-0AF9-E25F9CA79BE4}"/>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9" name="Google Shape;14;p8">
            <a:extLst>
              <a:ext uri="{FF2B5EF4-FFF2-40B4-BE49-F238E27FC236}">
                <a16:creationId xmlns:a16="http://schemas.microsoft.com/office/drawing/2014/main" id="{F61516A1-39E4-D89E-DD62-3DDA191BE8DC}"/>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4849195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ighlight_Background-Blue_dark">
    <p:spTree>
      <p:nvGrpSpPr>
        <p:cNvPr id="1" name=""/>
        <p:cNvGrpSpPr/>
        <p:nvPr/>
      </p:nvGrpSpPr>
      <p:grpSpPr>
        <a:xfrm>
          <a:off x="0" y="0"/>
          <a:ext cx="0" cy="0"/>
          <a:chOff x="0" y="0"/>
          <a:chExt cx="0" cy="0"/>
        </a:xfrm>
      </p:grpSpPr>
      <p:sp>
        <p:nvSpPr>
          <p:cNvPr id="4" name="Rechteck: abgerundete Ecken 23">
            <a:extLst>
              <a:ext uri="{FF2B5EF4-FFF2-40B4-BE49-F238E27FC236}">
                <a16:creationId xmlns:a16="http://schemas.microsoft.com/office/drawing/2014/main" id="{FED95512-10A5-9244-FE43-321A8874B96D}"/>
              </a:ext>
            </a:extLst>
          </p:cNvPr>
          <p:cNvSpPr/>
          <p:nvPr userDrawn="1"/>
        </p:nvSpPr>
        <p:spPr>
          <a:xfrm>
            <a:off x="144000" y="142920"/>
            <a:ext cx="11903538" cy="6570618"/>
          </a:xfrm>
          <a:prstGeom prst="roundRect">
            <a:avLst>
              <a:gd name="adj" fmla="val 3856"/>
            </a:avLst>
          </a:prstGeom>
          <a:solidFill>
            <a:schemeClr val="accent4"/>
          </a:solidFill>
          <a:ln w="0" cap="flat">
            <a:noFill/>
            <a:prstDash val="solid"/>
            <a:miter/>
          </a:ln>
        </p:spPr>
        <p:txBody>
          <a:bodyPr rtlCol="0" anchor="ctr"/>
          <a:lstStyle/>
          <a:p>
            <a:endParaRPr lang="en-GB"/>
          </a:p>
        </p:txBody>
      </p:sp>
      <p:sp>
        <p:nvSpPr>
          <p:cNvPr id="5" name="Google Shape;14;p8">
            <a:extLst>
              <a:ext uri="{FF2B5EF4-FFF2-40B4-BE49-F238E27FC236}">
                <a16:creationId xmlns:a16="http://schemas.microsoft.com/office/drawing/2014/main" id="{3AA05E0C-90C7-4D47-4E0C-9406E58D2167}"/>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006A9A"/>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grpSp>
        <p:nvGrpSpPr>
          <p:cNvPr id="6" name="Gruppieren 19">
            <a:extLst>
              <a:ext uri="{FF2B5EF4-FFF2-40B4-BE49-F238E27FC236}">
                <a16:creationId xmlns:a16="http://schemas.microsoft.com/office/drawing/2014/main" id="{48617FBA-DEF3-5C33-9594-F7B05AD634A9}"/>
              </a:ext>
            </a:extLst>
          </p:cNvPr>
          <p:cNvGrpSpPr/>
          <p:nvPr userDrawn="1"/>
        </p:nvGrpSpPr>
        <p:grpSpPr>
          <a:xfrm>
            <a:off x="10209378" y="0"/>
            <a:ext cx="1982622" cy="1031454"/>
            <a:chOff x="10209378" y="0"/>
            <a:chExt cx="1982622" cy="1031454"/>
          </a:xfrm>
        </p:grpSpPr>
        <p:sp>
          <p:nvSpPr>
            <p:cNvPr id="7" name="Grafik 3">
              <a:extLst>
                <a:ext uri="{FF2B5EF4-FFF2-40B4-BE49-F238E27FC236}">
                  <a16:creationId xmlns:a16="http://schemas.microsoft.com/office/drawing/2014/main" id="{94847E58-D5E5-0EDF-F8A4-3B263CD78199}"/>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8" name="Rechteck 22">
              <a:extLst>
                <a:ext uri="{FF2B5EF4-FFF2-40B4-BE49-F238E27FC236}">
                  <a16:creationId xmlns:a16="http://schemas.microsoft.com/office/drawing/2014/main" id="{640EBD2A-EDCA-5FFE-A530-9EFEED6AE36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Grafik 9">
            <a:hlinkClick r:id="rId2"/>
            <a:extLst>
              <a:ext uri="{FF2B5EF4-FFF2-40B4-BE49-F238E27FC236}">
                <a16:creationId xmlns:a16="http://schemas.microsoft.com/office/drawing/2014/main" id="{CD54A832-2F8E-76C7-4BC9-782B569D9DFF}"/>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Tree>
    <p:extLst>
      <p:ext uri="{BB962C8B-B14F-4D97-AF65-F5344CB8AC3E}">
        <p14:creationId xmlns:p14="http://schemas.microsoft.com/office/powerpoint/2010/main" val="2436530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ighlight_Teal_dark">
    <p:spTree>
      <p:nvGrpSpPr>
        <p:cNvPr id="1" name=""/>
        <p:cNvGrpSpPr/>
        <p:nvPr/>
      </p:nvGrpSpPr>
      <p:grpSpPr>
        <a:xfrm>
          <a:off x="0" y="0"/>
          <a:ext cx="0" cy="0"/>
          <a:chOff x="0" y="0"/>
          <a:chExt cx="0" cy="0"/>
        </a:xfrm>
      </p:grpSpPr>
      <p:sp>
        <p:nvSpPr>
          <p:cNvPr id="4" name="Rechteck: abgerundete Ecken 23">
            <a:extLst>
              <a:ext uri="{FF2B5EF4-FFF2-40B4-BE49-F238E27FC236}">
                <a16:creationId xmlns:a16="http://schemas.microsoft.com/office/drawing/2014/main" id="{04F1B028-B482-1120-6AA2-0A138B1595EA}"/>
              </a:ext>
            </a:extLst>
          </p:cNvPr>
          <p:cNvSpPr/>
          <p:nvPr userDrawn="1"/>
        </p:nvSpPr>
        <p:spPr>
          <a:xfrm>
            <a:off x="144000" y="142920"/>
            <a:ext cx="11903538" cy="6570618"/>
          </a:xfrm>
          <a:prstGeom prst="roundRect">
            <a:avLst>
              <a:gd name="adj" fmla="val 3856"/>
            </a:avLst>
          </a:prstGeom>
          <a:solidFill>
            <a:schemeClr val="accent3"/>
          </a:solidFill>
          <a:ln w="0" cap="flat">
            <a:noFill/>
            <a:prstDash val="solid"/>
            <a:miter/>
          </a:ln>
        </p:spPr>
        <p:txBody>
          <a:bodyPr rtlCol="0" anchor="ctr"/>
          <a:lstStyle/>
          <a:p>
            <a:endParaRPr lang="en-GB"/>
          </a:p>
        </p:txBody>
      </p:sp>
      <p:grpSp>
        <p:nvGrpSpPr>
          <p:cNvPr id="5" name="Gruppieren 19">
            <a:extLst>
              <a:ext uri="{FF2B5EF4-FFF2-40B4-BE49-F238E27FC236}">
                <a16:creationId xmlns:a16="http://schemas.microsoft.com/office/drawing/2014/main" id="{D248EC73-7236-85B3-4DCC-3C7CB1FA90D0}"/>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A3ECD759-4EFF-A1FF-40D3-96F0031B975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22">
              <a:extLst>
                <a:ext uri="{FF2B5EF4-FFF2-40B4-BE49-F238E27FC236}">
                  <a16:creationId xmlns:a16="http://schemas.microsoft.com/office/drawing/2014/main" id="{484375A6-482E-27D6-6E7D-164C5F852196}"/>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A1FED090-C1EC-C02A-63FF-AB75271901B3}"/>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9" name="Google Shape;14;p8">
            <a:extLst>
              <a:ext uri="{FF2B5EF4-FFF2-40B4-BE49-F238E27FC236}">
                <a16:creationId xmlns:a16="http://schemas.microsoft.com/office/drawing/2014/main" id="{9DE89BA7-D289-0E00-7C30-EBFCAD5E1EAE}"/>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117679"/>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7442108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ighlight_Purple-dark">
    <p:spTree>
      <p:nvGrpSpPr>
        <p:cNvPr id="1" name=""/>
        <p:cNvGrpSpPr/>
        <p:nvPr/>
      </p:nvGrpSpPr>
      <p:grpSpPr>
        <a:xfrm>
          <a:off x="0" y="0"/>
          <a:ext cx="0" cy="0"/>
          <a:chOff x="0" y="0"/>
          <a:chExt cx="0" cy="0"/>
        </a:xfrm>
      </p:grpSpPr>
      <p:sp>
        <p:nvSpPr>
          <p:cNvPr id="4" name="Rechteck: abgerundete Ecken 23">
            <a:extLst>
              <a:ext uri="{FF2B5EF4-FFF2-40B4-BE49-F238E27FC236}">
                <a16:creationId xmlns:a16="http://schemas.microsoft.com/office/drawing/2014/main" id="{72D95325-3923-9533-B56C-E8E749539B78}"/>
              </a:ext>
            </a:extLst>
          </p:cNvPr>
          <p:cNvSpPr/>
          <p:nvPr userDrawn="1"/>
        </p:nvSpPr>
        <p:spPr>
          <a:xfrm>
            <a:off x="144000" y="142920"/>
            <a:ext cx="11903538" cy="6570618"/>
          </a:xfrm>
          <a:prstGeom prst="roundRect">
            <a:avLst>
              <a:gd name="adj" fmla="val 3856"/>
            </a:avLst>
          </a:prstGeom>
          <a:solidFill>
            <a:schemeClr val="accent2"/>
          </a:solidFill>
          <a:ln w="0" cap="flat">
            <a:noFill/>
            <a:prstDash val="solid"/>
            <a:miter/>
          </a:ln>
        </p:spPr>
        <p:txBody>
          <a:bodyPr rtlCol="0" anchor="ctr"/>
          <a:lstStyle/>
          <a:p>
            <a:endParaRPr lang="en-GB"/>
          </a:p>
        </p:txBody>
      </p:sp>
      <p:grpSp>
        <p:nvGrpSpPr>
          <p:cNvPr id="5" name="Gruppieren 19">
            <a:extLst>
              <a:ext uri="{FF2B5EF4-FFF2-40B4-BE49-F238E27FC236}">
                <a16:creationId xmlns:a16="http://schemas.microsoft.com/office/drawing/2014/main" id="{557D7D9A-79CB-6D78-A60D-584909A0D978}"/>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3B67947A-ADC8-6D80-B06B-D5154E7D715F}"/>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22">
              <a:extLst>
                <a:ext uri="{FF2B5EF4-FFF2-40B4-BE49-F238E27FC236}">
                  <a16:creationId xmlns:a16="http://schemas.microsoft.com/office/drawing/2014/main" id="{439FB4EE-0591-A35E-23AB-F72C00892463}"/>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C80FC32D-2121-F165-B2A1-337BECF95CFB}"/>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9" name="Google Shape;14;p8">
            <a:extLst>
              <a:ext uri="{FF2B5EF4-FFF2-40B4-BE49-F238E27FC236}">
                <a16:creationId xmlns:a16="http://schemas.microsoft.com/office/drawing/2014/main" id="{731A0654-48BF-12A4-C5E0-70AED9386CA8}"/>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2"/>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dirty="0"/>
          </a:p>
        </p:txBody>
      </p:sp>
    </p:spTree>
    <p:extLst>
      <p:ext uri="{BB962C8B-B14F-4D97-AF65-F5344CB8AC3E}">
        <p14:creationId xmlns:p14="http://schemas.microsoft.com/office/powerpoint/2010/main" val="30055927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ighlight_yellow-dark">
    <p:spTree>
      <p:nvGrpSpPr>
        <p:cNvPr id="1" name=""/>
        <p:cNvGrpSpPr/>
        <p:nvPr/>
      </p:nvGrpSpPr>
      <p:grpSpPr>
        <a:xfrm>
          <a:off x="0" y="0"/>
          <a:ext cx="0" cy="0"/>
          <a:chOff x="0" y="0"/>
          <a:chExt cx="0" cy="0"/>
        </a:xfrm>
      </p:grpSpPr>
      <p:sp>
        <p:nvSpPr>
          <p:cNvPr id="4" name="Rechteck: abgerundete Ecken 23">
            <a:extLst>
              <a:ext uri="{FF2B5EF4-FFF2-40B4-BE49-F238E27FC236}">
                <a16:creationId xmlns:a16="http://schemas.microsoft.com/office/drawing/2014/main" id="{72D95325-3923-9533-B56C-E8E749539B78}"/>
              </a:ext>
            </a:extLst>
          </p:cNvPr>
          <p:cNvSpPr/>
          <p:nvPr userDrawn="1"/>
        </p:nvSpPr>
        <p:spPr>
          <a:xfrm>
            <a:off x="144000" y="142920"/>
            <a:ext cx="11903538" cy="6570618"/>
          </a:xfrm>
          <a:prstGeom prst="roundRect">
            <a:avLst>
              <a:gd name="adj" fmla="val 3856"/>
            </a:avLst>
          </a:prstGeom>
          <a:solidFill>
            <a:schemeClr val="accent6"/>
          </a:solidFill>
          <a:ln w="0" cap="flat">
            <a:noFill/>
            <a:prstDash val="solid"/>
            <a:miter/>
          </a:ln>
        </p:spPr>
        <p:txBody>
          <a:bodyPr rtlCol="0" anchor="ctr"/>
          <a:lstStyle/>
          <a:p>
            <a:endParaRPr lang="en-GB"/>
          </a:p>
        </p:txBody>
      </p:sp>
      <p:grpSp>
        <p:nvGrpSpPr>
          <p:cNvPr id="5" name="Gruppieren 19">
            <a:extLst>
              <a:ext uri="{FF2B5EF4-FFF2-40B4-BE49-F238E27FC236}">
                <a16:creationId xmlns:a16="http://schemas.microsoft.com/office/drawing/2014/main" id="{557D7D9A-79CB-6D78-A60D-584909A0D978}"/>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3B67947A-ADC8-6D80-B06B-D5154E7D715F}"/>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22">
              <a:extLst>
                <a:ext uri="{FF2B5EF4-FFF2-40B4-BE49-F238E27FC236}">
                  <a16:creationId xmlns:a16="http://schemas.microsoft.com/office/drawing/2014/main" id="{439FB4EE-0591-A35E-23AB-F72C00892463}"/>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Grafik 9">
            <a:hlinkClick r:id="rId2"/>
            <a:extLst>
              <a:ext uri="{FF2B5EF4-FFF2-40B4-BE49-F238E27FC236}">
                <a16:creationId xmlns:a16="http://schemas.microsoft.com/office/drawing/2014/main" id="{C80FC32D-2121-F165-B2A1-337BECF95CFB}"/>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9" name="Google Shape;14;p8">
            <a:extLst>
              <a:ext uri="{FF2B5EF4-FFF2-40B4-BE49-F238E27FC236}">
                <a16:creationId xmlns:a16="http://schemas.microsoft.com/office/drawing/2014/main" id="{731A0654-48BF-12A4-C5E0-70AED9386CA8}"/>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6"/>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dirty="0"/>
          </a:p>
        </p:txBody>
      </p:sp>
    </p:spTree>
    <p:extLst>
      <p:ext uri="{BB962C8B-B14F-4D97-AF65-F5344CB8AC3E}">
        <p14:creationId xmlns:p14="http://schemas.microsoft.com/office/powerpoint/2010/main" val="24005236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ighlight_with-Picture_re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6A41D4A-6A82-FFB6-DD1C-4E22F158A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266"/>
          <a:stretch/>
        </p:blipFill>
        <p:spPr>
          <a:xfrm>
            <a:off x="10713395" y="193292"/>
            <a:ext cx="1195319" cy="387497"/>
          </a:xfrm>
          <a:prstGeom prst="rect">
            <a:avLst/>
          </a:prstGeom>
        </p:spPr>
      </p:pic>
      <p:sp>
        <p:nvSpPr>
          <p:cNvPr id="10" name="Rechteck: abgerundete Ecken 9">
            <a:extLst>
              <a:ext uri="{FF2B5EF4-FFF2-40B4-BE49-F238E27FC236}">
                <a16:creationId xmlns:a16="http://schemas.microsoft.com/office/drawing/2014/main" id="{D0C30729-5449-EE20-D589-8A25B697509F}"/>
              </a:ext>
            </a:extLst>
          </p:cNvPr>
          <p:cNvSpPr/>
          <p:nvPr userDrawn="1"/>
        </p:nvSpPr>
        <p:spPr>
          <a:xfrm>
            <a:off x="144231" y="3501000"/>
            <a:ext cx="11903538" cy="3212538"/>
          </a:xfrm>
          <a:prstGeom prst="roundRect">
            <a:avLst>
              <a:gd name="adj" fmla="val 7698"/>
            </a:avLst>
          </a:prstGeom>
          <a:solidFill>
            <a:srgbClr val="C41230"/>
          </a:solidFill>
          <a:ln w="0" cap="flat">
            <a:noFill/>
            <a:prstDash val="solid"/>
            <a:miter/>
          </a:ln>
        </p:spPr>
        <p:txBody>
          <a:bodyPr rtlCol="0" anchor="ctr"/>
          <a:lstStyle/>
          <a:p>
            <a:endParaRPr lang="en-GB"/>
          </a:p>
        </p:txBody>
      </p:sp>
      <p:sp>
        <p:nvSpPr>
          <p:cNvPr id="34" name="Bildplatzhalter 11">
            <a:extLst>
              <a:ext uri="{FF2B5EF4-FFF2-40B4-BE49-F238E27FC236}">
                <a16:creationId xmlns:a16="http://schemas.microsoft.com/office/drawing/2014/main" id="{DC29F064-7697-ED2B-20C8-989B9DAB9649}"/>
              </a:ext>
            </a:extLst>
          </p:cNvPr>
          <p:cNvSpPr>
            <a:spLocks noGrp="1"/>
          </p:cNvSpPr>
          <p:nvPr>
            <p:ph type="pic" sz="quarter" idx="10" hasCustomPrompt="1"/>
          </p:nvPr>
        </p:nvSpPr>
        <p:spPr>
          <a:xfrm>
            <a:off x="141288" y="142874"/>
            <a:ext cx="11903538" cy="3215712"/>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2965087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26629 w 11919101"/>
              <a:gd name="connsiteY10" fmla="*/ 3216053 h 6297058"/>
              <a:gd name="connsiteX11" fmla="*/ 0 w 11919101"/>
              <a:gd name="connsiteY11" fmla="*/ 2965087 h 6297058"/>
              <a:gd name="connsiteX12" fmla="*/ 0 w 11919101"/>
              <a:gd name="connsiteY12" fmla="*/ 255849 h 6297058"/>
              <a:gd name="connsiteX0" fmla="*/ 0 w 11919101"/>
              <a:gd name="connsiteY0" fmla="*/ 255849 h 6046116"/>
              <a:gd name="connsiteX1" fmla="*/ 255849 w 11919101"/>
              <a:gd name="connsiteY1" fmla="*/ 0 h 6046116"/>
              <a:gd name="connsiteX2" fmla="*/ 10074995 w 11919101"/>
              <a:gd name="connsiteY2" fmla="*/ 0 h 6046116"/>
              <a:gd name="connsiteX3" fmla="*/ 10336525 w 11919101"/>
              <a:gd name="connsiteY3" fmla="*/ 288077 h 6046116"/>
              <a:gd name="connsiteX4" fmla="*/ 10338911 w 11919101"/>
              <a:gd name="connsiteY4" fmla="*/ 447156 h 6046116"/>
              <a:gd name="connsiteX5" fmla="*/ 10586668 w 11919101"/>
              <a:gd name="connsiteY5" fmla="*/ 640076 h 6046116"/>
              <a:gd name="connsiteX6" fmla="*/ 11657990 w 11919101"/>
              <a:gd name="connsiteY6" fmla="*/ 640069 h 6046116"/>
              <a:gd name="connsiteX7" fmla="*/ 11919099 w 11919101"/>
              <a:gd name="connsiteY7" fmla="*/ 879868 h 6046116"/>
              <a:gd name="connsiteX8" fmla="*/ 11919099 w 11919101"/>
              <a:gd name="connsiteY8" fmla="*/ 6041209 h 6046116"/>
              <a:gd name="connsiteX9" fmla="*/ 11551238 w 11919101"/>
              <a:gd name="connsiteY9" fmla="*/ 3225818 h 6046116"/>
              <a:gd name="connsiteX10" fmla="*/ 226629 w 11919101"/>
              <a:gd name="connsiteY10" fmla="*/ 3216053 h 6046116"/>
              <a:gd name="connsiteX11" fmla="*/ 0 w 11919101"/>
              <a:gd name="connsiteY11" fmla="*/ 2965087 h 6046116"/>
              <a:gd name="connsiteX12" fmla="*/ 0 w 11919101"/>
              <a:gd name="connsiteY12" fmla="*/ 255849 h 6046116"/>
              <a:gd name="connsiteX0" fmla="*/ 0 w 11919101"/>
              <a:gd name="connsiteY0" fmla="*/ 255849 h 3225818"/>
              <a:gd name="connsiteX1" fmla="*/ 255849 w 11919101"/>
              <a:gd name="connsiteY1" fmla="*/ 0 h 3225818"/>
              <a:gd name="connsiteX2" fmla="*/ 10074995 w 11919101"/>
              <a:gd name="connsiteY2" fmla="*/ 0 h 3225818"/>
              <a:gd name="connsiteX3" fmla="*/ 10336525 w 11919101"/>
              <a:gd name="connsiteY3" fmla="*/ 288077 h 3225818"/>
              <a:gd name="connsiteX4" fmla="*/ 10338911 w 11919101"/>
              <a:gd name="connsiteY4" fmla="*/ 447156 h 3225818"/>
              <a:gd name="connsiteX5" fmla="*/ 10586668 w 11919101"/>
              <a:gd name="connsiteY5" fmla="*/ 640076 h 3225818"/>
              <a:gd name="connsiteX6" fmla="*/ 11657990 w 11919101"/>
              <a:gd name="connsiteY6" fmla="*/ 640069 h 3225818"/>
              <a:gd name="connsiteX7" fmla="*/ 11919099 w 11919101"/>
              <a:gd name="connsiteY7" fmla="*/ 879868 h 3225818"/>
              <a:gd name="connsiteX8" fmla="*/ 11914230 w 11919101"/>
              <a:gd name="connsiteY8" fmla="*/ 2969969 h 3225818"/>
              <a:gd name="connsiteX9" fmla="*/ 11551238 w 11919101"/>
              <a:gd name="connsiteY9" fmla="*/ 3225818 h 3225818"/>
              <a:gd name="connsiteX10" fmla="*/ 226629 w 11919101"/>
              <a:gd name="connsiteY10" fmla="*/ 3216053 h 3225818"/>
              <a:gd name="connsiteX11" fmla="*/ 0 w 11919101"/>
              <a:gd name="connsiteY11" fmla="*/ 2965087 h 3225818"/>
              <a:gd name="connsiteX12" fmla="*/ 0 w 11919101"/>
              <a:gd name="connsiteY12" fmla="*/ 255849 h 3225818"/>
              <a:gd name="connsiteX0" fmla="*/ 2384 w 11921485"/>
              <a:gd name="connsiteY0" fmla="*/ 255849 h 3225818"/>
              <a:gd name="connsiteX1" fmla="*/ 258233 w 11921485"/>
              <a:gd name="connsiteY1" fmla="*/ 0 h 3225818"/>
              <a:gd name="connsiteX2" fmla="*/ 10077379 w 11921485"/>
              <a:gd name="connsiteY2" fmla="*/ 0 h 3225818"/>
              <a:gd name="connsiteX3" fmla="*/ 10338909 w 11921485"/>
              <a:gd name="connsiteY3" fmla="*/ 288077 h 3225818"/>
              <a:gd name="connsiteX4" fmla="*/ 10341295 w 11921485"/>
              <a:gd name="connsiteY4" fmla="*/ 447156 h 3225818"/>
              <a:gd name="connsiteX5" fmla="*/ 10589052 w 11921485"/>
              <a:gd name="connsiteY5" fmla="*/ 640076 h 3225818"/>
              <a:gd name="connsiteX6" fmla="*/ 11660374 w 11921485"/>
              <a:gd name="connsiteY6" fmla="*/ 640069 h 3225818"/>
              <a:gd name="connsiteX7" fmla="*/ 11921483 w 11921485"/>
              <a:gd name="connsiteY7" fmla="*/ 879868 h 3225818"/>
              <a:gd name="connsiteX8" fmla="*/ 11916614 w 11921485"/>
              <a:gd name="connsiteY8" fmla="*/ 2969969 h 3225818"/>
              <a:gd name="connsiteX9" fmla="*/ 11553622 w 11921485"/>
              <a:gd name="connsiteY9" fmla="*/ 3225818 h 3225818"/>
              <a:gd name="connsiteX10" fmla="*/ 229013 w 11921485"/>
              <a:gd name="connsiteY10" fmla="*/ 3216053 h 3225818"/>
              <a:gd name="connsiteX11" fmla="*/ 0 w 11921485"/>
              <a:gd name="connsiteY11" fmla="*/ 2924448 h 3225818"/>
              <a:gd name="connsiteX12" fmla="*/ 2384 w 11921485"/>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65087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72259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48317 w 11919331"/>
              <a:gd name="connsiteY10" fmla="*/ 3223225 h 3225818"/>
              <a:gd name="connsiteX11" fmla="*/ 230 w 11919331"/>
              <a:gd name="connsiteY11" fmla="*/ 2972259 h 3225818"/>
              <a:gd name="connsiteX12" fmla="*/ 230 w 11919331"/>
              <a:gd name="connsiteY12" fmla="*/ 255849 h 3225818"/>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704063 w 11919331"/>
              <a:gd name="connsiteY9" fmla="*/ 3221037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6845 w 11919331"/>
              <a:gd name="connsiteY8" fmla="*/ 2958017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23997"/>
              <a:gd name="connsiteY0" fmla="*/ 255849 h 3223225"/>
              <a:gd name="connsiteX1" fmla="*/ 256079 w 11923997"/>
              <a:gd name="connsiteY1" fmla="*/ 0 h 3223225"/>
              <a:gd name="connsiteX2" fmla="*/ 10075225 w 11923997"/>
              <a:gd name="connsiteY2" fmla="*/ 0 h 3223225"/>
              <a:gd name="connsiteX3" fmla="*/ 10336755 w 11923997"/>
              <a:gd name="connsiteY3" fmla="*/ 288077 h 3223225"/>
              <a:gd name="connsiteX4" fmla="*/ 10339141 w 11923997"/>
              <a:gd name="connsiteY4" fmla="*/ 447156 h 3223225"/>
              <a:gd name="connsiteX5" fmla="*/ 10586898 w 11923997"/>
              <a:gd name="connsiteY5" fmla="*/ 640076 h 3223225"/>
              <a:gd name="connsiteX6" fmla="*/ 11658220 w 11923997"/>
              <a:gd name="connsiteY6" fmla="*/ 640069 h 3223225"/>
              <a:gd name="connsiteX7" fmla="*/ 11919329 w 11923997"/>
              <a:gd name="connsiteY7" fmla="*/ 879868 h 3223225"/>
              <a:gd name="connsiteX8" fmla="*/ 11923997 w 11923997"/>
              <a:gd name="connsiteY8" fmla="*/ 2958017 h 3223225"/>
              <a:gd name="connsiteX9" fmla="*/ 11670683 w 11923997"/>
              <a:gd name="connsiteY9" fmla="*/ 3221038 h 3223225"/>
              <a:gd name="connsiteX10" fmla="*/ 248317 w 11923997"/>
              <a:gd name="connsiteY10" fmla="*/ 3223225 h 3223225"/>
              <a:gd name="connsiteX11" fmla="*/ 230 w 11923997"/>
              <a:gd name="connsiteY11" fmla="*/ 2972259 h 3223225"/>
              <a:gd name="connsiteX12" fmla="*/ 230 w 11923997"/>
              <a:gd name="connsiteY12" fmla="*/ 255849 h 3223225"/>
              <a:gd name="connsiteX0" fmla="*/ 230 w 11926381"/>
              <a:gd name="connsiteY0" fmla="*/ 255849 h 3223225"/>
              <a:gd name="connsiteX1" fmla="*/ 256079 w 11926381"/>
              <a:gd name="connsiteY1" fmla="*/ 0 h 3223225"/>
              <a:gd name="connsiteX2" fmla="*/ 10075225 w 11926381"/>
              <a:gd name="connsiteY2" fmla="*/ 0 h 3223225"/>
              <a:gd name="connsiteX3" fmla="*/ 10336755 w 11926381"/>
              <a:gd name="connsiteY3" fmla="*/ 288077 h 3223225"/>
              <a:gd name="connsiteX4" fmla="*/ 10339141 w 11926381"/>
              <a:gd name="connsiteY4" fmla="*/ 447156 h 3223225"/>
              <a:gd name="connsiteX5" fmla="*/ 10586898 w 11926381"/>
              <a:gd name="connsiteY5" fmla="*/ 640076 h 3223225"/>
              <a:gd name="connsiteX6" fmla="*/ 11658220 w 11926381"/>
              <a:gd name="connsiteY6" fmla="*/ 640069 h 3223225"/>
              <a:gd name="connsiteX7" fmla="*/ 11919329 w 11926381"/>
              <a:gd name="connsiteY7" fmla="*/ 879868 h 3223225"/>
              <a:gd name="connsiteX8" fmla="*/ 11926381 w 11926381"/>
              <a:gd name="connsiteY8" fmla="*/ 2960408 h 3223225"/>
              <a:gd name="connsiteX9" fmla="*/ 11670683 w 11926381"/>
              <a:gd name="connsiteY9" fmla="*/ 3221038 h 3223225"/>
              <a:gd name="connsiteX10" fmla="*/ 248317 w 11926381"/>
              <a:gd name="connsiteY10" fmla="*/ 3223225 h 3223225"/>
              <a:gd name="connsiteX11" fmla="*/ 230 w 11926381"/>
              <a:gd name="connsiteY11" fmla="*/ 2972259 h 3223225"/>
              <a:gd name="connsiteX12" fmla="*/ 230 w 11926381"/>
              <a:gd name="connsiteY12" fmla="*/ 255849 h 3223225"/>
              <a:gd name="connsiteX0" fmla="*/ 230 w 11926381"/>
              <a:gd name="connsiteY0" fmla="*/ 255849 h 3228210"/>
              <a:gd name="connsiteX1" fmla="*/ 256079 w 11926381"/>
              <a:gd name="connsiteY1" fmla="*/ 0 h 3228210"/>
              <a:gd name="connsiteX2" fmla="*/ 10075225 w 11926381"/>
              <a:gd name="connsiteY2" fmla="*/ 0 h 3228210"/>
              <a:gd name="connsiteX3" fmla="*/ 10336755 w 11926381"/>
              <a:gd name="connsiteY3" fmla="*/ 288077 h 3228210"/>
              <a:gd name="connsiteX4" fmla="*/ 10339141 w 11926381"/>
              <a:gd name="connsiteY4" fmla="*/ 447156 h 3228210"/>
              <a:gd name="connsiteX5" fmla="*/ 10586898 w 11926381"/>
              <a:gd name="connsiteY5" fmla="*/ 640076 h 3228210"/>
              <a:gd name="connsiteX6" fmla="*/ 11658220 w 11926381"/>
              <a:gd name="connsiteY6" fmla="*/ 640069 h 3228210"/>
              <a:gd name="connsiteX7" fmla="*/ 11919329 w 11926381"/>
              <a:gd name="connsiteY7" fmla="*/ 879868 h 3228210"/>
              <a:gd name="connsiteX8" fmla="*/ 11926381 w 11926381"/>
              <a:gd name="connsiteY8" fmla="*/ 2960408 h 3228210"/>
              <a:gd name="connsiteX9" fmla="*/ 11658761 w 11926381"/>
              <a:gd name="connsiteY9" fmla="*/ 3228210 h 3228210"/>
              <a:gd name="connsiteX10" fmla="*/ 248317 w 11926381"/>
              <a:gd name="connsiteY10" fmla="*/ 3223225 h 3228210"/>
              <a:gd name="connsiteX11" fmla="*/ 230 w 11926381"/>
              <a:gd name="connsiteY11" fmla="*/ 2972259 h 3228210"/>
              <a:gd name="connsiteX12" fmla="*/ 230 w 11926381"/>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62798 h 3228210"/>
              <a:gd name="connsiteX9" fmla="*/ 11658761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58761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68299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74751 h 3228210"/>
              <a:gd name="connsiteX9" fmla="*/ 11668299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331"/>
              <a:gd name="connsiteY0" fmla="*/ 255849 h 3228210"/>
              <a:gd name="connsiteX1" fmla="*/ 256079 w 11919331"/>
              <a:gd name="connsiteY1" fmla="*/ 0 h 3228210"/>
              <a:gd name="connsiteX2" fmla="*/ 10075225 w 11919331"/>
              <a:gd name="connsiteY2" fmla="*/ 0 h 3228210"/>
              <a:gd name="connsiteX3" fmla="*/ 10336755 w 11919331"/>
              <a:gd name="connsiteY3" fmla="*/ 288077 h 3228210"/>
              <a:gd name="connsiteX4" fmla="*/ 10339141 w 11919331"/>
              <a:gd name="connsiteY4" fmla="*/ 447156 h 3228210"/>
              <a:gd name="connsiteX5" fmla="*/ 10586898 w 11919331"/>
              <a:gd name="connsiteY5" fmla="*/ 640076 h 3228210"/>
              <a:gd name="connsiteX6" fmla="*/ 11658220 w 11919331"/>
              <a:gd name="connsiteY6" fmla="*/ 640069 h 3228210"/>
              <a:gd name="connsiteX7" fmla="*/ 11919329 w 11919331"/>
              <a:gd name="connsiteY7" fmla="*/ 879868 h 3228210"/>
              <a:gd name="connsiteX8" fmla="*/ 11919228 w 11919331"/>
              <a:gd name="connsiteY8" fmla="*/ 2974751 h 3228210"/>
              <a:gd name="connsiteX9" fmla="*/ 11668299 w 11919331"/>
              <a:gd name="connsiteY9" fmla="*/ 3228210 h 3228210"/>
              <a:gd name="connsiteX10" fmla="*/ 248317 w 11919331"/>
              <a:gd name="connsiteY10" fmla="*/ 3223225 h 3228210"/>
              <a:gd name="connsiteX11" fmla="*/ 230 w 11919331"/>
              <a:gd name="connsiteY11" fmla="*/ 2972259 h 3228210"/>
              <a:gd name="connsiteX12" fmla="*/ 230 w 11919331"/>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50471 w 11921485"/>
              <a:gd name="connsiteY10" fmla="*/ 3223225 h 3228210"/>
              <a:gd name="connsiteX11" fmla="*/ 0 w 11921485"/>
              <a:gd name="connsiteY11" fmla="*/ 2977040 h 3228210"/>
              <a:gd name="connsiteX12" fmla="*/ 2384 w 11921485"/>
              <a:gd name="connsiteY12" fmla="*/ 255849 h 3228210"/>
              <a:gd name="connsiteX0" fmla="*/ 2384 w 11921485"/>
              <a:gd name="connsiteY0" fmla="*/ 255849 h 3230395"/>
              <a:gd name="connsiteX1" fmla="*/ 258233 w 11921485"/>
              <a:gd name="connsiteY1" fmla="*/ 0 h 3230395"/>
              <a:gd name="connsiteX2" fmla="*/ 10077379 w 11921485"/>
              <a:gd name="connsiteY2" fmla="*/ 0 h 3230395"/>
              <a:gd name="connsiteX3" fmla="*/ 10338909 w 11921485"/>
              <a:gd name="connsiteY3" fmla="*/ 288077 h 3230395"/>
              <a:gd name="connsiteX4" fmla="*/ 10341295 w 11921485"/>
              <a:gd name="connsiteY4" fmla="*/ 447156 h 3230395"/>
              <a:gd name="connsiteX5" fmla="*/ 10589052 w 11921485"/>
              <a:gd name="connsiteY5" fmla="*/ 640076 h 3230395"/>
              <a:gd name="connsiteX6" fmla="*/ 11660374 w 11921485"/>
              <a:gd name="connsiteY6" fmla="*/ 640069 h 3230395"/>
              <a:gd name="connsiteX7" fmla="*/ 11921483 w 11921485"/>
              <a:gd name="connsiteY7" fmla="*/ 879868 h 3230395"/>
              <a:gd name="connsiteX8" fmla="*/ 11921382 w 11921485"/>
              <a:gd name="connsiteY8" fmla="*/ 2974751 h 3230395"/>
              <a:gd name="connsiteX9" fmla="*/ 11670453 w 11921485"/>
              <a:gd name="connsiteY9" fmla="*/ 3228210 h 3230395"/>
              <a:gd name="connsiteX10" fmla="*/ 250471 w 11921485"/>
              <a:gd name="connsiteY10" fmla="*/ 3230395 h 3230395"/>
              <a:gd name="connsiteX11" fmla="*/ 0 w 11921485"/>
              <a:gd name="connsiteY11" fmla="*/ 2977040 h 3230395"/>
              <a:gd name="connsiteX12" fmla="*/ 2384 w 11921485"/>
              <a:gd name="connsiteY12" fmla="*/ 255849 h 3230395"/>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0934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33782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3319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43896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239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1485" h="3228210">
                <a:moveTo>
                  <a:pt x="2384" y="243896"/>
                </a:moveTo>
                <a:cubicBezTo>
                  <a:pt x="2384" y="102594"/>
                  <a:pt x="102626" y="0"/>
                  <a:pt x="243928" y="0"/>
                </a:cubicBezTo>
                <a:lnTo>
                  <a:pt x="10077379" y="0"/>
                </a:lnTo>
                <a:cubicBezTo>
                  <a:pt x="10306198" y="1478"/>
                  <a:pt x="10340223" y="196817"/>
                  <a:pt x="10338909" y="288077"/>
                </a:cubicBezTo>
                <a:cubicBezTo>
                  <a:pt x="10337595" y="379337"/>
                  <a:pt x="10340137" y="398052"/>
                  <a:pt x="10341295" y="447156"/>
                </a:cubicBezTo>
                <a:cubicBezTo>
                  <a:pt x="10342453" y="496260"/>
                  <a:pt x="10383511" y="641390"/>
                  <a:pt x="10589052" y="640076"/>
                </a:cubicBezTo>
                <a:lnTo>
                  <a:pt x="11660374" y="640069"/>
                </a:lnTo>
                <a:cubicBezTo>
                  <a:pt x="11832374" y="641788"/>
                  <a:pt x="11922024" y="783486"/>
                  <a:pt x="11921483" y="879868"/>
                </a:cubicBezTo>
                <a:cubicBezTo>
                  <a:pt x="11921449" y="1578162"/>
                  <a:pt x="11921416" y="2276457"/>
                  <a:pt x="11921382" y="2974751"/>
                </a:cubicBezTo>
                <a:cubicBezTo>
                  <a:pt x="11921382" y="3116053"/>
                  <a:pt x="11811755" y="3228210"/>
                  <a:pt x="11670453" y="3228210"/>
                </a:cubicBezTo>
                <a:lnTo>
                  <a:pt x="245703" y="3228004"/>
                </a:lnTo>
                <a:cubicBezTo>
                  <a:pt x="104401" y="3228004"/>
                  <a:pt x="0" y="3118342"/>
                  <a:pt x="0" y="2977040"/>
                </a:cubicBezTo>
                <a:cubicBezTo>
                  <a:pt x="795" y="2087507"/>
                  <a:pt x="1589" y="1133429"/>
                  <a:pt x="2384" y="243896"/>
                </a:cubicBezTo>
                <a:close/>
              </a:path>
            </a:pathLst>
          </a:custGeom>
          <a:solidFill>
            <a:srgbClr val="F0EEEC">
              <a:alpha val="50000"/>
            </a:srgbClr>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3" name="Google Shape;14;p8">
            <a:extLst>
              <a:ext uri="{FF2B5EF4-FFF2-40B4-BE49-F238E27FC236}">
                <a16:creationId xmlns:a16="http://schemas.microsoft.com/office/drawing/2014/main" id="{764A97C0-20E0-5174-10D5-78853CD30B44}"/>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913859147"/>
      </p:ext>
    </p:extLst>
  </p:cSld>
  <p:clrMapOvr>
    <a:masterClrMapping/>
  </p:clrMapOvr>
  <p:extLst>
    <p:ext uri="{DCECCB84-F9BA-43D5-87BE-67443E8EF086}">
      <p15:sldGuideLst xmlns:p15="http://schemas.microsoft.com/office/powerpoint/2012/main">
        <p15:guide id="3" orient="horz" pos="2115">
          <p15:clr>
            <a:srgbClr val="FBAE40"/>
          </p15:clr>
        </p15:guide>
        <p15:guide id="4" orient="horz" pos="220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F10DB9-55D9-4713-A6CE-678366404FFA}" type="datetimeFigureOut">
              <a:rPr lang="it-IT" smtClean="0"/>
              <a:pPr/>
              <a:t>17/05/25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ighlight_with-Picture_blue-dark">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6A41D4A-6A82-FFB6-DD1C-4E22F158A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266"/>
          <a:stretch/>
        </p:blipFill>
        <p:spPr>
          <a:xfrm>
            <a:off x="10713395" y="193292"/>
            <a:ext cx="1195319" cy="387497"/>
          </a:xfrm>
          <a:prstGeom prst="rect">
            <a:avLst/>
          </a:prstGeom>
        </p:spPr>
      </p:pic>
      <p:sp>
        <p:nvSpPr>
          <p:cNvPr id="10" name="Rechteck: abgerundete Ecken 9">
            <a:extLst>
              <a:ext uri="{FF2B5EF4-FFF2-40B4-BE49-F238E27FC236}">
                <a16:creationId xmlns:a16="http://schemas.microsoft.com/office/drawing/2014/main" id="{D0C30729-5449-EE20-D589-8A25B697509F}"/>
              </a:ext>
            </a:extLst>
          </p:cNvPr>
          <p:cNvSpPr/>
          <p:nvPr userDrawn="1"/>
        </p:nvSpPr>
        <p:spPr>
          <a:xfrm>
            <a:off x="144231" y="3501000"/>
            <a:ext cx="11903538" cy="3212538"/>
          </a:xfrm>
          <a:prstGeom prst="roundRect">
            <a:avLst>
              <a:gd name="adj" fmla="val 7698"/>
            </a:avLst>
          </a:prstGeom>
          <a:solidFill>
            <a:schemeClr val="accent4"/>
          </a:solidFill>
          <a:ln w="0" cap="flat">
            <a:noFill/>
            <a:prstDash val="solid"/>
            <a:miter/>
          </a:ln>
        </p:spPr>
        <p:txBody>
          <a:bodyPr rtlCol="0" anchor="ctr"/>
          <a:lstStyle/>
          <a:p>
            <a:endParaRPr lang="en-GB"/>
          </a:p>
        </p:txBody>
      </p:sp>
      <p:sp>
        <p:nvSpPr>
          <p:cNvPr id="34" name="Bildplatzhalter 11">
            <a:extLst>
              <a:ext uri="{FF2B5EF4-FFF2-40B4-BE49-F238E27FC236}">
                <a16:creationId xmlns:a16="http://schemas.microsoft.com/office/drawing/2014/main" id="{DC29F064-7697-ED2B-20C8-989B9DAB9649}"/>
              </a:ext>
            </a:extLst>
          </p:cNvPr>
          <p:cNvSpPr>
            <a:spLocks noGrp="1"/>
          </p:cNvSpPr>
          <p:nvPr>
            <p:ph type="pic" sz="quarter" idx="10" hasCustomPrompt="1"/>
          </p:nvPr>
        </p:nvSpPr>
        <p:spPr>
          <a:xfrm>
            <a:off x="141288" y="142874"/>
            <a:ext cx="11903538" cy="3215712"/>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2965087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26629 w 11919101"/>
              <a:gd name="connsiteY10" fmla="*/ 3216053 h 6297058"/>
              <a:gd name="connsiteX11" fmla="*/ 0 w 11919101"/>
              <a:gd name="connsiteY11" fmla="*/ 2965087 h 6297058"/>
              <a:gd name="connsiteX12" fmla="*/ 0 w 11919101"/>
              <a:gd name="connsiteY12" fmla="*/ 255849 h 6297058"/>
              <a:gd name="connsiteX0" fmla="*/ 0 w 11919101"/>
              <a:gd name="connsiteY0" fmla="*/ 255849 h 6046116"/>
              <a:gd name="connsiteX1" fmla="*/ 255849 w 11919101"/>
              <a:gd name="connsiteY1" fmla="*/ 0 h 6046116"/>
              <a:gd name="connsiteX2" fmla="*/ 10074995 w 11919101"/>
              <a:gd name="connsiteY2" fmla="*/ 0 h 6046116"/>
              <a:gd name="connsiteX3" fmla="*/ 10336525 w 11919101"/>
              <a:gd name="connsiteY3" fmla="*/ 288077 h 6046116"/>
              <a:gd name="connsiteX4" fmla="*/ 10338911 w 11919101"/>
              <a:gd name="connsiteY4" fmla="*/ 447156 h 6046116"/>
              <a:gd name="connsiteX5" fmla="*/ 10586668 w 11919101"/>
              <a:gd name="connsiteY5" fmla="*/ 640076 h 6046116"/>
              <a:gd name="connsiteX6" fmla="*/ 11657990 w 11919101"/>
              <a:gd name="connsiteY6" fmla="*/ 640069 h 6046116"/>
              <a:gd name="connsiteX7" fmla="*/ 11919099 w 11919101"/>
              <a:gd name="connsiteY7" fmla="*/ 879868 h 6046116"/>
              <a:gd name="connsiteX8" fmla="*/ 11919099 w 11919101"/>
              <a:gd name="connsiteY8" fmla="*/ 6041209 h 6046116"/>
              <a:gd name="connsiteX9" fmla="*/ 11551238 w 11919101"/>
              <a:gd name="connsiteY9" fmla="*/ 3225818 h 6046116"/>
              <a:gd name="connsiteX10" fmla="*/ 226629 w 11919101"/>
              <a:gd name="connsiteY10" fmla="*/ 3216053 h 6046116"/>
              <a:gd name="connsiteX11" fmla="*/ 0 w 11919101"/>
              <a:gd name="connsiteY11" fmla="*/ 2965087 h 6046116"/>
              <a:gd name="connsiteX12" fmla="*/ 0 w 11919101"/>
              <a:gd name="connsiteY12" fmla="*/ 255849 h 6046116"/>
              <a:gd name="connsiteX0" fmla="*/ 0 w 11919101"/>
              <a:gd name="connsiteY0" fmla="*/ 255849 h 3225818"/>
              <a:gd name="connsiteX1" fmla="*/ 255849 w 11919101"/>
              <a:gd name="connsiteY1" fmla="*/ 0 h 3225818"/>
              <a:gd name="connsiteX2" fmla="*/ 10074995 w 11919101"/>
              <a:gd name="connsiteY2" fmla="*/ 0 h 3225818"/>
              <a:gd name="connsiteX3" fmla="*/ 10336525 w 11919101"/>
              <a:gd name="connsiteY3" fmla="*/ 288077 h 3225818"/>
              <a:gd name="connsiteX4" fmla="*/ 10338911 w 11919101"/>
              <a:gd name="connsiteY4" fmla="*/ 447156 h 3225818"/>
              <a:gd name="connsiteX5" fmla="*/ 10586668 w 11919101"/>
              <a:gd name="connsiteY5" fmla="*/ 640076 h 3225818"/>
              <a:gd name="connsiteX6" fmla="*/ 11657990 w 11919101"/>
              <a:gd name="connsiteY6" fmla="*/ 640069 h 3225818"/>
              <a:gd name="connsiteX7" fmla="*/ 11919099 w 11919101"/>
              <a:gd name="connsiteY7" fmla="*/ 879868 h 3225818"/>
              <a:gd name="connsiteX8" fmla="*/ 11914230 w 11919101"/>
              <a:gd name="connsiteY8" fmla="*/ 2969969 h 3225818"/>
              <a:gd name="connsiteX9" fmla="*/ 11551238 w 11919101"/>
              <a:gd name="connsiteY9" fmla="*/ 3225818 h 3225818"/>
              <a:gd name="connsiteX10" fmla="*/ 226629 w 11919101"/>
              <a:gd name="connsiteY10" fmla="*/ 3216053 h 3225818"/>
              <a:gd name="connsiteX11" fmla="*/ 0 w 11919101"/>
              <a:gd name="connsiteY11" fmla="*/ 2965087 h 3225818"/>
              <a:gd name="connsiteX12" fmla="*/ 0 w 11919101"/>
              <a:gd name="connsiteY12" fmla="*/ 255849 h 3225818"/>
              <a:gd name="connsiteX0" fmla="*/ 2384 w 11921485"/>
              <a:gd name="connsiteY0" fmla="*/ 255849 h 3225818"/>
              <a:gd name="connsiteX1" fmla="*/ 258233 w 11921485"/>
              <a:gd name="connsiteY1" fmla="*/ 0 h 3225818"/>
              <a:gd name="connsiteX2" fmla="*/ 10077379 w 11921485"/>
              <a:gd name="connsiteY2" fmla="*/ 0 h 3225818"/>
              <a:gd name="connsiteX3" fmla="*/ 10338909 w 11921485"/>
              <a:gd name="connsiteY3" fmla="*/ 288077 h 3225818"/>
              <a:gd name="connsiteX4" fmla="*/ 10341295 w 11921485"/>
              <a:gd name="connsiteY4" fmla="*/ 447156 h 3225818"/>
              <a:gd name="connsiteX5" fmla="*/ 10589052 w 11921485"/>
              <a:gd name="connsiteY5" fmla="*/ 640076 h 3225818"/>
              <a:gd name="connsiteX6" fmla="*/ 11660374 w 11921485"/>
              <a:gd name="connsiteY6" fmla="*/ 640069 h 3225818"/>
              <a:gd name="connsiteX7" fmla="*/ 11921483 w 11921485"/>
              <a:gd name="connsiteY7" fmla="*/ 879868 h 3225818"/>
              <a:gd name="connsiteX8" fmla="*/ 11916614 w 11921485"/>
              <a:gd name="connsiteY8" fmla="*/ 2969969 h 3225818"/>
              <a:gd name="connsiteX9" fmla="*/ 11553622 w 11921485"/>
              <a:gd name="connsiteY9" fmla="*/ 3225818 h 3225818"/>
              <a:gd name="connsiteX10" fmla="*/ 229013 w 11921485"/>
              <a:gd name="connsiteY10" fmla="*/ 3216053 h 3225818"/>
              <a:gd name="connsiteX11" fmla="*/ 0 w 11921485"/>
              <a:gd name="connsiteY11" fmla="*/ 2924448 h 3225818"/>
              <a:gd name="connsiteX12" fmla="*/ 2384 w 11921485"/>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65087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72259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48317 w 11919331"/>
              <a:gd name="connsiteY10" fmla="*/ 3223225 h 3225818"/>
              <a:gd name="connsiteX11" fmla="*/ 230 w 11919331"/>
              <a:gd name="connsiteY11" fmla="*/ 2972259 h 3225818"/>
              <a:gd name="connsiteX12" fmla="*/ 230 w 11919331"/>
              <a:gd name="connsiteY12" fmla="*/ 255849 h 3225818"/>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704063 w 11919331"/>
              <a:gd name="connsiteY9" fmla="*/ 3221037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6845 w 11919331"/>
              <a:gd name="connsiteY8" fmla="*/ 2958017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23997"/>
              <a:gd name="connsiteY0" fmla="*/ 255849 h 3223225"/>
              <a:gd name="connsiteX1" fmla="*/ 256079 w 11923997"/>
              <a:gd name="connsiteY1" fmla="*/ 0 h 3223225"/>
              <a:gd name="connsiteX2" fmla="*/ 10075225 w 11923997"/>
              <a:gd name="connsiteY2" fmla="*/ 0 h 3223225"/>
              <a:gd name="connsiteX3" fmla="*/ 10336755 w 11923997"/>
              <a:gd name="connsiteY3" fmla="*/ 288077 h 3223225"/>
              <a:gd name="connsiteX4" fmla="*/ 10339141 w 11923997"/>
              <a:gd name="connsiteY4" fmla="*/ 447156 h 3223225"/>
              <a:gd name="connsiteX5" fmla="*/ 10586898 w 11923997"/>
              <a:gd name="connsiteY5" fmla="*/ 640076 h 3223225"/>
              <a:gd name="connsiteX6" fmla="*/ 11658220 w 11923997"/>
              <a:gd name="connsiteY6" fmla="*/ 640069 h 3223225"/>
              <a:gd name="connsiteX7" fmla="*/ 11919329 w 11923997"/>
              <a:gd name="connsiteY7" fmla="*/ 879868 h 3223225"/>
              <a:gd name="connsiteX8" fmla="*/ 11923997 w 11923997"/>
              <a:gd name="connsiteY8" fmla="*/ 2958017 h 3223225"/>
              <a:gd name="connsiteX9" fmla="*/ 11670683 w 11923997"/>
              <a:gd name="connsiteY9" fmla="*/ 3221038 h 3223225"/>
              <a:gd name="connsiteX10" fmla="*/ 248317 w 11923997"/>
              <a:gd name="connsiteY10" fmla="*/ 3223225 h 3223225"/>
              <a:gd name="connsiteX11" fmla="*/ 230 w 11923997"/>
              <a:gd name="connsiteY11" fmla="*/ 2972259 h 3223225"/>
              <a:gd name="connsiteX12" fmla="*/ 230 w 11923997"/>
              <a:gd name="connsiteY12" fmla="*/ 255849 h 3223225"/>
              <a:gd name="connsiteX0" fmla="*/ 230 w 11926381"/>
              <a:gd name="connsiteY0" fmla="*/ 255849 h 3223225"/>
              <a:gd name="connsiteX1" fmla="*/ 256079 w 11926381"/>
              <a:gd name="connsiteY1" fmla="*/ 0 h 3223225"/>
              <a:gd name="connsiteX2" fmla="*/ 10075225 w 11926381"/>
              <a:gd name="connsiteY2" fmla="*/ 0 h 3223225"/>
              <a:gd name="connsiteX3" fmla="*/ 10336755 w 11926381"/>
              <a:gd name="connsiteY3" fmla="*/ 288077 h 3223225"/>
              <a:gd name="connsiteX4" fmla="*/ 10339141 w 11926381"/>
              <a:gd name="connsiteY4" fmla="*/ 447156 h 3223225"/>
              <a:gd name="connsiteX5" fmla="*/ 10586898 w 11926381"/>
              <a:gd name="connsiteY5" fmla="*/ 640076 h 3223225"/>
              <a:gd name="connsiteX6" fmla="*/ 11658220 w 11926381"/>
              <a:gd name="connsiteY6" fmla="*/ 640069 h 3223225"/>
              <a:gd name="connsiteX7" fmla="*/ 11919329 w 11926381"/>
              <a:gd name="connsiteY7" fmla="*/ 879868 h 3223225"/>
              <a:gd name="connsiteX8" fmla="*/ 11926381 w 11926381"/>
              <a:gd name="connsiteY8" fmla="*/ 2960408 h 3223225"/>
              <a:gd name="connsiteX9" fmla="*/ 11670683 w 11926381"/>
              <a:gd name="connsiteY9" fmla="*/ 3221038 h 3223225"/>
              <a:gd name="connsiteX10" fmla="*/ 248317 w 11926381"/>
              <a:gd name="connsiteY10" fmla="*/ 3223225 h 3223225"/>
              <a:gd name="connsiteX11" fmla="*/ 230 w 11926381"/>
              <a:gd name="connsiteY11" fmla="*/ 2972259 h 3223225"/>
              <a:gd name="connsiteX12" fmla="*/ 230 w 11926381"/>
              <a:gd name="connsiteY12" fmla="*/ 255849 h 3223225"/>
              <a:gd name="connsiteX0" fmla="*/ 230 w 11926381"/>
              <a:gd name="connsiteY0" fmla="*/ 255849 h 3228210"/>
              <a:gd name="connsiteX1" fmla="*/ 256079 w 11926381"/>
              <a:gd name="connsiteY1" fmla="*/ 0 h 3228210"/>
              <a:gd name="connsiteX2" fmla="*/ 10075225 w 11926381"/>
              <a:gd name="connsiteY2" fmla="*/ 0 h 3228210"/>
              <a:gd name="connsiteX3" fmla="*/ 10336755 w 11926381"/>
              <a:gd name="connsiteY3" fmla="*/ 288077 h 3228210"/>
              <a:gd name="connsiteX4" fmla="*/ 10339141 w 11926381"/>
              <a:gd name="connsiteY4" fmla="*/ 447156 h 3228210"/>
              <a:gd name="connsiteX5" fmla="*/ 10586898 w 11926381"/>
              <a:gd name="connsiteY5" fmla="*/ 640076 h 3228210"/>
              <a:gd name="connsiteX6" fmla="*/ 11658220 w 11926381"/>
              <a:gd name="connsiteY6" fmla="*/ 640069 h 3228210"/>
              <a:gd name="connsiteX7" fmla="*/ 11919329 w 11926381"/>
              <a:gd name="connsiteY7" fmla="*/ 879868 h 3228210"/>
              <a:gd name="connsiteX8" fmla="*/ 11926381 w 11926381"/>
              <a:gd name="connsiteY8" fmla="*/ 2960408 h 3228210"/>
              <a:gd name="connsiteX9" fmla="*/ 11658761 w 11926381"/>
              <a:gd name="connsiteY9" fmla="*/ 3228210 h 3228210"/>
              <a:gd name="connsiteX10" fmla="*/ 248317 w 11926381"/>
              <a:gd name="connsiteY10" fmla="*/ 3223225 h 3228210"/>
              <a:gd name="connsiteX11" fmla="*/ 230 w 11926381"/>
              <a:gd name="connsiteY11" fmla="*/ 2972259 h 3228210"/>
              <a:gd name="connsiteX12" fmla="*/ 230 w 11926381"/>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62798 h 3228210"/>
              <a:gd name="connsiteX9" fmla="*/ 11658761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58761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68299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74751 h 3228210"/>
              <a:gd name="connsiteX9" fmla="*/ 11668299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331"/>
              <a:gd name="connsiteY0" fmla="*/ 255849 h 3228210"/>
              <a:gd name="connsiteX1" fmla="*/ 256079 w 11919331"/>
              <a:gd name="connsiteY1" fmla="*/ 0 h 3228210"/>
              <a:gd name="connsiteX2" fmla="*/ 10075225 w 11919331"/>
              <a:gd name="connsiteY2" fmla="*/ 0 h 3228210"/>
              <a:gd name="connsiteX3" fmla="*/ 10336755 w 11919331"/>
              <a:gd name="connsiteY3" fmla="*/ 288077 h 3228210"/>
              <a:gd name="connsiteX4" fmla="*/ 10339141 w 11919331"/>
              <a:gd name="connsiteY4" fmla="*/ 447156 h 3228210"/>
              <a:gd name="connsiteX5" fmla="*/ 10586898 w 11919331"/>
              <a:gd name="connsiteY5" fmla="*/ 640076 h 3228210"/>
              <a:gd name="connsiteX6" fmla="*/ 11658220 w 11919331"/>
              <a:gd name="connsiteY6" fmla="*/ 640069 h 3228210"/>
              <a:gd name="connsiteX7" fmla="*/ 11919329 w 11919331"/>
              <a:gd name="connsiteY7" fmla="*/ 879868 h 3228210"/>
              <a:gd name="connsiteX8" fmla="*/ 11919228 w 11919331"/>
              <a:gd name="connsiteY8" fmla="*/ 2974751 h 3228210"/>
              <a:gd name="connsiteX9" fmla="*/ 11668299 w 11919331"/>
              <a:gd name="connsiteY9" fmla="*/ 3228210 h 3228210"/>
              <a:gd name="connsiteX10" fmla="*/ 248317 w 11919331"/>
              <a:gd name="connsiteY10" fmla="*/ 3223225 h 3228210"/>
              <a:gd name="connsiteX11" fmla="*/ 230 w 11919331"/>
              <a:gd name="connsiteY11" fmla="*/ 2972259 h 3228210"/>
              <a:gd name="connsiteX12" fmla="*/ 230 w 11919331"/>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50471 w 11921485"/>
              <a:gd name="connsiteY10" fmla="*/ 3223225 h 3228210"/>
              <a:gd name="connsiteX11" fmla="*/ 0 w 11921485"/>
              <a:gd name="connsiteY11" fmla="*/ 2977040 h 3228210"/>
              <a:gd name="connsiteX12" fmla="*/ 2384 w 11921485"/>
              <a:gd name="connsiteY12" fmla="*/ 255849 h 3228210"/>
              <a:gd name="connsiteX0" fmla="*/ 2384 w 11921485"/>
              <a:gd name="connsiteY0" fmla="*/ 255849 h 3230395"/>
              <a:gd name="connsiteX1" fmla="*/ 258233 w 11921485"/>
              <a:gd name="connsiteY1" fmla="*/ 0 h 3230395"/>
              <a:gd name="connsiteX2" fmla="*/ 10077379 w 11921485"/>
              <a:gd name="connsiteY2" fmla="*/ 0 h 3230395"/>
              <a:gd name="connsiteX3" fmla="*/ 10338909 w 11921485"/>
              <a:gd name="connsiteY3" fmla="*/ 288077 h 3230395"/>
              <a:gd name="connsiteX4" fmla="*/ 10341295 w 11921485"/>
              <a:gd name="connsiteY4" fmla="*/ 447156 h 3230395"/>
              <a:gd name="connsiteX5" fmla="*/ 10589052 w 11921485"/>
              <a:gd name="connsiteY5" fmla="*/ 640076 h 3230395"/>
              <a:gd name="connsiteX6" fmla="*/ 11660374 w 11921485"/>
              <a:gd name="connsiteY6" fmla="*/ 640069 h 3230395"/>
              <a:gd name="connsiteX7" fmla="*/ 11921483 w 11921485"/>
              <a:gd name="connsiteY7" fmla="*/ 879868 h 3230395"/>
              <a:gd name="connsiteX8" fmla="*/ 11921382 w 11921485"/>
              <a:gd name="connsiteY8" fmla="*/ 2974751 h 3230395"/>
              <a:gd name="connsiteX9" fmla="*/ 11670453 w 11921485"/>
              <a:gd name="connsiteY9" fmla="*/ 3228210 h 3230395"/>
              <a:gd name="connsiteX10" fmla="*/ 250471 w 11921485"/>
              <a:gd name="connsiteY10" fmla="*/ 3230395 h 3230395"/>
              <a:gd name="connsiteX11" fmla="*/ 0 w 11921485"/>
              <a:gd name="connsiteY11" fmla="*/ 2977040 h 3230395"/>
              <a:gd name="connsiteX12" fmla="*/ 2384 w 11921485"/>
              <a:gd name="connsiteY12" fmla="*/ 255849 h 3230395"/>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0934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33782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3319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43896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239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1485" h="3228210">
                <a:moveTo>
                  <a:pt x="2384" y="243896"/>
                </a:moveTo>
                <a:cubicBezTo>
                  <a:pt x="2384" y="102594"/>
                  <a:pt x="102626" y="0"/>
                  <a:pt x="243928" y="0"/>
                </a:cubicBezTo>
                <a:lnTo>
                  <a:pt x="10077379" y="0"/>
                </a:lnTo>
                <a:cubicBezTo>
                  <a:pt x="10306198" y="1478"/>
                  <a:pt x="10340223" y="196817"/>
                  <a:pt x="10338909" y="288077"/>
                </a:cubicBezTo>
                <a:cubicBezTo>
                  <a:pt x="10337595" y="379337"/>
                  <a:pt x="10340137" y="398052"/>
                  <a:pt x="10341295" y="447156"/>
                </a:cubicBezTo>
                <a:cubicBezTo>
                  <a:pt x="10342453" y="496260"/>
                  <a:pt x="10383511" y="641390"/>
                  <a:pt x="10589052" y="640076"/>
                </a:cubicBezTo>
                <a:lnTo>
                  <a:pt x="11660374" y="640069"/>
                </a:lnTo>
                <a:cubicBezTo>
                  <a:pt x="11832374" y="641788"/>
                  <a:pt x="11922024" y="783486"/>
                  <a:pt x="11921483" y="879868"/>
                </a:cubicBezTo>
                <a:cubicBezTo>
                  <a:pt x="11921449" y="1578162"/>
                  <a:pt x="11921416" y="2276457"/>
                  <a:pt x="11921382" y="2974751"/>
                </a:cubicBezTo>
                <a:cubicBezTo>
                  <a:pt x="11921382" y="3116053"/>
                  <a:pt x="11811755" y="3228210"/>
                  <a:pt x="11670453" y="3228210"/>
                </a:cubicBezTo>
                <a:lnTo>
                  <a:pt x="245703" y="3228004"/>
                </a:lnTo>
                <a:cubicBezTo>
                  <a:pt x="104401" y="3228004"/>
                  <a:pt x="0" y="3118342"/>
                  <a:pt x="0" y="2977040"/>
                </a:cubicBezTo>
                <a:cubicBezTo>
                  <a:pt x="795" y="2087507"/>
                  <a:pt x="1589" y="1133429"/>
                  <a:pt x="2384" y="243896"/>
                </a:cubicBezTo>
                <a:close/>
              </a:path>
            </a:pathLst>
          </a:custGeom>
          <a:solidFill>
            <a:srgbClr val="F0EEEC">
              <a:alpha val="50000"/>
            </a:srgbClr>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3" name="Google Shape;14;p8">
            <a:extLst>
              <a:ext uri="{FF2B5EF4-FFF2-40B4-BE49-F238E27FC236}">
                <a16:creationId xmlns:a16="http://schemas.microsoft.com/office/drawing/2014/main" id="{1989E140-B6C9-C4C0-E51D-8BBB7B7A67F1}"/>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4"/>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289283834"/>
      </p:ext>
    </p:extLst>
  </p:cSld>
  <p:clrMapOvr>
    <a:masterClrMapping/>
  </p:clrMapOvr>
  <p:extLst>
    <p:ext uri="{DCECCB84-F9BA-43D5-87BE-67443E8EF086}">
      <p15:sldGuideLst xmlns:p15="http://schemas.microsoft.com/office/powerpoint/2012/main">
        <p15:guide id="3" orient="horz" pos="2115">
          <p15:clr>
            <a:srgbClr val="FBAE40"/>
          </p15:clr>
        </p15:guide>
        <p15:guide id="4" orient="horz" pos="220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ighlight_with-Picture_teal-dark">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6A41D4A-6A82-FFB6-DD1C-4E22F158A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266"/>
          <a:stretch/>
        </p:blipFill>
        <p:spPr>
          <a:xfrm>
            <a:off x="10713395" y="193292"/>
            <a:ext cx="1195319" cy="387497"/>
          </a:xfrm>
          <a:prstGeom prst="rect">
            <a:avLst/>
          </a:prstGeom>
        </p:spPr>
      </p:pic>
      <p:sp>
        <p:nvSpPr>
          <p:cNvPr id="10" name="Rechteck: abgerundete Ecken 9">
            <a:extLst>
              <a:ext uri="{FF2B5EF4-FFF2-40B4-BE49-F238E27FC236}">
                <a16:creationId xmlns:a16="http://schemas.microsoft.com/office/drawing/2014/main" id="{D0C30729-5449-EE20-D589-8A25B697509F}"/>
              </a:ext>
            </a:extLst>
          </p:cNvPr>
          <p:cNvSpPr/>
          <p:nvPr userDrawn="1"/>
        </p:nvSpPr>
        <p:spPr>
          <a:xfrm>
            <a:off x="144231" y="3501000"/>
            <a:ext cx="11903538" cy="3212538"/>
          </a:xfrm>
          <a:prstGeom prst="roundRect">
            <a:avLst>
              <a:gd name="adj" fmla="val 7698"/>
            </a:avLst>
          </a:prstGeom>
          <a:solidFill>
            <a:schemeClr val="accent3"/>
          </a:solidFill>
          <a:ln w="0" cap="flat">
            <a:noFill/>
            <a:prstDash val="solid"/>
            <a:miter/>
          </a:ln>
        </p:spPr>
        <p:txBody>
          <a:bodyPr rtlCol="0" anchor="ctr"/>
          <a:lstStyle/>
          <a:p>
            <a:endParaRPr lang="en-GB"/>
          </a:p>
        </p:txBody>
      </p:sp>
      <p:sp>
        <p:nvSpPr>
          <p:cNvPr id="34" name="Bildplatzhalter 11">
            <a:extLst>
              <a:ext uri="{FF2B5EF4-FFF2-40B4-BE49-F238E27FC236}">
                <a16:creationId xmlns:a16="http://schemas.microsoft.com/office/drawing/2014/main" id="{DC29F064-7697-ED2B-20C8-989B9DAB9649}"/>
              </a:ext>
            </a:extLst>
          </p:cNvPr>
          <p:cNvSpPr>
            <a:spLocks noGrp="1"/>
          </p:cNvSpPr>
          <p:nvPr>
            <p:ph type="pic" sz="quarter" idx="10" hasCustomPrompt="1"/>
          </p:nvPr>
        </p:nvSpPr>
        <p:spPr>
          <a:xfrm>
            <a:off x="141288" y="142874"/>
            <a:ext cx="11903538" cy="3215712"/>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2965087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26629 w 11919101"/>
              <a:gd name="connsiteY10" fmla="*/ 3216053 h 6297058"/>
              <a:gd name="connsiteX11" fmla="*/ 0 w 11919101"/>
              <a:gd name="connsiteY11" fmla="*/ 2965087 h 6297058"/>
              <a:gd name="connsiteX12" fmla="*/ 0 w 11919101"/>
              <a:gd name="connsiteY12" fmla="*/ 255849 h 6297058"/>
              <a:gd name="connsiteX0" fmla="*/ 0 w 11919101"/>
              <a:gd name="connsiteY0" fmla="*/ 255849 h 6046116"/>
              <a:gd name="connsiteX1" fmla="*/ 255849 w 11919101"/>
              <a:gd name="connsiteY1" fmla="*/ 0 h 6046116"/>
              <a:gd name="connsiteX2" fmla="*/ 10074995 w 11919101"/>
              <a:gd name="connsiteY2" fmla="*/ 0 h 6046116"/>
              <a:gd name="connsiteX3" fmla="*/ 10336525 w 11919101"/>
              <a:gd name="connsiteY3" fmla="*/ 288077 h 6046116"/>
              <a:gd name="connsiteX4" fmla="*/ 10338911 w 11919101"/>
              <a:gd name="connsiteY4" fmla="*/ 447156 h 6046116"/>
              <a:gd name="connsiteX5" fmla="*/ 10586668 w 11919101"/>
              <a:gd name="connsiteY5" fmla="*/ 640076 h 6046116"/>
              <a:gd name="connsiteX6" fmla="*/ 11657990 w 11919101"/>
              <a:gd name="connsiteY6" fmla="*/ 640069 h 6046116"/>
              <a:gd name="connsiteX7" fmla="*/ 11919099 w 11919101"/>
              <a:gd name="connsiteY7" fmla="*/ 879868 h 6046116"/>
              <a:gd name="connsiteX8" fmla="*/ 11919099 w 11919101"/>
              <a:gd name="connsiteY8" fmla="*/ 6041209 h 6046116"/>
              <a:gd name="connsiteX9" fmla="*/ 11551238 w 11919101"/>
              <a:gd name="connsiteY9" fmla="*/ 3225818 h 6046116"/>
              <a:gd name="connsiteX10" fmla="*/ 226629 w 11919101"/>
              <a:gd name="connsiteY10" fmla="*/ 3216053 h 6046116"/>
              <a:gd name="connsiteX11" fmla="*/ 0 w 11919101"/>
              <a:gd name="connsiteY11" fmla="*/ 2965087 h 6046116"/>
              <a:gd name="connsiteX12" fmla="*/ 0 w 11919101"/>
              <a:gd name="connsiteY12" fmla="*/ 255849 h 6046116"/>
              <a:gd name="connsiteX0" fmla="*/ 0 w 11919101"/>
              <a:gd name="connsiteY0" fmla="*/ 255849 h 3225818"/>
              <a:gd name="connsiteX1" fmla="*/ 255849 w 11919101"/>
              <a:gd name="connsiteY1" fmla="*/ 0 h 3225818"/>
              <a:gd name="connsiteX2" fmla="*/ 10074995 w 11919101"/>
              <a:gd name="connsiteY2" fmla="*/ 0 h 3225818"/>
              <a:gd name="connsiteX3" fmla="*/ 10336525 w 11919101"/>
              <a:gd name="connsiteY3" fmla="*/ 288077 h 3225818"/>
              <a:gd name="connsiteX4" fmla="*/ 10338911 w 11919101"/>
              <a:gd name="connsiteY4" fmla="*/ 447156 h 3225818"/>
              <a:gd name="connsiteX5" fmla="*/ 10586668 w 11919101"/>
              <a:gd name="connsiteY5" fmla="*/ 640076 h 3225818"/>
              <a:gd name="connsiteX6" fmla="*/ 11657990 w 11919101"/>
              <a:gd name="connsiteY6" fmla="*/ 640069 h 3225818"/>
              <a:gd name="connsiteX7" fmla="*/ 11919099 w 11919101"/>
              <a:gd name="connsiteY7" fmla="*/ 879868 h 3225818"/>
              <a:gd name="connsiteX8" fmla="*/ 11914230 w 11919101"/>
              <a:gd name="connsiteY8" fmla="*/ 2969969 h 3225818"/>
              <a:gd name="connsiteX9" fmla="*/ 11551238 w 11919101"/>
              <a:gd name="connsiteY9" fmla="*/ 3225818 h 3225818"/>
              <a:gd name="connsiteX10" fmla="*/ 226629 w 11919101"/>
              <a:gd name="connsiteY10" fmla="*/ 3216053 h 3225818"/>
              <a:gd name="connsiteX11" fmla="*/ 0 w 11919101"/>
              <a:gd name="connsiteY11" fmla="*/ 2965087 h 3225818"/>
              <a:gd name="connsiteX12" fmla="*/ 0 w 11919101"/>
              <a:gd name="connsiteY12" fmla="*/ 255849 h 3225818"/>
              <a:gd name="connsiteX0" fmla="*/ 2384 w 11921485"/>
              <a:gd name="connsiteY0" fmla="*/ 255849 h 3225818"/>
              <a:gd name="connsiteX1" fmla="*/ 258233 w 11921485"/>
              <a:gd name="connsiteY1" fmla="*/ 0 h 3225818"/>
              <a:gd name="connsiteX2" fmla="*/ 10077379 w 11921485"/>
              <a:gd name="connsiteY2" fmla="*/ 0 h 3225818"/>
              <a:gd name="connsiteX3" fmla="*/ 10338909 w 11921485"/>
              <a:gd name="connsiteY3" fmla="*/ 288077 h 3225818"/>
              <a:gd name="connsiteX4" fmla="*/ 10341295 w 11921485"/>
              <a:gd name="connsiteY4" fmla="*/ 447156 h 3225818"/>
              <a:gd name="connsiteX5" fmla="*/ 10589052 w 11921485"/>
              <a:gd name="connsiteY5" fmla="*/ 640076 h 3225818"/>
              <a:gd name="connsiteX6" fmla="*/ 11660374 w 11921485"/>
              <a:gd name="connsiteY6" fmla="*/ 640069 h 3225818"/>
              <a:gd name="connsiteX7" fmla="*/ 11921483 w 11921485"/>
              <a:gd name="connsiteY7" fmla="*/ 879868 h 3225818"/>
              <a:gd name="connsiteX8" fmla="*/ 11916614 w 11921485"/>
              <a:gd name="connsiteY8" fmla="*/ 2969969 h 3225818"/>
              <a:gd name="connsiteX9" fmla="*/ 11553622 w 11921485"/>
              <a:gd name="connsiteY9" fmla="*/ 3225818 h 3225818"/>
              <a:gd name="connsiteX10" fmla="*/ 229013 w 11921485"/>
              <a:gd name="connsiteY10" fmla="*/ 3216053 h 3225818"/>
              <a:gd name="connsiteX11" fmla="*/ 0 w 11921485"/>
              <a:gd name="connsiteY11" fmla="*/ 2924448 h 3225818"/>
              <a:gd name="connsiteX12" fmla="*/ 2384 w 11921485"/>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65087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72259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48317 w 11919331"/>
              <a:gd name="connsiteY10" fmla="*/ 3223225 h 3225818"/>
              <a:gd name="connsiteX11" fmla="*/ 230 w 11919331"/>
              <a:gd name="connsiteY11" fmla="*/ 2972259 h 3225818"/>
              <a:gd name="connsiteX12" fmla="*/ 230 w 11919331"/>
              <a:gd name="connsiteY12" fmla="*/ 255849 h 3225818"/>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704063 w 11919331"/>
              <a:gd name="connsiteY9" fmla="*/ 3221037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6845 w 11919331"/>
              <a:gd name="connsiteY8" fmla="*/ 2958017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23997"/>
              <a:gd name="connsiteY0" fmla="*/ 255849 h 3223225"/>
              <a:gd name="connsiteX1" fmla="*/ 256079 w 11923997"/>
              <a:gd name="connsiteY1" fmla="*/ 0 h 3223225"/>
              <a:gd name="connsiteX2" fmla="*/ 10075225 w 11923997"/>
              <a:gd name="connsiteY2" fmla="*/ 0 h 3223225"/>
              <a:gd name="connsiteX3" fmla="*/ 10336755 w 11923997"/>
              <a:gd name="connsiteY3" fmla="*/ 288077 h 3223225"/>
              <a:gd name="connsiteX4" fmla="*/ 10339141 w 11923997"/>
              <a:gd name="connsiteY4" fmla="*/ 447156 h 3223225"/>
              <a:gd name="connsiteX5" fmla="*/ 10586898 w 11923997"/>
              <a:gd name="connsiteY5" fmla="*/ 640076 h 3223225"/>
              <a:gd name="connsiteX6" fmla="*/ 11658220 w 11923997"/>
              <a:gd name="connsiteY6" fmla="*/ 640069 h 3223225"/>
              <a:gd name="connsiteX7" fmla="*/ 11919329 w 11923997"/>
              <a:gd name="connsiteY7" fmla="*/ 879868 h 3223225"/>
              <a:gd name="connsiteX8" fmla="*/ 11923997 w 11923997"/>
              <a:gd name="connsiteY8" fmla="*/ 2958017 h 3223225"/>
              <a:gd name="connsiteX9" fmla="*/ 11670683 w 11923997"/>
              <a:gd name="connsiteY9" fmla="*/ 3221038 h 3223225"/>
              <a:gd name="connsiteX10" fmla="*/ 248317 w 11923997"/>
              <a:gd name="connsiteY10" fmla="*/ 3223225 h 3223225"/>
              <a:gd name="connsiteX11" fmla="*/ 230 w 11923997"/>
              <a:gd name="connsiteY11" fmla="*/ 2972259 h 3223225"/>
              <a:gd name="connsiteX12" fmla="*/ 230 w 11923997"/>
              <a:gd name="connsiteY12" fmla="*/ 255849 h 3223225"/>
              <a:gd name="connsiteX0" fmla="*/ 230 w 11926381"/>
              <a:gd name="connsiteY0" fmla="*/ 255849 h 3223225"/>
              <a:gd name="connsiteX1" fmla="*/ 256079 w 11926381"/>
              <a:gd name="connsiteY1" fmla="*/ 0 h 3223225"/>
              <a:gd name="connsiteX2" fmla="*/ 10075225 w 11926381"/>
              <a:gd name="connsiteY2" fmla="*/ 0 h 3223225"/>
              <a:gd name="connsiteX3" fmla="*/ 10336755 w 11926381"/>
              <a:gd name="connsiteY3" fmla="*/ 288077 h 3223225"/>
              <a:gd name="connsiteX4" fmla="*/ 10339141 w 11926381"/>
              <a:gd name="connsiteY4" fmla="*/ 447156 h 3223225"/>
              <a:gd name="connsiteX5" fmla="*/ 10586898 w 11926381"/>
              <a:gd name="connsiteY5" fmla="*/ 640076 h 3223225"/>
              <a:gd name="connsiteX6" fmla="*/ 11658220 w 11926381"/>
              <a:gd name="connsiteY6" fmla="*/ 640069 h 3223225"/>
              <a:gd name="connsiteX7" fmla="*/ 11919329 w 11926381"/>
              <a:gd name="connsiteY7" fmla="*/ 879868 h 3223225"/>
              <a:gd name="connsiteX8" fmla="*/ 11926381 w 11926381"/>
              <a:gd name="connsiteY8" fmla="*/ 2960408 h 3223225"/>
              <a:gd name="connsiteX9" fmla="*/ 11670683 w 11926381"/>
              <a:gd name="connsiteY9" fmla="*/ 3221038 h 3223225"/>
              <a:gd name="connsiteX10" fmla="*/ 248317 w 11926381"/>
              <a:gd name="connsiteY10" fmla="*/ 3223225 h 3223225"/>
              <a:gd name="connsiteX11" fmla="*/ 230 w 11926381"/>
              <a:gd name="connsiteY11" fmla="*/ 2972259 h 3223225"/>
              <a:gd name="connsiteX12" fmla="*/ 230 w 11926381"/>
              <a:gd name="connsiteY12" fmla="*/ 255849 h 3223225"/>
              <a:gd name="connsiteX0" fmla="*/ 230 w 11926381"/>
              <a:gd name="connsiteY0" fmla="*/ 255849 h 3228210"/>
              <a:gd name="connsiteX1" fmla="*/ 256079 w 11926381"/>
              <a:gd name="connsiteY1" fmla="*/ 0 h 3228210"/>
              <a:gd name="connsiteX2" fmla="*/ 10075225 w 11926381"/>
              <a:gd name="connsiteY2" fmla="*/ 0 h 3228210"/>
              <a:gd name="connsiteX3" fmla="*/ 10336755 w 11926381"/>
              <a:gd name="connsiteY3" fmla="*/ 288077 h 3228210"/>
              <a:gd name="connsiteX4" fmla="*/ 10339141 w 11926381"/>
              <a:gd name="connsiteY4" fmla="*/ 447156 h 3228210"/>
              <a:gd name="connsiteX5" fmla="*/ 10586898 w 11926381"/>
              <a:gd name="connsiteY5" fmla="*/ 640076 h 3228210"/>
              <a:gd name="connsiteX6" fmla="*/ 11658220 w 11926381"/>
              <a:gd name="connsiteY6" fmla="*/ 640069 h 3228210"/>
              <a:gd name="connsiteX7" fmla="*/ 11919329 w 11926381"/>
              <a:gd name="connsiteY7" fmla="*/ 879868 h 3228210"/>
              <a:gd name="connsiteX8" fmla="*/ 11926381 w 11926381"/>
              <a:gd name="connsiteY8" fmla="*/ 2960408 h 3228210"/>
              <a:gd name="connsiteX9" fmla="*/ 11658761 w 11926381"/>
              <a:gd name="connsiteY9" fmla="*/ 3228210 h 3228210"/>
              <a:gd name="connsiteX10" fmla="*/ 248317 w 11926381"/>
              <a:gd name="connsiteY10" fmla="*/ 3223225 h 3228210"/>
              <a:gd name="connsiteX11" fmla="*/ 230 w 11926381"/>
              <a:gd name="connsiteY11" fmla="*/ 2972259 h 3228210"/>
              <a:gd name="connsiteX12" fmla="*/ 230 w 11926381"/>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62798 h 3228210"/>
              <a:gd name="connsiteX9" fmla="*/ 11658761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58761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68299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74751 h 3228210"/>
              <a:gd name="connsiteX9" fmla="*/ 11668299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331"/>
              <a:gd name="connsiteY0" fmla="*/ 255849 h 3228210"/>
              <a:gd name="connsiteX1" fmla="*/ 256079 w 11919331"/>
              <a:gd name="connsiteY1" fmla="*/ 0 h 3228210"/>
              <a:gd name="connsiteX2" fmla="*/ 10075225 w 11919331"/>
              <a:gd name="connsiteY2" fmla="*/ 0 h 3228210"/>
              <a:gd name="connsiteX3" fmla="*/ 10336755 w 11919331"/>
              <a:gd name="connsiteY3" fmla="*/ 288077 h 3228210"/>
              <a:gd name="connsiteX4" fmla="*/ 10339141 w 11919331"/>
              <a:gd name="connsiteY4" fmla="*/ 447156 h 3228210"/>
              <a:gd name="connsiteX5" fmla="*/ 10586898 w 11919331"/>
              <a:gd name="connsiteY5" fmla="*/ 640076 h 3228210"/>
              <a:gd name="connsiteX6" fmla="*/ 11658220 w 11919331"/>
              <a:gd name="connsiteY6" fmla="*/ 640069 h 3228210"/>
              <a:gd name="connsiteX7" fmla="*/ 11919329 w 11919331"/>
              <a:gd name="connsiteY7" fmla="*/ 879868 h 3228210"/>
              <a:gd name="connsiteX8" fmla="*/ 11919228 w 11919331"/>
              <a:gd name="connsiteY8" fmla="*/ 2974751 h 3228210"/>
              <a:gd name="connsiteX9" fmla="*/ 11668299 w 11919331"/>
              <a:gd name="connsiteY9" fmla="*/ 3228210 h 3228210"/>
              <a:gd name="connsiteX10" fmla="*/ 248317 w 11919331"/>
              <a:gd name="connsiteY10" fmla="*/ 3223225 h 3228210"/>
              <a:gd name="connsiteX11" fmla="*/ 230 w 11919331"/>
              <a:gd name="connsiteY11" fmla="*/ 2972259 h 3228210"/>
              <a:gd name="connsiteX12" fmla="*/ 230 w 11919331"/>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50471 w 11921485"/>
              <a:gd name="connsiteY10" fmla="*/ 3223225 h 3228210"/>
              <a:gd name="connsiteX11" fmla="*/ 0 w 11921485"/>
              <a:gd name="connsiteY11" fmla="*/ 2977040 h 3228210"/>
              <a:gd name="connsiteX12" fmla="*/ 2384 w 11921485"/>
              <a:gd name="connsiteY12" fmla="*/ 255849 h 3228210"/>
              <a:gd name="connsiteX0" fmla="*/ 2384 w 11921485"/>
              <a:gd name="connsiteY0" fmla="*/ 255849 h 3230395"/>
              <a:gd name="connsiteX1" fmla="*/ 258233 w 11921485"/>
              <a:gd name="connsiteY1" fmla="*/ 0 h 3230395"/>
              <a:gd name="connsiteX2" fmla="*/ 10077379 w 11921485"/>
              <a:gd name="connsiteY2" fmla="*/ 0 h 3230395"/>
              <a:gd name="connsiteX3" fmla="*/ 10338909 w 11921485"/>
              <a:gd name="connsiteY3" fmla="*/ 288077 h 3230395"/>
              <a:gd name="connsiteX4" fmla="*/ 10341295 w 11921485"/>
              <a:gd name="connsiteY4" fmla="*/ 447156 h 3230395"/>
              <a:gd name="connsiteX5" fmla="*/ 10589052 w 11921485"/>
              <a:gd name="connsiteY5" fmla="*/ 640076 h 3230395"/>
              <a:gd name="connsiteX6" fmla="*/ 11660374 w 11921485"/>
              <a:gd name="connsiteY6" fmla="*/ 640069 h 3230395"/>
              <a:gd name="connsiteX7" fmla="*/ 11921483 w 11921485"/>
              <a:gd name="connsiteY7" fmla="*/ 879868 h 3230395"/>
              <a:gd name="connsiteX8" fmla="*/ 11921382 w 11921485"/>
              <a:gd name="connsiteY8" fmla="*/ 2974751 h 3230395"/>
              <a:gd name="connsiteX9" fmla="*/ 11670453 w 11921485"/>
              <a:gd name="connsiteY9" fmla="*/ 3228210 h 3230395"/>
              <a:gd name="connsiteX10" fmla="*/ 250471 w 11921485"/>
              <a:gd name="connsiteY10" fmla="*/ 3230395 h 3230395"/>
              <a:gd name="connsiteX11" fmla="*/ 0 w 11921485"/>
              <a:gd name="connsiteY11" fmla="*/ 2977040 h 3230395"/>
              <a:gd name="connsiteX12" fmla="*/ 2384 w 11921485"/>
              <a:gd name="connsiteY12" fmla="*/ 255849 h 3230395"/>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0934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33782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3319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43896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239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1485" h="3228210">
                <a:moveTo>
                  <a:pt x="2384" y="243896"/>
                </a:moveTo>
                <a:cubicBezTo>
                  <a:pt x="2384" y="102594"/>
                  <a:pt x="102626" y="0"/>
                  <a:pt x="243928" y="0"/>
                </a:cubicBezTo>
                <a:lnTo>
                  <a:pt x="10077379" y="0"/>
                </a:lnTo>
                <a:cubicBezTo>
                  <a:pt x="10306198" y="1478"/>
                  <a:pt x="10340223" y="196817"/>
                  <a:pt x="10338909" y="288077"/>
                </a:cubicBezTo>
                <a:cubicBezTo>
                  <a:pt x="10337595" y="379337"/>
                  <a:pt x="10340137" y="398052"/>
                  <a:pt x="10341295" y="447156"/>
                </a:cubicBezTo>
                <a:cubicBezTo>
                  <a:pt x="10342453" y="496260"/>
                  <a:pt x="10383511" y="641390"/>
                  <a:pt x="10589052" y="640076"/>
                </a:cubicBezTo>
                <a:lnTo>
                  <a:pt x="11660374" y="640069"/>
                </a:lnTo>
                <a:cubicBezTo>
                  <a:pt x="11832374" y="641788"/>
                  <a:pt x="11922024" y="783486"/>
                  <a:pt x="11921483" y="879868"/>
                </a:cubicBezTo>
                <a:cubicBezTo>
                  <a:pt x="11921449" y="1578162"/>
                  <a:pt x="11921416" y="2276457"/>
                  <a:pt x="11921382" y="2974751"/>
                </a:cubicBezTo>
                <a:cubicBezTo>
                  <a:pt x="11921382" y="3116053"/>
                  <a:pt x="11811755" y="3228210"/>
                  <a:pt x="11670453" y="3228210"/>
                </a:cubicBezTo>
                <a:lnTo>
                  <a:pt x="245703" y="3228004"/>
                </a:lnTo>
                <a:cubicBezTo>
                  <a:pt x="104401" y="3228004"/>
                  <a:pt x="0" y="3118342"/>
                  <a:pt x="0" y="2977040"/>
                </a:cubicBezTo>
                <a:cubicBezTo>
                  <a:pt x="795" y="2087507"/>
                  <a:pt x="1589" y="1133429"/>
                  <a:pt x="2384" y="243896"/>
                </a:cubicBezTo>
                <a:close/>
              </a:path>
            </a:pathLst>
          </a:custGeom>
          <a:solidFill>
            <a:srgbClr val="F0EEEC">
              <a:alpha val="50000"/>
            </a:srgbClr>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3" name="Google Shape;14;p8">
            <a:extLst>
              <a:ext uri="{FF2B5EF4-FFF2-40B4-BE49-F238E27FC236}">
                <a16:creationId xmlns:a16="http://schemas.microsoft.com/office/drawing/2014/main" id="{1989E140-B6C9-C4C0-E51D-8BBB7B7A67F1}"/>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4"/>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2588797342"/>
      </p:ext>
    </p:extLst>
  </p:cSld>
  <p:clrMapOvr>
    <a:masterClrMapping/>
  </p:clrMapOvr>
  <p:extLst>
    <p:ext uri="{DCECCB84-F9BA-43D5-87BE-67443E8EF086}">
      <p15:sldGuideLst xmlns:p15="http://schemas.microsoft.com/office/powerpoint/2012/main">
        <p15:guide id="3" orient="horz" pos="2115">
          <p15:clr>
            <a:srgbClr val="FBAE40"/>
          </p15:clr>
        </p15:guide>
        <p15:guide id="4" orient="horz" pos="220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ighlight_with-Picture_purple-dark">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6A41D4A-6A82-FFB6-DD1C-4E22F158A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266"/>
          <a:stretch/>
        </p:blipFill>
        <p:spPr>
          <a:xfrm>
            <a:off x="10713395" y="193292"/>
            <a:ext cx="1195319" cy="387497"/>
          </a:xfrm>
          <a:prstGeom prst="rect">
            <a:avLst/>
          </a:prstGeom>
        </p:spPr>
      </p:pic>
      <p:sp>
        <p:nvSpPr>
          <p:cNvPr id="10" name="Rechteck: abgerundete Ecken 9">
            <a:extLst>
              <a:ext uri="{FF2B5EF4-FFF2-40B4-BE49-F238E27FC236}">
                <a16:creationId xmlns:a16="http://schemas.microsoft.com/office/drawing/2014/main" id="{D0C30729-5449-EE20-D589-8A25B697509F}"/>
              </a:ext>
            </a:extLst>
          </p:cNvPr>
          <p:cNvSpPr/>
          <p:nvPr userDrawn="1"/>
        </p:nvSpPr>
        <p:spPr>
          <a:xfrm>
            <a:off x="144231" y="3501000"/>
            <a:ext cx="11903538" cy="3212538"/>
          </a:xfrm>
          <a:prstGeom prst="roundRect">
            <a:avLst>
              <a:gd name="adj" fmla="val 7698"/>
            </a:avLst>
          </a:prstGeom>
          <a:solidFill>
            <a:schemeClr val="accent2"/>
          </a:solidFill>
          <a:ln w="0" cap="flat">
            <a:noFill/>
            <a:prstDash val="solid"/>
            <a:miter/>
          </a:ln>
        </p:spPr>
        <p:txBody>
          <a:bodyPr rtlCol="0" anchor="ctr"/>
          <a:lstStyle/>
          <a:p>
            <a:endParaRPr lang="en-GB"/>
          </a:p>
        </p:txBody>
      </p:sp>
      <p:sp>
        <p:nvSpPr>
          <p:cNvPr id="34" name="Bildplatzhalter 11">
            <a:extLst>
              <a:ext uri="{FF2B5EF4-FFF2-40B4-BE49-F238E27FC236}">
                <a16:creationId xmlns:a16="http://schemas.microsoft.com/office/drawing/2014/main" id="{DC29F064-7697-ED2B-20C8-989B9DAB9649}"/>
              </a:ext>
            </a:extLst>
          </p:cNvPr>
          <p:cNvSpPr>
            <a:spLocks noGrp="1"/>
          </p:cNvSpPr>
          <p:nvPr>
            <p:ph type="pic" sz="quarter" idx="10" hasCustomPrompt="1"/>
          </p:nvPr>
        </p:nvSpPr>
        <p:spPr>
          <a:xfrm>
            <a:off x="141288" y="142874"/>
            <a:ext cx="11903538" cy="3215712"/>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2965087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26629 w 11919101"/>
              <a:gd name="connsiteY10" fmla="*/ 3216053 h 6297058"/>
              <a:gd name="connsiteX11" fmla="*/ 0 w 11919101"/>
              <a:gd name="connsiteY11" fmla="*/ 2965087 h 6297058"/>
              <a:gd name="connsiteX12" fmla="*/ 0 w 11919101"/>
              <a:gd name="connsiteY12" fmla="*/ 255849 h 6297058"/>
              <a:gd name="connsiteX0" fmla="*/ 0 w 11919101"/>
              <a:gd name="connsiteY0" fmla="*/ 255849 h 6046116"/>
              <a:gd name="connsiteX1" fmla="*/ 255849 w 11919101"/>
              <a:gd name="connsiteY1" fmla="*/ 0 h 6046116"/>
              <a:gd name="connsiteX2" fmla="*/ 10074995 w 11919101"/>
              <a:gd name="connsiteY2" fmla="*/ 0 h 6046116"/>
              <a:gd name="connsiteX3" fmla="*/ 10336525 w 11919101"/>
              <a:gd name="connsiteY3" fmla="*/ 288077 h 6046116"/>
              <a:gd name="connsiteX4" fmla="*/ 10338911 w 11919101"/>
              <a:gd name="connsiteY4" fmla="*/ 447156 h 6046116"/>
              <a:gd name="connsiteX5" fmla="*/ 10586668 w 11919101"/>
              <a:gd name="connsiteY5" fmla="*/ 640076 h 6046116"/>
              <a:gd name="connsiteX6" fmla="*/ 11657990 w 11919101"/>
              <a:gd name="connsiteY6" fmla="*/ 640069 h 6046116"/>
              <a:gd name="connsiteX7" fmla="*/ 11919099 w 11919101"/>
              <a:gd name="connsiteY7" fmla="*/ 879868 h 6046116"/>
              <a:gd name="connsiteX8" fmla="*/ 11919099 w 11919101"/>
              <a:gd name="connsiteY8" fmla="*/ 6041209 h 6046116"/>
              <a:gd name="connsiteX9" fmla="*/ 11551238 w 11919101"/>
              <a:gd name="connsiteY9" fmla="*/ 3225818 h 6046116"/>
              <a:gd name="connsiteX10" fmla="*/ 226629 w 11919101"/>
              <a:gd name="connsiteY10" fmla="*/ 3216053 h 6046116"/>
              <a:gd name="connsiteX11" fmla="*/ 0 w 11919101"/>
              <a:gd name="connsiteY11" fmla="*/ 2965087 h 6046116"/>
              <a:gd name="connsiteX12" fmla="*/ 0 w 11919101"/>
              <a:gd name="connsiteY12" fmla="*/ 255849 h 6046116"/>
              <a:gd name="connsiteX0" fmla="*/ 0 w 11919101"/>
              <a:gd name="connsiteY0" fmla="*/ 255849 h 3225818"/>
              <a:gd name="connsiteX1" fmla="*/ 255849 w 11919101"/>
              <a:gd name="connsiteY1" fmla="*/ 0 h 3225818"/>
              <a:gd name="connsiteX2" fmla="*/ 10074995 w 11919101"/>
              <a:gd name="connsiteY2" fmla="*/ 0 h 3225818"/>
              <a:gd name="connsiteX3" fmla="*/ 10336525 w 11919101"/>
              <a:gd name="connsiteY3" fmla="*/ 288077 h 3225818"/>
              <a:gd name="connsiteX4" fmla="*/ 10338911 w 11919101"/>
              <a:gd name="connsiteY4" fmla="*/ 447156 h 3225818"/>
              <a:gd name="connsiteX5" fmla="*/ 10586668 w 11919101"/>
              <a:gd name="connsiteY5" fmla="*/ 640076 h 3225818"/>
              <a:gd name="connsiteX6" fmla="*/ 11657990 w 11919101"/>
              <a:gd name="connsiteY6" fmla="*/ 640069 h 3225818"/>
              <a:gd name="connsiteX7" fmla="*/ 11919099 w 11919101"/>
              <a:gd name="connsiteY7" fmla="*/ 879868 h 3225818"/>
              <a:gd name="connsiteX8" fmla="*/ 11914230 w 11919101"/>
              <a:gd name="connsiteY8" fmla="*/ 2969969 h 3225818"/>
              <a:gd name="connsiteX9" fmla="*/ 11551238 w 11919101"/>
              <a:gd name="connsiteY9" fmla="*/ 3225818 h 3225818"/>
              <a:gd name="connsiteX10" fmla="*/ 226629 w 11919101"/>
              <a:gd name="connsiteY10" fmla="*/ 3216053 h 3225818"/>
              <a:gd name="connsiteX11" fmla="*/ 0 w 11919101"/>
              <a:gd name="connsiteY11" fmla="*/ 2965087 h 3225818"/>
              <a:gd name="connsiteX12" fmla="*/ 0 w 11919101"/>
              <a:gd name="connsiteY12" fmla="*/ 255849 h 3225818"/>
              <a:gd name="connsiteX0" fmla="*/ 2384 w 11921485"/>
              <a:gd name="connsiteY0" fmla="*/ 255849 h 3225818"/>
              <a:gd name="connsiteX1" fmla="*/ 258233 w 11921485"/>
              <a:gd name="connsiteY1" fmla="*/ 0 h 3225818"/>
              <a:gd name="connsiteX2" fmla="*/ 10077379 w 11921485"/>
              <a:gd name="connsiteY2" fmla="*/ 0 h 3225818"/>
              <a:gd name="connsiteX3" fmla="*/ 10338909 w 11921485"/>
              <a:gd name="connsiteY3" fmla="*/ 288077 h 3225818"/>
              <a:gd name="connsiteX4" fmla="*/ 10341295 w 11921485"/>
              <a:gd name="connsiteY4" fmla="*/ 447156 h 3225818"/>
              <a:gd name="connsiteX5" fmla="*/ 10589052 w 11921485"/>
              <a:gd name="connsiteY5" fmla="*/ 640076 h 3225818"/>
              <a:gd name="connsiteX6" fmla="*/ 11660374 w 11921485"/>
              <a:gd name="connsiteY6" fmla="*/ 640069 h 3225818"/>
              <a:gd name="connsiteX7" fmla="*/ 11921483 w 11921485"/>
              <a:gd name="connsiteY7" fmla="*/ 879868 h 3225818"/>
              <a:gd name="connsiteX8" fmla="*/ 11916614 w 11921485"/>
              <a:gd name="connsiteY8" fmla="*/ 2969969 h 3225818"/>
              <a:gd name="connsiteX9" fmla="*/ 11553622 w 11921485"/>
              <a:gd name="connsiteY9" fmla="*/ 3225818 h 3225818"/>
              <a:gd name="connsiteX10" fmla="*/ 229013 w 11921485"/>
              <a:gd name="connsiteY10" fmla="*/ 3216053 h 3225818"/>
              <a:gd name="connsiteX11" fmla="*/ 0 w 11921485"/>
              <a:gd name="connsiteY11" fmla="*/ 2924448 h 3225818"/>
              <a:gd name="connsiteX12" fmla="*/ 2384 w 11921485"/>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65087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72259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48317 w 11919331"/>
              <a:gd name="connsiteY10" fmla="*/ 3223225 h 3225818"/>
              <a:gd name="connsiteX11" fmla="*/ 230 w 11919331"/>
              <a:gd name="connsiteY11" fmla="*/ 2972259 h 3225818"/>
              <a:gd name="connsiteX12" fmla="*/ 230 w 11919331"/>
              <a:gd name="connsiteY12" fmla="*/ 255849 h 3225818"/>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704063 w 11919331"/>
              <a:gd name="connsiteY9" fmla="*/ 3221037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6845 w 11919331"/>
              <a:gd name="connsiteY8" fmla="*/ 2958017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23997"/>
              <a:gd name="connsiteY0" fmla="*/ 255849 h 3223225"/>
              <a:gd name="connsiteX1" fmla="*/ 256079 w 11923997"/>
              <a:gd name="connsiteY1" fmla="*/ 0 h 3223225"/>
              <a:gd name="connsiteX2" fmla="*/ 10075225 w 11923997"/>
              <a:gd name="connsiteY2" fmla="*/ 0 h 3223225"/>
              <a:gd name="connsiteX3" fmla="*/ 10336755 w 11923997"/>
              <a:gd name="connsiteY3" fmla="*/ 288077 h 3223225"/>
              <a:gd name="connsiteX4" fmla="*/ 10339141 w 11923997"/>
              <a:gd name="connsiteY4" fmla="*/ 447156 h 3223225"/>
              <a:gd name="connsiteX5" fmla="*/ 10586898 w 11923997"/>
              <a:gd name="connsiteY5" fmla="*/ 640076 h 3223225"/>
              <a:gd name="connsiteX6" fmla="*/ 11658220 w 11923997"/>
              <a:gd name="connsiteY6" fmla="*/ 640069 h 3223225"/>
              <a:gd name="connsiteX7" fmla="*/ 11919329 w 11923997"/>
              <a:gd name="connsiteY7" fmla="*/ 879868 h 3223225"/>
              <a:gd name="connsiteX8" fmla="*/ 11923997 w 11923997"/>
              <a:gd name="connsiteY8" fmla="*/ 2958017 h 3223225"/>
              <a:gd name="connsiteX9" fmla="*/ 11670683 w 11923997"/>
              <a:gd name="connsiteY9" fmla="*/ 3221038 h 3223225"/>
              <a:gd name="connsiteX10" fmla="*/ 248317 w 11923997"/>
              <a:gd name="connsiteY10" fmla="*/ 3223225 h 3223225"/>
              <a:gd name="connsiteX11" fmla="*/ 230 w 11923997"/>
              <a:gd name="connsiteY11" fmla="*/ 2972259 h 3223225"/>
              <a:gd name="connsiteX12" fmla="*/ 230 w 11923997"/>
              <a:gd name="connsiteY12" fmla="*/ 255849 h 3223225"/>
              <a:gd name="connsiteX0" fmla="*/ 230 w 11926381"/>
              <a:gd name="connsiteY0" fmla="*/ 255849 h 3223225"/>
              <a:gd name="connsiteX1" fmla="*/ 256079 w 11926381"/>
              <a:gd name="connsiteY1" fmla="*/ 0 h 3223225"/>
              <a:gd name="connsiteX2" fmla="*/ 10075225 w 11926381"/>
              <a:gd name="connsiteY2" fmla="*/ 0 h 3223225"/>
              <a:gd name="connsiteX3" fmla="*/ 10336755 w 11926381"/>
              <a:gd name="connsiteY3" fmla="*/ 288077 h 3223225"/>
              <a:gd name="connsiteX4" fmla="*/ 10339141 w 11926381"/>
              <a:gd name="connsiteY4" fmla="*/ 447156 h 3223225"/>
              <a:gd name="connsiteX5" fmla="*/ 10586898 w 11926381"/>
              <a:gd name="connsiteY5" fmla="*/ 640076 h 3223225"/>
              <a:gd name="connsiteX6" fmla="*/ 11658220 w 11926381"/>
              <a:gd name="connsiteY6" fmla="*/ 640069 h 3223225"/>
              <a:gd name="connsiteX7" fmla="*/ 11919329 w 11926381"/>
              <a:gd name="connsiteY7" fmla="*/ 879868 h 3223225"/>
              <a:gd name="connsiteX8" fmla="*/ 11926381 w 11926381"/>
              <a:gd name="connsiteY8" fmla="*/ 2960408 h 3223225"/>
              <a:gd name="connsiteX9" fmla="*/ 11670683 w 11926381"/>
              <a:gd name="connsiteY9" fmla="*/ 3221038 h 3223225"/>
              <a:gd name="connsiteX10" fmla="*/ 248317 w 11926381"/>
              <a:gd name="connsiteY10" fmla="*/ 3223225 h 3223225"/>
              <a:gd name="connsiteX11" fmla="*/ 230 w 11926381"/>
              <a:gd name="connsiteY11" fmla="*/ 2972259 h 3223225"/>
              <a:gd name="connsiteX12" fmla="*/ 230 w 11926381"/>
              <a:gd name="connsiteY12" fmla="*/ 255849 h 3223225"/>
              <a:gd name="connsiteX0" fmla="*/ 230 w 11926381"/>
              <a:gd name="connsiteY0" fmla="*/ 255849 h 3228210"/>
              <a:gd name="connsiteX1" fmla="*/ 256079 w 11926381"/>
              <a:gd name="connsiteY1" fmla="*/ 0 h 3228210"/>
              <a:gd name="connsiteX2" fmla="*/ 10075225 w 11926381"/>
              <a:gd name="connsiteY2" fmla="*/ 0 h 3228210"/>
              <a:gd name="connsiteX3" fmla="*/ 10336755 w 11926381"/>
              <a:gd name="connsiteY3" fmla="*/ 288077 h 3228210"/>
              <a:gd name="connsiteX4" fmla="*/ 10339141 w 11926381"/>
              <a:gd name="connsiteY4" fmla="*/ 447156 h 3228210"/>
              <a:gd name="connsiteX5" fmla="*/ 10586898 w 11926381"/>
              <a:gd name="connsiteY5" fmla="*/ 640076 h 3228210"/>
              <a:gd name="connsiteX6" fmla="*/ 11658220 w 11926381"/>
              <a:gd name="connsiteY6" fmla="*/ 640069 h 3228210"/>
              <a:gd name="connsiteX7" fmla="*/ 11919329 w 11926381"/>
              <a:gd name="connsiteY7" fmla="*/ 879868 h 3228210"/>
              <a:gd name="connsiteX8" fmla="*/ 11926381 w 11926381"/>
              <a:gd name="connsiteY8" fmla="*/ 2960408 h 3228210"/>
              <a:gd name="connsiteX9" fmla="*/ 11658761 w 11926381"/>
              <a:gd name="connsiteY9" fmla="*/ 3228210 h 3228210"/>
              <a:gd name="connsiteX10" fmla="*/ 248317 w 11926381"/>
              <a:gd name="connsiteY10" fmla="*/ 3223225 h 3228210"/>
              <a:gd name="connsiteX11" fmla="*/ 230 w 11926381"/>
              <a:gd name="connsiteY11" fmla="*/ 2972259 h 3228210"/>
              <a:gd name="connsiteX12" fmla="*/ 230 w 11926381"/>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62798 h 3228210"/>
              <a:gd name="connsiteX9" fmla="*/ 11658761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58761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68299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74751 h 3228210"/>
              <a:gd name="connsiteX9" fmla="*/ 11668299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331"/>
              <a:gd name="connsiteY0" fmla="*/ 255849 h 3228210"/>
              <a:gd name="connsiteX1" fmla="*/ 256079 w 11919331"/>
              <a:gd name="connsiteY1" fmla="*/ 0 h 3228210"/>
              <a:gd name="connsiteX2" fmla="*/ 10075225 w 11919331"/>
              <a:gd name="connsiteY2" fmla="*/ 0 h 3228210"/>
              <a:gd name="connsiteX3" fmla="*/ 10336755 w 11919331"/>
              <a:gd name="connsiteY3" fmla="*/ 288077 h 3228210"/>
              <a:gd name="connsiteX4" fmla="*/ 10339141 w 11919331"/>
              <a:gd name="connsiteY4" fmla="*/ 447156 h 3228210"/>
              <a:gd name="connsiteX5" fmla="*/ 10586898 w 11919331"/>
              <a:gd name="connsiteY5" fmla="*/ 640076 h 3228210"/>
              <a:gd name="connsiteX6" fmla="*/ 11658220 w 11919331"/>
              <a:gd name="connsiteY6" fmla="*/ 640069 h 3228210"/>
              <a:gd name="connsiteX7" fmla="*/ 11919329 w 11919331"/>
              <a:gd name="connsiteY7" fmla="*/ 879868 h 3228210"/>
              <a:gd name="connsiteX8" fmla="*/ 11919228 w 11919331"/>
              <a:gd name="connsiteY8" fmla="*/ 2974751 h 3228210"/>
              <a:gd name="connsiteX9" fmla="*/ 11668299 w 11919331"/>
              <a:gd name="connsiteY9" fmla="*/ 3228210 h 3228210"/>
              <a:gd name="connsiteX10" fmla="*/ 248317 w 11919331"/>
              <a:gd name="connsiteY10" fmla="*/ 3223225 h 3228210"/>
              <a:gd name="connsiteX11" fmla="*/ 230 w 11919331"/>
              <a:gd name="connsiteY11" fmla="*/ 2972259 h 3228210"/>
              <a:gd name="connsiteX12" fmla="*/ 230 w 11919331"/>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50471 w 11921485"/>
              <a:gd name="connsiteY10" fmla="*/ 3223225 h 3228210"/>
              <a:gd name="connsiteX11" fmla="*/ 0 w 11921485"/>
              <a:gd name="connsiteY11" fmla="*/ 2977040 h 3228210"/>
              <a:gd name="connsiteX12" fmla="*/ 2384 w 11921485"/>
              <a:gd name="connsiteY12" fmla="*/ 255849 h 3228210"/>
              <a:gd name="connsiteX0" fmla="*/ 2384 w 11921485"/>
              <a:gd name="connsiteY0" fmla="*/ 255849 h 3230395"/>
              <a:gd name="connsiteX1" fmla="*/ 258233 w 11921485"/>
              <a:gd name="connsiteY1" fmla="*/ 0 h 3230395"/>
              <a:gd name="connsiteX2" fmla="*/ 10077379 w 11921485"/>
              <a:gd name="connsiteY2" fmla="*/ 0 h 3230395"/>
              <a:gd name="connsiteX3" fmla="*/ 10338909 w 11921485"/>
              <a:gd name="connsiteY3" fmla="*/ 288077 h 3230395"/>
              <a:gd name="connsiteX4" fmla="*/ 10341295 w 11921485"/>
              <a:gd name="connsiteY4" fmla="*/ 447156 h 3230395"/>
              <a:gd name="connsiteX5" fmla="*/ 10589052 w 11921485"/>
              <a:gd name="connsiteY5" fmla="*/ 640076 h 3230395"/>
              <a:gd name="connsiteX6" fmla="*/ 11660374 w 11921485"/>
              <a:gd name="connsiteY6" fmla="*/ 640069 h 3230395"/>
              <a:gd name="connsiteX7" fmla="*/ 11921483 w 11921485"/>
              <a:gd name="connsiteY7" fmla="*/ 879868 h 3230395"/>
              <a:gd name="connsiteX8" fmla="*/ 11921382 w 11921485"/>
              <a:gd name="connsiteY8" fmla="*/ 2974751 h 3230395"/>
              <a:gd name="connsiteX9" fmla="*/ 11670453 w 11921485"/>
              <a:gd name="connsiteY9" fmla="*/ 3228210 h 3230395"/>
              <a:gd name="connsiteX10" fmla="*/ 250471 w 11921485"/>
              <a:gd name="connsiteY10" fmla="*/ 3230395 h 3230395"/>
              <a:gd name="connsiteX11" fmla="*/ 0 w 11921485"/>
              <a:gd name="connsiteY11" fmla="*/ 2977040 h 3230395"/>
              <a:gd name="connsiteX12" fmla="*/ 2384 w 11921485"/>
              <a:gd name="connsiteY12" fmla="*/ 255849 h 3230395"/>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0934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33782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3319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43896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239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1485" h="3228210">
                <a:moveTo>
                  <a:pt x="2384" y="243896"/>
                </a:moveTo>
                <a:cubicBezTo>
                  <a:pt x="2384" y="102594"/>
                  <a:pt x="102626" y="0"/>
                  <a:pt x="243928" y="0"/>
                </a:cubicBezTo>
                <a:lnTo>
                  <a:pt x="10077379" y="0"/>
                </a:lnTo>
                <a:cubicBezTo>
                  <a:pt x="10306198" y="1478"/>
                  <a:pt x="10340223" y="196817"/>
                  <a:pt x="10338909" y="288077"/>
                </a:cubicBezTo>
                <a:cubicBezTo>
                  <a:pt x="10337595" y="379337"/>
                  <a:pt x="10340137" y="398052"/>
                  <a:pt x="10341295" y="447156"/>
                </a:cubicBezTo>
                <a:cubicBezTo>
                  <a:pt x="10342453" y="496260"/>
                  <a:pt x="10383511" y="641390"/>
                  <a:pt x="10589052" y="640076"/>
                </a:cubicBezTo>
                <a:lnTo>
                  <a:pt x="11660374" y="640069"/>
                </a:lnTo>
                <a:cubicBezTo>
                  <a:pt x="11832374" y="641788"/>
                  <a:pt x="11922024" y="783486"/>
                  <a:pt x="11921483" y="879868"/>
                </a:cubicBezTo>
                <a:cubicBezTo>
                  <a:pt x="11921449" y="1578162"/>
                  <a:pt x="11921416" y="2276457"/>
                  <a:pt x="11921382" y="2974751"/>
                </a:cubicBezTo>
                <a:cubicBezTo>
                  <a:pt x="11921382" y="3116053"/>
                  <a:pt x="11811755" y="3228210"/>
                  <a:pt x="11670453" y="3228210"/>
                </a:cubicBezTo>
                <a:lnTo>
                  <a:pt x="245703" y="3228004"/>
                </a:lnTo>
                <a:cubicBezTo>
                  <a:pt x="104401" y="3228004"/>
                  <a:pt x="0" y="3118342"/>
                  <a:pt x="0" y="2977040"/>
                </a:cubicBezTo>
                <a:cubicBezTo>
                  <a:pt x="795" y="2087507"/>
                  <a:pt x="1589" y="1133429"/>
                  <a:pt x="2384" y="243896"/>
                </a:cubicBezTo>
                <a:close/>
              </a:path>
            </a:pathLst>
          </a:custGeom>
          <a:solidFill>
            <a:srgbClr val="F0EEEC">
              <a:alpha val="50000"/>
            </a:srgbClr>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3" name="Google Shape;14;p8">
            <a:extLst>
              <a:ext uri="{FF2B5EF4-FFF2-40B4-BE49-F238E27FC236}">
                <a16:creationId xmlns:a16="http://schemas.microsoft.com/office/drawing/2014/main" id="{1989E140-B6C9-C4C0-E51D-8BBB7B7A67F1}"/>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4"/>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069192644"/>
      </p:ext>
    </p:extLst>
  </p:cSld>
  <p:clrMapOvr>
    <a:masterClrMapping/>
  </p:clrMapOvr>
  <p:extLst>
    <p:ext uri="{DCECCB84-F9BA-43D5-87BE-67443E8EF086}">
      <p15:sldGuideLst xmlns:p15="http://schemas.microsoft.com/office/powerpoint/2012/main">
        <p15:guide id="3" orient="horz" pos="2115">
          <p15:clr>
            <a:srgbClr val="FBAE40"/>
          </p15:clr>
        </p15:guide>
        <p15:guide id="4" orient="horz" pos="220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ighlight_with-Picture_yellow-dark">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6A41D4A-6A82-FFB6-DD1C-4E22F158A7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266"/>
          <a:stretch/>
        </p:blipFill>
        <p:spPr>
          <a:xfrm>
            <a:off x="10713395" y="193292"/>
            <a:ext cx="1195319" cy="387497"/>
          </a:xfrm>
          <a:prstGeom prst="rect">
            <a:avLst/>
          </a:prstGeom>
        </p:spPr>
      </p:pic>
      <p:sp>
        <p:nvSpPr>
          <p:cNvPr id="10" name="Rechteck: abgerundete Ecken 9">
            <a:extLst>
              <a:ext uri="{FF2B5EF4-FFF2-40B4-BE49-F238E27FC236}">
                <a16:creationId xmlns:a16="http://schemas.microsoft.com/office/drawing/2014/main" id="{D0C30729-5449-EE20-D589-8A25B697509F}"/>
              </a:ext>
            </a:extLst>
          </p:cNvPr>
          <p:cNvSpPr/>
          <p:nvPr userDrawn="1"/>
        </p:nvSpPr>
        <p:spPr>
          <a:xfrm>
            <a:off x="144231" y="3501000"/>
            <a:ext cx="11903538" cy="3212538"/>
          </a:xfrm>
          <a:prstGeom prst="roundRect">
            <a:avLst>
              <a:gd name="adj" fmla="val 7698"/>
            </a:avLst>
          </a:prstGeom>
          <a:solidFill>
            <a:schemeClr val="accent6"/>
          </a:solidFill>
          <a:ln w="0" cap="flat">
            <a:noFill/>
            <a:prstDash val="solid"/>
            <a:miter/>
          </a:ln>
        </p:spPr>
        <p:txBody>
          <a:bodyPr rtlCol="0" anchor="ctr"/>
          <a:lstStyle/>
          <a:p>
            <a:endParaRPr lang="en-GB"/>
          </a:p>
        </p:txBody>
      </p:sp>
      <p:sp>
        <p:nvSpPr>
          <p:cNvPr id="34" name="Bildplatzhalter 11">
            <a:extLst>
              <a:ext uri="{FF2B5EF4-FFF2-40B4-BE49-F238E27FC236}">
                <a16:creationId xmlns:a16="http://schemas.microsoft.com/office/drawing/2014/main" id="{DC29F064-7697-ED2B-20C8-989B9DAB9649}"/>
              </a:ext>
            </a:extLst>
          </p:cNvPr>
          <p:cNvSpPr>
            <a:spLocks noGrp="1"/>
          </p:cNvSpPr>
          <p:nvPr>
            <p:ph type="pic" sz="quarter" idx="10" hasCustomPrompt="1"/>
          </p:nvPr>
        </p:nvSpPr>
        <p:spPr>
          <a:xfrm>
            <a:off x="141288" y="142874"/>
            <a:ext cx="11903538" cy="3215712"/>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2965087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26629 w 11919101"/>
              <a:gd name="connsiteY10" fmla="*/ 3216053 h 6297058"/>
              <a:gd name="connsiteX11" fmla="*/ 0 w 11919101"/>
              <a:gd name="connsiteY11" fmla="*/ 2965087 h 6297058"/>
              <a:gd name="connsiteX12" fmla="*/ 0 w 11919101"/>
              <a:gd name="connsiteY12" fmla="*/ 255849 h 6297058"/>
              <a:gd name="connsiteX0" fmla="*/ 0 w 11919101"/>
              <a:gd name="connsiteY0" fmla="*/ 255849 h 6046116"/>
              <a:gd name="connsiteX1" fmla="*/ 255849 w 11919101"/>
              <a:gd name="connsiteY1" fmla="*/ 0 h 6046116"/>
              <a:gd name="connsiteX2" fmla="*/ 10074995 w 11919101"/>
              <a:gd name="connsiteY2" fmla="*/ 0 h 6046116"/>
              <a:gd name="connsiteX3" fmla="*/ 10336525 w 11919101"/>
              <a:gd name="connsiteY3" fmla="*/ 288077 h 6046116"/>
              <a:gd name="connsiteX4" fmla="*/ 10338911 w 11919101"/>
              <a:gd name="connsiteY4" fmla="*/ 447156 h 6046116"/>
              <a:gd name="connsiteX5" fmla="*/ 10586668 w 11919101"/>
              <a:gd name="connsiteY5" fmla="*/ 640076 h 6046116"/>
              <a:gd name="connsiteX6" fmla="*/ 11657990 w 11919101"/>
              <a:gd name="connsiteY6" fmla="*/ 640069 h 6046116"/>
              <a:gd name="connsiteX7" fmla="*/ 11919099 w 11919101"/>
              <a:gd name="connsiteY7" fmla="*/ 879868 h 6046116"/>
              <a:gd name="connsiteX8" fmla="*/ 11919099 w 11919101"/>
              <a:gd name="connsiteY8" fmla="*/ 6041209 h 6046116"/>
              <a:gd name="connsiteX9" fmla="*/ 11551238 w 11919101"/>
              <a:gd name="connsiteY9" fmla="*/ 3225818 h 6046116"/>
              <a:gd name="connsiteX10" fmla="*/ 226629 w 11919101"/>
              <a:gd name="connsiteY10" fmla="*/ 3216053 h 6046116"/>
              <a:gd name="connsiteX11" fmla="*/ 0 w 11919101"/>
              <a:gd name="connsiteY11" fmla="*/ 2965087 h 6046116"/>
              <a:gd name="connsiteX12" fmla="*/ 0 w 11919101"/>
              <a:gd name="connsiteY12" fmla="*/ 255849 h 6046116"/>
              <a:gd name="connsiteX0" fmla="*/ 0 w 11919101"/>
              <a:gd name="connsiteY0" fmla="*/ 255849 h 3225818"/>
              <a:gd name="connsiteX1" fmla="*/ 255849 w 11919101"/>
              <a:gd name="connsiteY1" fmla="*/ 0 h 3225818"/>
              <a:gd name="connsiteX2" fmla="*/ 10074995 w 11919101"/>
              <a:gd name="connsiteY2" fmla="*/ 0 h 3225818"/>
              <a:gd name="connsiteX3" fmla="*/ 10336525 w 11919101"/>
              <a:gd name="connsiteY3" fmla="*/ 288077 h 3225818"/>
              <a:gd name="connsiteX4" fmla="*/ 10338911 w 11919101"/>
              <a:gd name="connsiteY4" fmla="*/ 447156 h 3225818"/>
              <a:gd name="connsiteX5" fmla="*/ 10586668 w 11919101"/>
              <a:gd name="connsiteY5" fmla="*/ 640076 h 3225818"/>
              <a:gd name="connsiteX6" fmla="*/ 11657990 w 11919101"/>
              <a:gd name="connsiteY6" fmla="*/ 640069 h 3225818"/>
              <a:gd name="connsiteX7" fmla="*/ 11919099 w 11919101"/>
              <a:gd name="connsiteY7" fmla="*/ 879868 h 3225818"/>
              <a:gd name="connsiteX8" fmla="*/ 11914230 w 11919101"/>
              <a:gd name="connsiteY8" fmla="*/ 2969969 h 3225818"/>
              <a:gd name="connsiteX9" fmla="*/ 11551238 w 11919101"/>
              <a:gd name="connsiteY9" fmla="*/ 3225818 h 3225818"/>
              <a:gd name="connsiteX10" fmla="*/ 226629 w 11919101"/>
              <a:gd name="connsiteY10" fmla="*/ 3216053 h 3225818"/>
              <a:gd name="connsiteX11" fmla="*/ 0 w 11919101"/>
              <a:gd name="connsiteY11" fmla="*/ 2965087 h 3225818"/>
              <a:gd name="connsiteX12" fmla="*/ 0 w 11919101"/>
              <a:gd name="connsiteY12" fmla="*/ 255849 h 3225818"/>
              <a:gd name="connsiteX0" fmla="*/ 2384 w 11921485"/>
              <a:gd name="connsiteY0" fmla="*/ 255849 h 3225818"/>
              <a:gd name="connsiteX1" fmla="*/ 258233 w 11921485"/>
              <a:gd name="connsiteY1" fmla="*/ 0 h 3225818"/>
              <a:gd name="connsiteX2" fmla="*/ 10077379 w 11921485"/>
              <a:gd name="connsiteY2" fmla="*/ 0 h 3225818"/>
              <a:gd name="connsiteX3" fmla="*/ 10338909 w 11921485"/>
              <a:gd name="connsiteY3" fmla="*/ 288077 h 3225818"/>
              <a:gd name="connsiteX4" fmla="*/ 10341295 w 11921485"/>
              <a:gd name="connsiteY4" fmla="*/ 447156 h 3225818"/>
              <a:gd name="connsiteX5" fmla="*/ 10589052 w 11921485"/>
              <a:gd name="connsiteY5" fmla="*/ 640076 h 3225818"/>
              <a:gd name="connsiteX6" fmla="*/ 11660374 w 11921485"/>
              <a:gd name="connsiteY6" fmla="*/ 640069 h 3225818"/>
              <a:gd name="connsiteX7" fmla="*/ 11921483 w 11921485"/>
              <a:gd name="connsiteY7" fmla="*/ 879868 h 3225818"/>
              <a:gd name="connsiteX8" fmla="*/ 11916614 w 11921485"/>
              <a:gd name="connsiteY8" fmla="*/ 2969969 h 3225818"/>
              <a:gd name="connsiteX9" fmla="*/ 11553622 w 11921485"/>
              <a:gd name="connsiteY9" fmla="*/ 3225818 h 3225818"/>
              <a:gd name="connsiteX10" fmla="*/ 229013 w 11921485"/>
              <a:gd name="connsiteY10" fmla="*/ 3216053 h 3225818"/>
              <a:gd name="connsiteX11" fmla="*/ 0 w 11921485"/>
              <a:gd name="connsiteY11" fmla="*/ 2924448 h 3225818"/>
              <a:gd name="connsiteX12" fmla="*/ 2384 w 11921485"/>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65087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26859 w 11919331"/>
              <a:gd name="connsiteY10" fmla="*/ 3216053 h 3225818"/>
              <a:gd name="connsiteX11" fmla="*/ 230 w 11919331"/>
              <a:gd name="connsiteY11" fmla="*/ 2972259 h 3225818"/>
              <a:gd name="connsiteX12" fmla="*/ 230 w 11919331"/>
              <a:gd name="connsiteY12" fmla="*/ 255849 h 3225818"/>
              <a:gd name="connsiteX0" fmla="*/ 230 w 11919331"/>
              <a:gd name="connsiteY0" fmla="*/ 255849 h 3225818"/>
              <a:gd name="connsiteX1" fmla="*/ 256079 w 11919331"/>
              <a:gd name="connsiteY1" fmla="*/ 0 h 3225818"/>
              <a:gd name="connsiteX2" fmla="*/ 10075225 w 11919331"/>
              <a:gd name="connsiteY2" fmla="*/ 0 h 3225818"/>
              <a:gd name="connsiteX3" fmla="*/ 10336755 w 11919331"/>
              <a:gd name="connsiteY3" fmla="*/ 288077 h 3225818"/>
              <a:gd name="connsiteX4" fmla="*/ 10339141 w 11919331"/>
              <a:gd name="connsiteY4" fmla="*/ 447156 h 3225818"/>
              <a:gd name="connsiteX5" fmla="*/ 10586898 w 11919331"/>
              <a:gd name="connsiteY5" fmla="*/ 640076 h 3225818"/>
              <a:gd name="connsiteX6" fmla="*/ 11658220 w 11919331"/>
              <a:gd name="connsiteY6" fmla="*/ 640069 h 3225818"/>
              <a:gd name="connsiteX7" fmla="*/ 11919329 w 11919331"/>
              <a:gd name="connsiteY7" fmla="*/ 879868 h 3225818"/>
              <a:gd name="connsiteX8" fmla="*/ 11914460 w 11919331"/>
              <a:gd name="connsiteY8" fmla="*/ 2969969 h 3225818"/>
              <a:gd name="connsiteX9" fmla="*/ 11551468 w 11919331"/>
              <a:gd name="connsiteY9" fmla="*/ 3225818 h 3225818"/>
              <a:gd name="connsiteX10" fmla="*/ 248317 w 11919331"/>
              <a:gd name="connsiteY10" fmla="*/ 3223225 h 3225818"/>
              <a:gd name="connsiteX11" fmla="*/ 230 w 11919331"/>
              <a:gd name="connsiteY11" fmla="*/ 2972259 h 3225818"/>
              <a:gd name="connsiteX12" fmla="*/ 230 w 11919331"/>
              <a:gd name="connsiteY12" fmla="*/ 255849 h 3225818"/>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704063 w 11919331"/>
              <a:gd name="connsiteY9" fmla="*/ 3221037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4460 w 11919331"/>
              <a:gd name="connsiteY8" fmla="*/ 2969969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19331"/>
              <a:gd name="connsiteY0" fmla="*/ 255849 h 3223225"/>
              <a:gd name="connsiteX1" fmla="*/ 256079 w 11919331"/>
              <a:gd name="connsiteY1" fmla="*/ 0 h 3223225"/>
              <a:gd name="connsiteX2" fmla="*/ 10075225 w 11919331"/>
              <a:gd name="connsiteY2" fmla="*/ 0 h 3223225"/>
              <a:gd name="connsiteX3" fmla="*/ 10336755 w 11919331"/>
              <a:gd name="connsiteY3" fmla="*/ 288077 h 3223225"/>
              <a:gd name="connsiteX4" fmla="*/ 10339141 w 11919331"/>
              <a:gd name="connsiteY4" fmla="*/ 447156 h 3223225"/>
              <a:gd name="connsiteX5" fmla="*/ 10586898 w 11919331"/>
              <a:gd name="connsiteY5" fmla="*/ 640076 h 3223225"/>
              <a:gd name="connsiteX6" fmla="*/ 11658220 w 11919331"/>
              <a:gd name="connsiteY6" fmla="*/ 640069 h 3223225"/>
              <a:gd name="connsiteX7" fmla="*/ 11919329 w 11919331"/>
              <a:gd name="connsiteY7" fmla="*/ 879868 h 3223225"/>
              <a:gd name="connsiteX8" fmla="*/ 11916845 w 11919331"/>
              <a:gd name="connsiteY8" fmla="*/ 2958017 h 3223225"/>
              <a:gd name="connsiteX9" fmla="*/ 11670683 w 11919331"/>
              <a:gd name="connsiteY9" fmla="*/ 3221038 h 3223225"/>
              <a:gd name="connsiteX10" fmla="*/ 248317 w 11919331"/>
              <a:gd name="connsiteY10" fmla="*/ 3223225 h 3223225"/>
              <a:gd name="connsiteX11" fmla="*/ 230 w 11919331"/>
              <a:gd name="connsiteY11" fmla="*/ 2972259 h 3223225"/>
              <a:gd name="connsiteX12" fmla="*/ 230 w 11919331"/>
              <a:gd name="connsiteY12" fmla="*/ 255849 h 3223225"/>
              <a:gd name="connsiteX0" fmla="*/ 230 w 11923997"/>
              <a:gd name="connsiteY0" fmla="*/ 255849 h 3223225"/>
              <a:gd name="connsiteX1" fmla="*/ 256079 w 11923997"/>
              <a:gd name="connsiteY1" fmla="*/ 0 h 3223225"/>
              <a:gd name="connsiteX2" fmla="*/ 10075225 w 11923997"/>
              <a:gd name="connsiteY2" fmla="*/ 0 h 3223225"/>
              <a:gd name="connsiteX3" fmla="*/ 10336755 w 11923997"/>
              <a:gd name="connsiteY3" fmla="*/ 288077 h 3223225"/>
              <a:gd name="connsiteX4" fmla="*/ 10339141 w 11923997"/>
              <a:gd name="connsiteY4" fmla="*/ 447156 h 3223225"/>
              <a:gd name="connsiteX5" fmla="*/ 10586898 w 11923997"/>
              <a:gd name="connsiteY5" fmla="*/ 640076 h 3223225"/>
              <a:gd name="connsiteX6" fmla="*/ 11658220 w 11923997"/>
              <a:gd name="connsiteY6" fmla="*/ 640069 h 3223225"/>
              <a:gd name="connsiteX7" fmla="*/ 11919329 w 11923997"/>
              <a:gd name="connsiteY7" fmla="*/ 879868 h 3223225"/>
              <a:gd name="connsiteX8" fmla="*/ 11923997 w 11923997"/>
              <a:gd name="connsiteY8" fmla="*/ 2958017 h 3223225"/>
              <a:gd name="connsiteX9" fmla="*/ 11670683 w 11923997"/>
              <a:gd name="connsiteY9" fmla="*/ 3221038 h 3223225"/>
              <a:gd name="connsiteX10" fmla="*/ 248317 w 11923997"/>
              <a:gd name="connsiteY10" fmla="*/ 3223225 h 3223225"/>
              <a:gd name="connsiteX11" fmla="*/ 230 w 11923997"/>
              <a:gd name="connsiteY11" fmla="*/ 2972259 h 3223225"/>
              <a:gd name="connsiteX12" fmla="*/ 230 w 11923997"/>
              <a:gd name="connsiteY12" fmla="*/ 255849 h 3223225"/>
              <a:gd name="connsiteX0" fmla="*/ 230 w 11926381"/>
              <a:gd name="connsiteY0" fmla="*/ 255849 h 3223225"/>
              <a:gd name="connsiteX1" fmla="*/ 256079 w 11926381"/>
              <a:gd name="connsiteY1" fmla="*/ 0 h 3223225"/>
              <a:gd name="connsiteX2" fmla="*/ 10075225 w 11926381"/>
              <a:gd name="connsiteY2" fmla="*/ 0 h 3223225"/>
              <a:gd name="connsiteX3" fmla="*/ 10336755 w 11926381"/>
              <a:gd name="connsiteY3" fmla="*/ 288077 h 3223225"/>
              <a:gd name="connsiteX4" fmla="*/ 10339141 w 11926381"/>
              <a:gd name="connsiteY4" fmla="*/ 447156 h 3223225"/>
              <a:gd name="connsiteX5" fmla="*/ 10586898 w 11926381"/>
              <a:gd name="connsiteY5" fmla="*/ 640076 h 3223225"/>
              <a:gd name="connsiteX6" fmla="*/ 11658220 w 11926381"/>
              <a:gd name="connsiteY6" fmla="*/ 640069 h 3223225"/>
              <a:gd name="connsiteX7" fmla="*/ 11919329 w 11926381"/>
              <a:gd name="connsiteY7" fmla="*/ 879868 h 3223225"/>
              <a:gd name="connsiteX8" fmla="*/ 11926381 w 11926381"/>
              <a:gd name="connsiteY8" fmla="*/ 2960408 h 3223225"/>
              <a:gd name="connsiteX9" fmla="*/ 11670683 w 11926381"/>
              <a:gd name="connsiteY9" fmla="*/ 3221038 h 3223225"/>
              <a:gd name="connsiteX10" fmla="*/ 248317 w 11926381"/>
              <a:gd name="connsiteY10" fmla="*/ 3223225 h 3223225"/>
              <a:gd name="connsiteX11" fmla="*/ 230 w 11926381"/>
              <a:gd name="connsiteY11" fmla="*/ 2972259 h 3223225"/>
              <a:gd name="connsiteX12" fmla="*/ 230 w 11926381"/>
              <a:gd name="connsiteY12" fmla="*/ 255849 h 3223225"/>
              <a:gd name="connsiteX0" fmla="*/ 230 w 11926381"/>
              <a:gd name="connsiteY0" fmla="*/ 255849 h 3228210"/>
              <a:gd name="connsiteX1" fmla="*/ 256079 w 11926381"/>
              <a:gd name="connsiteY1" fmla="*/ 0 h 3228210"/>
              <a:gd name="connsiteX2" fmla="*/ 10075225 w 11926381"/>
              <a:gd name="connsiteY2" fmla="*/ 0 h 3228210"/>
              <a:gd name="connsiteX3" fmla="*/ 10336755 w 11926381"/>
              <a:gd name="connsiteY3" fmla="*/ 288077 h 3228210"/>
              <a:gd name="connsiteX4" fmla="*/ 10339141 w 11926381"/>
              <a:gd name="connsiteY4" fmla="*/ 447156 h 3228210"/>
              <a:gd name="connsiteX5" fmla="*/ 10586898 w 11926381"/>
              <a:gd name="connsiteY5" fmla="*/ 640076 h 3228210"/>
              <a:gd name="connsiteX6" fmla="*/ 11658220 w 11926381"/>
              <a:gd name="connsiteY6" fmla="*/ 640069 h 3228210"/>
              <a:gd name="connsiteX7" fmla="*/ 11919329 w 11926381"/>
              <a:gd name="connsiteY7" fmla="*/ 879868 h 3228210"/>
              <a:gd name="connsiteX8" fmla="*/ 11926381 w 11926381"/>
              <a:gd name="connsiteY8" fmla="*/ 2960408 h 3228210"/>
              <a:gd name="connsiteX9" fmla="*/ 11658761 w 11926381"/>
              <a:gd name="connsiteY9" fmla="*/ 3228210 h 3228210"/>
              <a:gd name="connsiteX10" fmla="*/ 248317 w 11926381"/>
              <a:gd name="connsiteY10" fmla="*/ 3223225 h 3228210"/>
              <a:gd name="connsiteX11" fmla="*/ 230 w 11926381"/>
              <a:gd name="connsiteY11" fmla="*/ 2972259 h 3228210"/>
              <a:gd name="connsiteX12" fmla="*/ 230 w 11926381"/>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62798 h 3228210"/>
              <a:gd name="connsiteX9" fmla="*/ 11658761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58761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808"/>
              <a:gd name="connsiteY0" fmla="*/ 255849 h 3228210"/>
              <a:gd name="connsiteX1" fmla="*/ 256079 w 11919808"/>
              <a:gd name="connsiteY1" fmla="*/ 0 h 3228210"/>
              <a:gd name="connsiteX2" fmla="*/ 10075225 w 11919808"/>
              <a:gd name="connsiteY2" fmla="*/ 0 h 3228210"/>
              <a:gd name="connsiteX3" fmla="*/ 10336755 w 11919808"/>
              <a:gd name="connsiteY3" fmla="*/ 288077 h 3228210"/>
              <a:gd name="connsiteX4" fmla="*/ 10339141 w 11919808"/>
              <a:gd name="connsiteY4" fmla="*/ 447156 h 3228210"/>
              <a:gd name="connsiteX5" fmla="*/ 10586898 w 11919808"/>
              <a:gd name="connsiteY5" fmla="*/ 640076 h 3228210"/>
              <a:gd name="connsiteX6" fmla="*/ 11658220 w 11919808"/>
              <a:gd name="connsiteY6" fmla="*/ 640069 h 3228210"/>
              <a:gd name="connsiteX7" fmla="*/ 11919329 w 11919808"/>
              <a:gd name="connsiteY7" fmla="*/ 879868 h 3228210"/>
              <a:gd name="connsiteX8" fmla="*/ 11916844 w 11919808"/>
              <a:gd name="connsiteY8" fmla="*/ 2977141 h 3228210"/>
              <a:gd name="connsiteX9" fmla="*/ 11668299 w 11919808"/>
              <a:gd name="connsiteY9" fmla="*/ 3228210 h 3228210"/>
              <a:gd name="connsiteX10" fmla="*/ 248317 w 11919808"/>
              <a:gd name="connsiteY10" fmla="*/ 3223225 h 3228210"/>
              <a:gd name="connsiteX11" fmla="*/ 230 w 11919808"/>
              <a:gd name="connsiteY11" fmla="*/ 2972259 h 3228210"/>
              <a:gd name="connsiteX12" fmla="*/ 230 w 11919808"/>
              <a:gd name="connsiteY12" fmla="*/ 255849 h 3228210"/>
              <a:gd name="connsiteX0" fmla="*/ 230 w 11919996"/>
              <a:gd name="connsiteY0" fmla="*/ 255849 h 3228210"/>
              <a:gd name="connsiteX1" fmla="*/ 256079 w 11919996"/>
              <a:gd name="connsiteY1" fmla="*/ 0 h 3228210"/>
              <a:gd name="connsiteX2" fmla="*/ 10075225 w 11919996"/>
              <a:gd name="connsiteY2" fmla="*/ 0 h 3228210"/>
              <a:gd name="connsiteX3" fmla="*/ 10336755 w 11919996"/>
              <a:gd name="connsiteY3" fmla="*/ 288077 h 3228210"/>
              <a:gd name="connsiteX4" fmla="*/ 10339141 w 11919996"/>
              <a:gd name="connsiteY4" fmla="*/ 447156 h 3228210"/>
              <a:gd name="connsiteX5" fmla="*/ 10586898 w 11919996"/>
              <a:gd name="connsiteY5" fmla="*/ 640076 h 3228210"/>
              <a:gd name="connsiteX6" fmla="*/ 11658220 w 11919996"/>
              <a:gd name="connsiteY6" fmla="*/ 640069 h 3228210"/>
              <a:gd name="connsiteX7" fmla="*/ 11919329 w 11919996"/>
              <a:gd name="connsiteY7" fmla="*/ 879868 h 3228210"/>
              <a:gd name="connsiteX8" fmla="*/ 11919228 w 11919996"/>
              <a:gd name="connsiteY8" fmla="*/ 2974751 h 3228210"/>
              <a:gd name="connsiteX9" fmla="*/ 11668299 w 11919996"/>
              <a:gd name="connsiteY9" fmla="*/ 3228210 h 3228210"/>
              <a:gd name="connsiteX10" fmla="*/ 248317 w 11919996"/>
              <a:gd name="connsiteY10" fmla="*/ 3223225 h 3228210"/>
              <a:gd name="connsiteX11" fmla="*/ 230 w 11919996"/>
              <a:gd name="connsiteY11" fmla="*/ 2972259 h 3228210"/>
              <a:gd name="connsiteX12" fmla="*/ 230 w 11919996"/>
              <a:gd name="connsiteY12" fmla="*/ 255849 h 3228210"/>
              <a:gd name="connsiteX0" fmla="*/ 230 w 11919331"/>
              <a:gd name="connsiteY0" fmla="*/ 255849 h 3228210"/>
              <a:gd name="connsiteX1" fmla="*/ 256079 w 11919331"/>
              <a:gd name="connsiteY1" fmla="*/ 0 h 3228210"/>
              <a:gd name="connsiteX2" fmla="*/ 10075225 w 11919331"/>
              <a:gd name="connsiteY2" fmla="*/ 0 h 3228210"/>
              <a:gd name="connsiteX3" fmla="*/ 10336755 w 11919331"/>
              <a:gd name="connsiteY3" fmla="*/ 288077 h 3228210"/>
              <a:gd name="connsiteX4" fmla="*/ 10339141 w 11919331"/>
              <a:gd name="connsiteY4" fmla="*/ 447156 h 3228210"/>
              <a:gd name="connsiteX5" fmla="*/ 10586898 w 11919331"/>
              <a:gd name="connsiteY5" fmla="*/ 640076 h 3228210"/>
              <a:gd name="connsiteX6" fmla="*/ 11658220 w 11919331"/>
              <a:gd name="connsiteY6" fmla="*/ 640069 h 3228210"/>
              <a:gd name="connsiteX7" fmla="*/ 11919329 w 11919331"/>
              <a:gd name="connsiteY7" fmla="*/ 879868 h 3228210"/>
              <a:gd name="connsiteX8" fmla="*/ 11919228 w 11919331"/>
              <a:gd name="connsiteY8" fmla="*/ 2974751 h 3228210"/>
              <a:gd name="connsiteX9" fmla="*/ 11668299 w 11919331"/>
              <a:gd name="connsiteY9" fmla="*/ 3228210 h 3228210"/>
              <a:gd name="connsiteX10" fmla="*/ 248317 w 11919331"/>
              <a:gd name="connsiteY10" fmla="*/ 3223225 h 3228210"/>
              <a:gd name="connsiteX11" fmla="*/ 230 w 11919331"/>
              <a:gd name="connsiteY11" fmla="*/ 2972259 h 3228210"/>
              <a:gd name="connsiteX12" fmla="*/ 230 w 11919331"/>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50471 w 11921485"/>
              <a:gd name="connsiteY10" fmla="*/ 3223225 h 3228210"/>
              <a:gd name="connsiteX11" fmla="*/ 0 w 11921485"/>
              <a:gd name="connsiteY11" fmla="*/ 2977040 h 3228210"/>
              <a:gd name="connsiteX12" fmla="*/ 2384 w 11921485"/>
              <a:gd name="connsiteY12" fmla="*/ 255849 h 3228210"/>
              <a:gd name="connsiteX0" fmla="*/ 2384 w 11921485"/>
              <a:gd name="connsiteY0" fmla="*/ 255849 h 3230395"/>
              <a:gd name="connsiteX1" fmla="*/ 258233 w 11921485"/>
              <a:gd name="connsiteY1" fmla="*/ 0 h 3230395"/>
              <a:gd name="connsiteX2" fmla="*/ 10077379 w 11921485"/>
              <a:gd name="connsiteY2" fmla="*/ 0 h 3230395"/>
              <a:gd name="connsiteX3" fmla="*/ 10338909 w 11921485"/>
              <a:gd name="connsiteY3" fmla="*/ 288077 h 3230395"/>
              <a:gd name="connsiteX4" fmla="*/ 10341295 w 11921485"/>
              <a:gd name="connsiteY4" fmla="*/ 447156 h 3230395"/>
              <a:gd name="connsiteX5" fmla="*/ 10589052 w 11921485"/>
              <a:gd name="connsiteY5" fmla="*/ 640076 h 3230395"/>
              <a:gd name="connsiteX6" fmla="*/ 11660374 w 11921485"/>
              <a:gd name="connsiteY6" fmla="*/ 640069 h 3230395"/>
              <a:gd name="connsiteX7" fmla="*/ 11921483 w 11921485"/>
              <a:gd name="connsiteY7" fmla="*/ 879868 h 3230395"/>
              <a:gd name="connsiteX8" fmla="*/ 11921382 w 11921485"/>
              <a:gd name="connsiteY8" fmla="*/ 2974751 h 3230395"/>
              <a:gd name="connsiteX9" fmla="*/ 11670453 w 11921485"/>
              <a:gd name="connsiteY9" fmla="*/ 3228210 h 3230395"/>
              <a:gd name="connsiteX10" fmla="*/ 250471 w 11921485"/>
              <a:gd name="connsiteY10" fmla="*/ 3230395 h 3230395"/>
              <a:gd name="connsiteX11" fmla="*/ 0 w 11921485"/>
              <a:gd name="connsiteY11" fmla="*/ 2977040 h 3230395"/>
              <a:gd name="connsiteX12" fmla="*/ 2384 w 11921485"/>
              <a:gd name="connsiteY12" fmla="*/ 255849 h 3230395"/>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0934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33782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3319 w 11921485"/>
              <a:gd name="connsiteY10" fmla="*/ 3225613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58233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55849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55849 h 3228210"/>
              <a:gd name="connsiteX0" fmla="*/ 2384 w 11921485"/>
              <a:gd name="connsiteY0" fmla="*/ 243896 h 3228210"/>
              <a:gd name="connsiteX1" fmla="*/ 239159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239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 name="connsiteX0" fmla="*/ 2384 w 11921485"/>
              <a:gd name="connsiteY0" fmla="*/ 243896 h 3228210"/>
              <a:gd name="connsiteX1" fmla="*/ 243928 w 11921485"/>
              <a:gd name="connsiteY1" fmla="*/ 0 h 3228210"/>
              <a:gd name="connsiteX2" fmla="*/ 10077379 w 11921485"/>
              <a:gd name="connsiteY2" fmla="*/ 0 h 3228210"/>
              <a:gd name="connsiteX3" fmla="*/ 10338909 w 11921485"/>
              <a:gd name="connsiteY3" fmla="*/ 288077 h 3228210"/>
              <a:gd name="connsiteX4" fmla="*/ 10341295 w 11921485"/>
              <a:gd name="connsiteY4" fmla="*/ 447156 h 3228210"/>
              <a:gd name="connsiteX5" fmla="*/ 10589052 w 11921485"/>
              <a:gd name="connsiteY5" fmla="*/ 640076 h 3228210"/>
              <a:gd name="connsiteX6" fmla="*/ 11660374 w 11921485"/>
              <a:gd name="connsiteY6" fmla="*/ 640069 h 3228210"/>
              <a:gd name="connsiteX7" fmla="*/ 11921483 w 11921485"/>
              <a:gd name="connsiteY7" fmla="*/ 879868 h 3228210"/>
              <a:gd name="connsiteX8" fmla="*/ 11921382 w 11921485"/>
              <a:gd name="connsiteY8" fmla="*/ 2974751 h 3228210"/>
              <a:gd name="connsiteX9" fmla="*/ 11670453 w 11921485"/>
              <a:gd name="connsiteY9" fmla="*/ 3228210 h 3228210"/>
              <a:gd name="connsiteX10" fmla="*/ 245703 w 11921485"/>
              <a:gd name="connsiteY10" fmla="*/ 3228004 h 3228210"/>
              <a:gd name="connsiteX11" fmla="*/ 0 w 11921485"/>
              <a:gd name="connsiteY11" fmla="*/ 2977040 h 3228210"/>
              <a:gd name="connsiteX12" fmla="*/ 2384 w 11921485"/>
              <a:gd name="connsiteY12" fmla="*/ 243896 h 32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1485" h="3228210">
                <a:moveTo>
                  <a:pt x="2384" y="243896"/>
                </a:moveTo>
                <a:cubicBezTo>
                  <a:pt x="2384" y="102594"/>
                  <a:pt x="102626" y="0"/>
                  <a:pt x="243928" y="0"/>
                </a:cubicBezTo>
                <a:lnTo>
                  <a:pt x="10077379" y="0"/>
                </a:lnTo>
                <a:cubicBezTo>
                  <a:pt x="10306198" y="1478"/>
                  <a:pt x="10340223" y="196817"/>
                  <a:pt x="10338909" y="288077"/>
                </a:cubicBezTo>
                <a:cubicBezTo>
                  <a:pt x="10337595" y="379337"/>
                  <a:pt x="10340137" y="398052"/>
                  <a:pt x="10341295" y="447156"/>
                </a:cubicBezTo>
                <a:cubicBezTo>
                  <a:pt x="10342453" y="496260"/>
                  <a:pt x="10383511" y="641390"/>
                  <a:pt x="10589052" y="640076"/>
                </a:cubicBezTo>
                <a:lnTo>
                  <a:pt x="11660374" y="640069"/>
                </a:lnTo>
                <a:cubicBezTo>
                  <a:pt x="11832374" y="641788"/>
                  <a:pt x="11922024" y="783486"/>
                  <a:pt x="11921483" y="879868"/>
                </a:cubicBezTo>
                <a:cubicBezTo>
                  <a:pt x="11921449" y="1578162"/>
                  <a:pt x="11921416" y="2276457"/>
                  <a:pt x="11921382" y="2974751"/>
                </a:cubicBezTo>
                <a:cubicBezTo>
                  <a:pt x="11921382" y="3116053"/>
                  <a:pt x="11811755" y="3228210"/>
                  <a:pt x="11670453" y="3228210"/>
                </a:cubicBezTo>
                <a:lnTo>
                  <a:pt x="245703" y="3228004"/>
                </a:lnTo>
                <a:cubicBezTo>
                  <a:pt x="104401" y="3228004"/>
                  <a:pt x="0" y="3118342"/>
                  <a:pt x="0" y="2977040"/>
                </a:cubicBezTo>
                <a:cubicBezTo>
                  <a:pt x="795" y="2087507"/>
                  <a:pt x="1589" y="1133429"/>
                  <a:pt x="2384" y="243896"/>
                </a:cubicBezTo>
                <a:close/>
              </a:path>
            </a:pathLst>
          </a:custGeom>
          <a:solidFill>
            <a:srgbClr val="F0EEEC">
              <a:alpha val="50000"/>
            </a:srgbClr>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3" name="Google Shape;14;p8">
            <a:extLst>
              <a:ext uri="{FF2B5EF4-FFF2-40B4-BE49-F238E27FC236}">
                <a16:creationId xmlns:a16="http://schemas.microsoft.com/office/drawing/2014/main" id="{1989E140-B6C9-C4C0-E51D-8BBB7B7A67F1}"/>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4"/>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60461106"/>
      </p:ext>
    </p:extLst>
  </p:cSld>
  <p:clrMapOvr>
    <a:masterClrMapping/>
  </p:clrMapOvr>
  <p:extLst>
    <p:ext uri="{DCECCB84-F9BA-43D5-87BE-67443E8EF086}">
      <p15:sldGuideLst xmlns:p15="http://schemas.microsoft.com/office/powerpoint/2012/main">
        <p15:guide id="3" orient="horz" pos="2115">
          <p15:clr>
            <a:srgbClr val="FBAE40"/>
          </p15:clr>
        </p15:guide>
        <p15:guide id="4" orient="horz" pos="220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4" name="Bildplatzhalter 11">
            <a:extLst>
              <a:ext uri="{FF2B5EF4-FFF2-40B4-BE49-F238E27FC236}">
                <a16:creationId xmlns:a16="http://schemas.microsoft.com/office/drawing/2014/main" id="{1028B69E-7043-71C2-BD25-B435C9D28C6B}"/>
              </a:ext>
            </a:extLst>
          </p:cNvPr>
          <p:cNvSpPr>
            <a:spLocks noGrp="1"/>
          </p:cNvSpPr>
          <p:nvPr>
            <p:ph type="pic" sz="quarter" idx="10" hasCustomPrompt="1"/>
          </p:nvPr>
        </p:nvSpPr>
        <p:spPr>
          <a:xfrm>
            <a:off x="6163208" y="139678"/>
            <a:ext cx="5883579" cy="6272680"/>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6270439 w 11919101"/>
              <a:gd name="connsiteY1" fmla="*/ 7061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6286446 w 11919101"/>
              <a:gd name="connsiteY1" fmla="*/ 3852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6286446 w 11919101"/>
              <a:gd name="connsiteY1" fmla="*/ 3852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6028036 w 11919101"/>
              <a:gd name="connsiteY0" fmla="*/ 246219 h 6297058"/>
              <a:gd name="connsiteX1" fmla="*/ 6286446 w 11919101"/>
              <a:gd name="connsiteY1" fmla="*/ 3852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6028036 w 11919101"/>
              <a:gd name="connsiteY12" fmla="*/ 246219 h 6297058"/>
              <a:gd name="connsiteX0" fmla="*/ 5774679 w 11665744"/>
              <a:gd name="connsiteY0" fmla="*/ 246219 h 6297058"/>
              <a:gd name="connsiteX1" fmla="*/ 6033089 w 11665744"/>
              <a:gd name="connsiteY1" fmla="*/ 3852 h 6297058"/>
              <a:gd name="connsiteX2" fmla="*/ 9821638 w 11665744"/>
              <a:gd name="connsiteY2" fmla="*/ 0 h 6297058"/>
              <a:gd name="connsiteX3" fmla="*/ 10083168 w 11665744"/>
              <a:gd name="connsiteY3" fmla="*/ 288077 h 6297058"/>
              <a:gd name="connsiteX4" fmla="*/ 10085554 w 11665744"/>
              <a:gd name="connsiteY4" fmla="*/ 447156 h 6297058"/>
              <a:gd name="connsiteX5" fmla="*/ 10333311 w 11665744"/>
              <a:gd name="connsiteY5" fmla="*/ 640076 h 6297058"/>
              <a:gd name="connsiteX6" fmla="*/ 11404633 w 11665744"/>
              <a:gd name="connsiteY6" fmla="*/ 640069 h 6297058"/>
              <a:gd name="connsiteX7" fmla="*/ 11665742 w 11665744"/>
              <a:gd name="connsiteY7" fmla="*/ 879868 h 6297058"/>
              <a:gd name="connsiteX8" fmla="*/ 11665742 w 11665744"/>
              <a:gd name="connsiteY8" fmla="*/ 6041209 h 6297058"/>
              <a:gd name="connsiteX9" fmla="*/ 11409893 w 11665744"/>
              <a:gd name="connsiteY9" fmla="*/ 6297058 h 6297058"/>
              <a:gd name="connsiteX10" fmla="*/ 2492 w 11665744"/>
              <a:gd name="connsiteY10" fmla="*/ 6297058 h 6297058"/>
              <a:gd name="connsiteX11" fmla="*/ 5777880 w 11665744"/>
              <a:gd name="connsiteY11" fmla="*/ 6018742 h 6297058"/>
              <a:gd name="connsiteX12" fmla="*/ 5774679 w 11665744"/>
              <a:gd name="connsiteY12" fmla="*/ 246219 h 6297058"/>
              <a:gd name="connsiteX0" fmla="*/ 0 w 5891065"/>
              <a:gd name="connsiteY0" fmla="*/ 246219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3201 w 5891065"/>
              <a:gd name="connsiteY11" fmla="*/ 6018742 h 6297058"/>
              <a:gd name="connsiteX12" fmla="*/ 0 w 5891065"/>
              <a:gd name="connsiteY12" fmla="*/ 246219 h 6297058"/>
              <a:gd name="connsiteX0" fmla="*/ 0 w 5891065"/>
              <a:gd name="connsiteY0" fmla="*/ 246219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6403 w 5891065"/>
              <a:gd name="connsiteY11" fmla="*/ 6031581 h 6297058"/>
              <a:gd name="connsiteX12" fmla="*/ 0 w 5891065"/>
              <a:gd name="connsiteY12" fmla="*/ 246219 h 6297058"/>
              <a:gd name="connsiteX0" fmla="*/ 0 w 5891065"/>
              <a:gd name="connsiteY0" fmla="*/ 246219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46219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74676 h 6297058"/>
              <a:gd name="connsiteX9" fmla="*/ 5635214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74676 h 6297058"/>
              <a:gd name="connsiteX9" fmla="*/ 5647136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57942 h 6297058"/>
              <a:gd name="connsiteX9" fmla="*/ 5647136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57942 h 6297058"/>
              <a:gd name="connsiteX9" fmla="*/ 5647136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57942 h 6297058"/>
              <a:gd name="connsiteX9" fmla="*/ 5659058 w 5891065"/>
              <a:gd name="connsiteY9" fmla="*/ 629466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107"/>
              <a:gd name="connsiteY0" fmla="*/ 251000 h 6297058"/>
              <a:gd name="connsiteX1" fmla="*/ 258410 w 5891107"/>
              <a:gd name="connsiteY1" fmla="*/ 3852 h 6297058"/>
              <a:gd name="connsiteX2" fmla="*/ 4046959 w 5891107"/>
              <a:gd name="connsiteY2" fmla="*/ 0 h 6297058"/>
              <a:gd name="connsiteX3" fmla="*/ 4308489 w 5891107"/>
              <a:gd name="connsiteY3" fmla="*/ 288077 h 6297058"/>
              <a:gd name="connsiteX4" fmla="*/ 4310875 w 5891107"/>
              <a:gd name="connsiteY4" fmla="*/ 447156 h 6297058"/>
              <a:gd name="connsiteX5" fmla="*/ 4558632 w 5891107"/>
              <a:gd name="connsiteY5" fmla="*/ 640076 h 6297058"/>
              <a:gd name="connsiteX6" fmla="*/ 5629954 w 5891107"/>
              <a:gd name="connsiteY6" fmla="*/ 640069 h 6297058"/>
              <a:gd name="connsiteX7" fmla="*/ 5891063 w 5891107"/>
              <a:gd name="connsiteY7" fmla="*/ 879868 h 6297058"/>
              <a:gd name="connsiteX8" fmla="*/ 5891063 w 5891107"/>
              <a:gd name="connsiteY8" fmla="*/ 6057942 h 6297058"/>
              <a:gd name="connsiteX9" fmla="*/ 5659058 w 5891107"/>
              <a:gd name="connsiteY9" fmla="*/ 6294668 h 6297058"/>
              <a:gd name="connsiteX10" fmla="*/ 262251 w 5891107"/>
              <a:gd name="connsiteY10" fmla="*/ 6297058 h 6297058"/>
              <a:gd name="connsiteX11" fmla="*/ 1635 w 5891107"/>
              <a:gd name="connsiteY11" fmla="*/ 6036363 h 6297058"/>
              <a:gd name="connsiteX12" fmla="*/ 0 w 5891107"/>
              <a:gd name="connsiteY12" fmla="*/ 251000 h 6297058"/>
              <a:gd name="connsiteX0" fmla="*/ 0 w 5891111"/>
              <a:gd name="connsiteY0" fmla="*/ 251000 h 6297058"/>
              <a:gd name="connsiteX1" fmla="*/ 258410 w 5891111"/>
              <a:gd name="connsiteY1" fmla="*/ 3852 h 6297058"/>
              <a:gd name="connsiteX2" fmla="*/ 4046959 w 5891111"/>
              <a:gd name="connsiteY2" fmla="*/ 0 h 6297058"/>
              <a:gd name="connsiteX3" fmla="*/ 4308489 w 5891111"/>
              <a:gd name="connsiteY3" fmla="*/ 288077 h 6297058"/>
              <a:gd name="connsiteX4" fmla="*/ 4310875 w 5891111"/>
              <a:gd name="connsiteY4" fmla="*/ 447156 h 6297058"/>
              <a:gd name="connsiteX5" fmla="*/ 4558632 w 5891111"/>
              <a:gd name="connsiteY5" fmla="*/ 640076 h 6297058"/>
              <a:gd name="connsiteX6" fmla="*/ 5629954 w 5891111"/>
              <a:gd name="connsiteY6" fmla="*/ 640069 h 6297058"/>
              <a:gd name="connsiteX7" fmla="*/ 5891063 w 5891111"/>
              <a:gd name="connsiteY7" fmla="*/ 879868 h 6297058"/>
              <a:gd name="connsiteX8" fmla="*/ 5891063 w 5891111"/>
              <a:gd name="connsiteY8" fmla="*/ 6057942 h 6297058"/>
              <a:gd name="connsiteX9" fmla="*/ 5666212 w 5891111"/>
              <a:gd name="connsiteY9" fmla="*/ 6294669 h 6297058"/>
              <a:gd name="connsiteX10" fmla="*/ 262251 w 5891111"/>
              <a:gd name="connsiteY10" fmla="*/ 6297058 h 6297058"/>
              <a:gd name="connsiteX11" fmla="*/ 1635 w 5891111"/>
              <a:gd name="connsiteY11" fmla="*/ 6036363 h 6297058"/>
              <a:gd name="connsiteX12" fmla="*/ 0 w 5891111"/>
              <a:gd name="connsiteY12" fmla="*/ 251000 h 6297058"/>
              <a:gd name="connsiteX0" fmla="*/ 0 w 5891106"/>
              <a:gd name="connsiteY0" fmla="*/ 251000 h 6297058"/>
              <a:gd name="connsiteX1" fmla="*/ 258410 w 5891106"/>
              <a:gd name="connsiteY1" fmla="*/ 3852 h 6297058"/>
              <a:gd name="connsiteX2" fmla="*/ 4046959 w 5891106"/>
              <a:gd name="connsiteY2" fmla="*/ 0 h 6297058"/>
              <a:gd name="connsiteX3" fmla="*/ 4308489 w 5891106"/>
              <a:gd name="connsiteY3" fmla="*/ 288077 h 6297058"/>
              <a:gd name="connsiteX4" fmla="*/ 4310875 w 5891106"/>
              <a:gd name="connsiteY4" fmla="*/ 447156 h 6297058"/>
              <a:gd name="connsiteX5" fmla="*/ 4558632 w 5891106"/>
              <a:gd name="connsiteY5" fmla="*/ 640076 h 6297058"/>
              <a:gd name="connsiteX6" fmla="*/ 5629954 w 5891106"/>
              <a:gd name="connsiteY6" fmla="*/ 640069 h 6297058"/>
              <a:gd name="connsiteX7" fmla="*/ 5891063 w 5891106"/>
              <a:gd name="connsiteY7" fmla="*/ 879868 h 6297058"/>
              <a:gd name="connsiteX8" fmla="*/ 5891063 w 5891106"/>
              <a:gd name="connsiteY8" fmla="*/ 6057942 h 6297058"/>
              <a:gd name="connsiteX9" fmla="*/ 5666212 w 5891106"/>
              <a:gd name="connsiteY9" fmla="*/ 6294669 h 6297058"/>
              <a:gd name="connsiteX10" fmla="*/ 262251 w 5891106"/>
              <a:gd name="connsiteY10" fmla="*/ 6297058 h 6297058"/>
              <a:gd name="connsiteX11" fmla="*/ 1635 w 5891106"/>
              <a:gd name="connsiteY11" fmla="*/ 6036363 h 6297058"/>
              <a:gd name="connsiteX12" fmla="*/ 0 w 5891106"/>
              <a:gd name="connsiteY12" fmla="*/ 251000 h 6297058"/>
              <a:gd name="connsiteX0" fmla="*/ 0 w 5891111"/>
              <a:gd name="connsiteY0" fmla="*/ 251000 h 6297058"/>
              <a:gd name="connsiteX1" fmla="*/ 258410 w 5891111"/>
              <a:gd name="connsiteY1" fmla="*/ 3852 h 6297058"/>
              <a:gd name="connsiteX2" fmla="*/ 4046959 w 5891111"/>
              <a:gd name="connsiteY2" fmla="*/ 0 h 6297058"/>
              <a:gd name="connsiteX3" fmla="*/ 4308489 w 5891111"/>
              <a:gd name="connsiteY3" fmla="*/ 288077 h 6297058"/>
              <a:gd name="connsiteX4" fmla="*/ 4310875 w 5891111"/>
              <a:gd name="connsiteY4" fmla="*/ 447156 h 6297058"/>
              <a:gd name="connsiteX5" fmla="*/ 4558632 w 5891111"/>
              <a:gd name="connsiteY5" fmla="*/ 640076 h 6297058"/>
              <a:gd name="connsiteX6" fmla="*/ 5629954 w 5891111"/>
              <a:gd name="connsiteY6" fmla="*/ 640069 h 6297058"/>
              <a:gd name="connsiteX7" fmla="*/ 5891063 w 5891111"/>
              <a:gd name="connsiteY7" fmla="*/ 879868 h 6297058"/>
              <a:gd name="connsiteX8" fmla="*/ 5891063 w 5891111"/>
              <a:gd name="connsiteY8" fmla="*/ 6057942 h 6297058"/>
              <a:gd name="connsiteX9" fmla="*/ 5675750 w 5891111"/>
              <a:gd name="connsiteY9" fmla="*/ 6292278 h 6297058"/>
              <a:gd name="connsiteX10" fmla="*/ 262251 w 5891111"/>
              <a:gd name="connsiteY10" fmla="*/ 6297058 h 6297058"/>
              <a:gd name="connsiteX11" fmla="*/ 1635 w 5891111"/>
              <a:gd name="connsiteY11" fmla="*/ 6036363 h 6297058"/>
              <a:gd name="connsiteX12" fmla="*/ 0 w 5891111"/>
              <a:gd name="connsiteY12" fmla="*/ 251000 h 6297058"/>
              <a:gd name="connsiteX0" fmla="*/ 0 w 5891106"/>
              <a:gd name="connsiteY0" fmla="*/ 251000 h 6297060"/>
              <a:gd name="connsiteX1" fmla="*/ 258410 w 5891106"/>
              <a:gd name="connsiteY1" fmla="*/ 3852 h 6297060"/>
              <a:gd name="connsiteX2" fmla="*/ 4046959 w 5891106"/>
              <a:gd name="connsiteY2" fmla="*/ 0 h 6297060"/>
              <a:gd name="connsiteX3" fmla="*/ 4308489 w 5891106"/>
              <a:gd name="connsiteY3" fmla="*/ 288077 h 6297060"/>
              <a:gd name="connsiteX4" fmla="*/ 4310875 w 5891106"/>
              <a:gd name="connsiteY4" fmla="*/ 447156 h 6297060"/>
              <a:gd name="connsiteX5" fmla="*/ 4558632 w 5891106"/>
              <a:gd name="connsiteY5" fmla="*/ 640076 h 6297060"/>
              <a:gd name="connsiteX6" fmla="*/ 5629954 w 5891106"/>
              <a:gd name="connsiteY6" fmla="*/ 640069 h 6297060"/>
              <a:gd name="connsiteX7" fmla="*/ 5891063 w 5891106"/>
              <a:gd name="connsiteY7" fmla="*/ 879868 h 6297060"/>
              <a:gd name="connsiteX8" fmla="*/ 5891063 w 5891106"/>
              <a:gd name="connsiteY8" fmla="*/ 6057942 h 6297060"/>
              <a:gd name="connsiteX9" fmla="*/ 5666213 w 5891106"/>
              <a:gd name="connsiteY9" fmla="*/ 6297060 h 6297060"/>
              <a:gd name="connsiteX10" fmla="*/ 262251 w 5891106"/>
              <a:gd name="connsiteY10" fmla="*/ 6297058 h 6297060"/>
              <a:gd name="connsiteX11" fmla="*/ 1635 w 5891106"/>
              <a:gd name="connsiteY11" fmla="*/ 6036363 h 6297060"/>
              <a:gd name="connsiteX12" fmla="*/ 0 w 5891106"/>
              <a:gd name="connsiteY12" fmla="*/ 251000 h 629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1106" h="6297060">
                <a:moveTo>
                  <a:pt x="0" y="251000"/>
                </a:moveTo>
                <a:cubicBezTo>
                  <a:pt x="0" y="109698"/>
                  <a:pt x="117108" y="3852"/>
                  <a:pt x="258410" y="3852"/>
                </a:cubicBezTo>
                <a:lnTo>
                  <a:pt x="4046959" y="0"/>
                </a:lnTo>
                <a:cubicBezTo>
                  <a:pt x="4275778" y="1478"/>
                  <a:pt x="4309803" y="196817"/>
                  <a:pt x="4308489" y="288077"/>
                </a:cubicBezTo>
                <a:cubicBezTo>
                  <a:pt x="4307175" y="379337"/>
                  <a:pt x="4309717" y="398052"/>
                  <a:pt x="4310875" y="447156"/>
                </a:cubicBezTo>
                <a:cubicBezTo>
                  <a:pt x="4312033" y="496260"/>
                  <a:pt x="4353091" y="641390"/>
                  <a:pt x="4558632" y="640076"/>
                </a:cubicBezTo>
                <a:lnTo>
                  <a:pt x="5629954" y="640069"/>
                </a:lnTo>
                <a:cubicBezTo>
                  <a:pt x="5801954" y="641788"/>
                  <a:pt x="5891604" y="783486"/>
                  <a:pt x="5891063" y="879868"/>
                </a:cubicBezTo>
                <a:lnTo>
                  <a:pt x="5891063" y="6057942"/>
                </a:lnTo>
                <a:cubicBezTo>
                  <a:pt x="5893447" y="6199244"/>
                  <a:pt x="5797978" y="6292278"/>
                  <a:pt x="5666213" y="6297060"/>
                </a:cubicBezTo>
                <a:lnTo>
                  <a:pt x="262251" y="6297058"/>
                </a:lnTo>
                <a:cubicBezTo>
                  <a:pt x="120949" y="6297058"/>
                  <a:pt x="1635" y="6177665"/>
                  <a:pt x="1635" y="6036363"/>
                </a:cubicBezTo>
                <a:cubicBezTo>
                  <a:pt x="-499" y="4107909"/>
                  <a:pt x="2134" y="2179454"/>
                  <a:pt x="0" y="251000"/>
                </a:cubicBezTo>
                <a:close/>
              </a:path>
            </a:pathLst>
          </a:custGeom>
          <a:solidFill>
            <a:srgbClr val="F0EEEC"/>
          </a:solidFill>
        </p:spPr>
        <p:txBody>
          <a:bodyPr bIns="1080000" anchor="ctr" anchorCtr="0"/>
          <a:lstStyle>
            <a:lvl1pPr marL="0" indent="0" algn="ctr">
              <a:buNone/>
              <a:defRPr lang="en-GB" dirty="0"/>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2" name="Rechteck: abgerundete Ecken 39">
            <a:extLst>
              <a:ext uri="{FF2B5EF4-FFF2-40B4-BE49-F238E27FC236}">
                <a16:creationId xmlns:a16="http://schemas.microsoft.com/office/drawing/2014/main" id="{F598313A-885A-E48C-35A3-D46948C85323}"/>
              </a:ext>
            </a:extLst>
          </p:cNvPr>
          <p:cNvSpPr/>
          <p:nvPr userDrawn="1"/>
        </p:nvSpPr>
        <p:spPr>
          <a:xfrm>
            <a:off x="142875" y="142920"/>
            <a:ext cx="5880331" cy="6272633"/>
          </a:xfrm>
          <a:prstGeom prst="roundRect">
            <a:avLst>
              <a:gd name="adj" fmla="val 4257"/>
            </a:avLst>
          </a:prstGeom>
          <a:solidFill>
            <a:schemeClr val="accent1"/>
          </a:solidFill>
          <a:ln w="0" cap="flat">
            <a:noFill/>
            <a:prstDash val="solid"/>
            <a:miter/>
          </a:ln>
        </p:spPr>
        <p:txBody>
          <a:bodyPr rtlCol="0" anchor="ctr"/>
          <a:lstStyle/>
          <a:p>
            <a:endParaRPr lang="en-GB"/>
          </a:p>
        </p:txBody>
      </p:sp>
      <p:sp>
        <p:nvSpPr>
          <p:cNvPr id="7" name="Textplatzhalter 6">
            <a:extLst>
              <a:ext uri="{FF2B5EF4-FFF2-40B4-BE49-F238E27FC236}">
                <a16:creationId xmlns:a16="http://schemas.microsoft.com/office/drawing/2014/main" id="{7D1AF0BB-9ECF-3EB1-479C-0F42B20D6217}"/>
              </a:ext>
            </a:extLst>
          </p:cNvPr>
          <p:cNvSpPr>
            <a:spLocks noGrp="1"/>
          </p:cNvSpPr>
          <p:nvPr>
            <p:ph type="body" sz="quarter" idx="13" hasCustomPrompt="1"/>
          </p:nvPr>
        </p:nvSpPr>
        <p:spPr>
          <a:xfrm>
            <a:off x="680015" y="1571625"/>
            <a:ext cx="5094286" cy="1857376"/>
          </a:xfrm>
          <a:prstGeom prst="rect">
            <a:avLst/>
          </a:prstGeom>
        </p:spPr>
        <p:txBody>
          <a:bodyPr anchor="b" anchorCtr="0">
            <a:noAutofit/>
          </a:bodyPr>
          <a:lstStyle>
            <a:lvl1pPr marL="0" indent="0">
              <a:buNone/>
              <a:defRPr sz="3600" b="1" spc="-3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Highlight </a:t>
            </a:r>
            <a:r>
              <a:rPr lang="de-DE" err="1"/>
              <a:t>with</a:t>
            </a:r>
            <a:r>
              <a:rPr lang="de-DE"/>
              <a:t> Picture</a:t>
            </a:r>
          </a:p>
        </p:txBody>
      </p:sp>
      <p:sp>
        <p:nvSpPr>
          <p:cNvPr id="11" name="Textplatzhalter 10">
            <a:extLst>
              <a:ext uri="{FF2B5EF4-FFF2-40B4-BE49-F238E27FC236}">
                <a16:creationId xmlns:a16="http://schemas.microsoft.com/office/drawing/2014/main" id="{DBEFFD4D-E285-8C33-FE4A-E7A9E023A66E}"/>
              </a:ext>
            </a:extLst>
          </p:cNvPr>
          <p:cNvSpPr>
            <a:spLocks noGrp="1"/>
          </p:cNvSpPr>
          <p:nvPr>
            <p:ph type="body" sz="quarter" idx="14" hasCustomPrompt="1"/>
          </p:nvPr>
        </p:nvSpPr>
        <p:spPr>
          <a:xfrm>
            <a:off x="680014" y="3428999"/>
            <a:ext cx="5094286" cy="2657475"/>
          </a:xfrm>
          <a:prstGeom prst="rect">
            <a:avLst/>
          </a:prstGeom>
        </p:spPr>
        <p:txBody>
          <a:bodyPr>
            <a:noAutofit/>
          </a:bodyPr>
          <a:lstStyle>
            <a:lvl1pPr marL="0" indent="0">
              <a:buNone/>
              <a:defRPr sz="2400">
                <a:solidFill>
                  <a:schemeClr val="bg1"/>
                </a:solidFill>
                <a:latin typeface="Myriad Pro" panose="020B0503030403020204" pitchFamily="34" charset="0"/>
              </a:defRPr>
            </a:lvl1pPr>
          </a:lstStyle>
          <a:p>
            <a:pPr lvl="0"/>
            <a:r>
              <a:rPr lang="de-DE"/>
              <a:t>Edit Text</a:t>
            </a:r>
          </a:p>
        </p:txBody>
      </p:sp>
      <p:sp>
        <p:nvSpPr>
          <p:cNvPr id="8" name="Google Shape;14;p8">
            <a:extLst>
              <a:ext uri="{FF2B5EF4-FFF2-40B4-BE49-F238E27FC236}">
                <a16:creationId xmlns:a16="http://schemas.microsoft.com/office/drawing/2014/main" id="{127F65B3-7F06-4722-AD7B-9CFDCD190642}"/>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250293476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ighlight_Text-Picture_Red_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F75AC9-F658-1F0B-B861-58B52B220D38}"/>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Rechteck: abgerundete Ecken 39">
            <a:extLst>
              <a:ext uri="{FF2B5EF4-FFF2-40B4-BE49-F238E27FC236}">
                <a16:creationId xmlns:a16="http://schemas.microsoft.com/office/drawing/2014/main" id="{70AEAF95-AAFF-4911-163C-549F189F98E6}"/>
              </a:ext>
            </a:extLst>
          </p:cNvPr>
          <p:cNvSpPr/>
          <p:nvPr userDrawn="1"/>
        </p:nvSpPr>
        <p:spPr>
          <a:xfrm>
            <a:off x="142875" y="142920"/>
            <a:ext cx="5880331" cy="6272633"/>
          </a:xfrm>
          <a:prstGeom prst="roundRect">
            <a:avLst>
              <a:gd name="adj" fmla="val 4257"/>
            </a:avLst>
          </a:prstGeom>
          <a:solidFill>
            <a:srgbClr val="960109"/>
          </a:solidFill>
          <a:ln w="0" cap="flat">
            <a:noFill/>
            <a:prstDash val="solid"/>
            <a:miter/>
          </a:ln>
        </p:spPr>
        <p:txBody>
          <a:bodyPr rtlCol="0" anchor="ctr"/>
          <a:lstStyle/>
          <a:p>
            <a:endParaRPr lang="en-GB"/>
          </a:p>
        </p:txBody>
      </p:sp>
      <p:sp>
        <p:nvSpPr>
          <p:cNvPr id="5" name="Textplatzhalter 6">
            <a:extLst>
              <a:ext uri="{FF2B5EF4-FFF2-40B4-BE49-F238E27FC236}">
                <a16:creationId xmlns:a16="http://schemas.microsoft.com/office/drawing/2014/main" id="{F9D3AD54-AB8B-E60A-C6FE-68EAFE0ACADE}"/>
              </a:ext>
            </a:extLst>
          </p:cNvPr>
          <p:cNvSpPr>
            <a:spLocks noGrp="1"/>
          </p:cNvSpPr>
          <p:nvPr>
            <p:ph type="body" sz="quarter" idx="13" hasCustomPrompt="1"/>
          </p:nvPr>
        </p:nvSpPr>
        <p:spPr>
          <a:xfrm>
            <a:off x="680015" y="1571625"/>
            <a:ext cx="5094286" cy="1857376"/>
          </a:xfrm>
          <a:prstGeom prst="rect">
            <a:avLst/>
          </a:prstGeom>
        </p:spPr>
        <p:txBody>
          <a:bodyPr anchor="b" anchorCtr="0">
            <a:noAutofit/>
          </a:bodyPr>
          <a:lstStyle>
            <a:lvl1pPr marL="0" indent="0">
              <a:buNone/>
              <a:defRPr sz="3600" b="1" spc="-30" baseline="0">
                <a:solidFill>
                  <a:schemeClr val="bg1"/>
                </a:solidFill>
                <a:latin typeface="Myriad Pro" panose="020B0503030403020204" pitchFamily="34" charset="0"/>
              </a:defRPr>
            </a:lvl1pPr>
            <a:lvl2pPr>
              <a:defRPr sz="7000">
                <a:solidFill>
                  <a:schemeClr val="bg1"/>
                </a:solidFill>
                <a:latin typeface="Myriad Pro" panose="020B0503030403020204" pitchFamily="34" charset="0"/>
              </a:defRPr>
            </a:lvl2pPr>
            <a:lvl3pPr>
              <a:defRPr sz="7000">
                <a:solidFill>
                  <a:schemeClr val="bg1"/>
                </a:solidFill>
                <a:latin typeface="Myriad Pro" panose="020B0503030403020204" pitchFamily="34" charset="0"/>
              </a:defRPr>
            </a:lvl3pPr>
            <a:lvl4pPr>
              <a:defRPr sz="7000">
                <a:solidFill>
                  <a:schemeClr val="bg1"/>
                </a:solidFill>
                <a:latin typeface="Myriad Pro" panose="020B0503030403020204" pitchFamily="34" charset="0"/>
              </a:defRPr>
            </a:lvl4pPr>
            <a:lvl5pPr>
              <a:defRPr sz="7000">
                <a:solidFill>
                  <a:schemeClr val="bg1"/>
                </a:solidFill>
                <a:latin typeface="Myriad Pro" panose="020B0503030403020204" pitchFamily="34" charset="0"/>
              </a:defRPr>
            </a:lvl5pPr>
          </a:lstStyle>
          <a:p>
            <a:pPr lvl="0"/>
            <a:r>
              <a:rPr lang="de-DE"/>
              <a:t>Highlight </a:t>
            </a:r>
            <a:r>
              <a:rPr lang="de-DE" err="1"/>
              <a:t>with</a:t>
            </a:r>
            <a:r>
              <a:rPr lang="de-DE"/>
              <a:t> Picture</a:t>
            </a:r>
          </a:p>
        </p:txBody>
      </p:sp>
      <p:sp>
        <p:nvSpPr>
          <p:cNvPr id="6" name="Textplatzhalter 10">
            <a:extLst>
              <a:ext uri="{FF2B5EF4-FFF2-40B4-BE49-F238E27FC236}">
                <a16:creationId xmlns:a16="http://schemas.microsoft.com/office/drawing/2014/main" id="{485EBC56-DACA-0575-D6CE-88CA3FC4AEC8}"/>
              </a:ext>
            </a:extLst>
          </p:cNvPr>
          <p:cNvSpPr>
            <a:spLocks noGrp="1"/>
          </p:cNvSpPr>
          <p:nvPr>
            <p:ph type="body" sz="quarter" idx="14" hasCustomPrompt="1"/>
          </p:nvPr>
        </p:nvSpPr>
        <p:spPr>
          <a:xfrm>
            <a:off x="680014" y="3428999"/>
            <a:ext cx="5094286" cy="2657475"/>
          </a:xfrm>
          <a:prstGeom prst="rect">
            <a:avLst/>
          </a:prstGeom>
        </p:spPr>
        <p:txBody>
          <a:bodyPr>
            <a:noAutofit/>
          </a:bodyPr>
          <a:lstStyle>
            <a:lvl1pPr marL="0" indent="0">
              <a:buNone/>
              <a:defRPr sz="2400">
                <a:solidFill>
                  <a:schemeClr val="bg1"/>
                </a:solidFill>
                <a:latin typeface="Myriad Pro" panose="020B0503030403020204" pitchFamily="34" charset="0"/>
              </a:defRPr>
            </a:lvl1pPr>
          </a:lstStyle>
          <a:p>
            <a:pPr lvl="0"/>
            <a:r>
              <a:rPr lang="de-DE"/>
              <a:t>Edit Text</a:t>
            </a:r>
          </a:p>
        </p:txBody>
      </p:sp>
      <p:sp>
        <p:nvSpPr>
          <p:cNvPr id="7" name="Bildplatzhalter 11">
            <a:extLst>
              <a:ext uri="{FF2B5EF4-FFF2-40B4-BE49-F238E27FC236}">
                <a16:creationId xmlns:a16="http://schemas.microsoft.com/office/drawing/2014/main" id="{47BCD243-D670-751A-6D08-081E5EB974DD}"/>
              </a:ext>
            </a:extLst>
          </p:cNvPr>
          <p:cNvSpPr>
            <a:spLocks noGrp="1"/>
          </p:cNvSpPr>
          <p:nvPr>
            <p:ph type="pic" sz="quarter" idx="15" hasCustomPrompt="1"/>
          </p:nvPr>
        </p:nvSpPr>
        <p:spPr>
          <a:xfrm>
            <a:off x="6163208" y="139678"/>
            <a:ext cx="5883579" cy="6272680"/>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6270439 w 11919101"/>
              <a:gd name="connsiteY1" fmla="*/ 7061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6286446 w 11919101"/>
              <a:gd name="connsiteY1" fmla="*/ 3852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6286446 w 11919101"/>
              <a:gd name="connsiteY1" fmla="*/ 3852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6028036 w 11919101"/>
              <a:gd name="connsiteY0" fmla="*/ 246219 h 6297058"/>
              <a:gd name="connsiteX1" fmla="*/ 6286446 w 11919101"/>
              <a:gd name="connsiteY1" fmla="*/ 3852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6028036 w 11919101"/>
              <a:gd name="connsiteY12" fmla="*/ 246219 h 6297058"/>
              <a:gd name="connsiteX0" fmla="*/ 5774679 w 11665744"/>
              <a:gd name="connsiteY0" fmla="*/ 246219 h 6297058"/>
              <a:gd name="connsiteX1" fmla="*/ 6033089 w 11665744"/>
              <a:gd name="connsiteY1" fmla="*/ 3852 h 6297058"/>
              <a:gd name="connsiteX2" fmla="*/ 9821638 w 11665744"/>
              <a:gd name="connsiteY2" fmla="*/ 0 h 6297058"/>
              <a:gd name="connsiteX3" fmla="*/ 10083168 w 11665744"/>
              <a:gd name="connsiteY3" fmla="*/ 288077 h 6297058"/>
              <a:gd name="connsiteX4" fmla="*/ 10085554 w 11665744"/>
              <a:gd name="connsiteY4" fmla="*/ 447156 h 6297058"/>
              <a:gd name="connsiteX5" fmla="*/ 10333311 w 11665744"/>
              <a:gd name="connsiteY5" fmla="*/ 640076 h 6297058"/>
              <a:gd name="connsiteX6" fmla="*/ 11404633 w 11665744"/>
              <a:gd name="connsiteY6" fmla="*/ 640069 h 6297058"/>
              <a:gd name="connsiteX7" fmla="*/ 11665742 w 11665744"/>
              <a:gd name="connsiteY7" fmla="*/ 879868 h 6297058"/>
              <a:gd name="connsiteX8" fmla="*/ 11665742 w 11665744"/>
              <a:gd name="connsiteY8" fmla="*/ 6041209 h 6297058"/>
              <a:gd name="connsiteX9" fmla="*/ 11409893 w 11665744"/>
              <a:gd name="connsiteY9" fmla="*/ 6297058 h 6297058"/>
              <a:gd name="connsiteX10" fmla="*/ 2492 w 11665744"/>
              <a:gd name="connsiteY10" fmla="*/ 6297058 h 6297058"/>
              <a:gd name="connsiteX11" fmla="*/ 5777880 w 11665744"/>
              <a:gd name="connsiteY11" fmla="*/ 6018742 h 6297058"/>
              <a:gd name="connsiteX12" fmla="*/ 5774679 w 11665744"/>
              <a:gd name="connsiteY12" fmla="*/ 246219 h 6297058"/>
              <a:gd name="connsiteX0" fmla="*/ 0 w 5891065"/>
              <a:gd name="connsiteY0" fmla="*/ 246219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3201 w 5891065"/>
              <a:gd name="connsiteY11" fmla="*/ 6018742 h 6297058"/>
              <a:gd name="connsiteX12" fmla="*/ 0 w 5891065"/>
              <a:gd name="connsiteY12" fmla="*/ 246219 h 6297058"/>
              <a:gd name="connsiteX0" fmla="*/ 0 w 5891065"/>
              <a:gd name="connsiteY0" fmla="*/ 246219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6403 w 5891065"/>
              <a:gd name="connsiteY11" fmla="*/ 6031581 h 6297058"/>
              <a:gd name="connsiteX12" fmla="*/ 0 w 5891065"/>
              <a:gd name="connsiteY12" fmla="*/ 246219 h 6297058"/>
              <a:gd name="connsiteX0" fmla="*/ 0 w 5891065"/>
              <a:gd name="connsiteY0" fmla="*/ 246219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46219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41209 h 6297058"/>
              <a:gd name="connsiteX9" fmla="*/ 5635214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74676 h 6297058"/>
              <a:gd name="connsiteX9" fmla="*/ 5635214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74676 h 6297058"/>
              <a:gd name="connsiteX9" fmla="*/ 5647136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57942 h 6297058"/>
              <a:gd name="connsiteX9" fmla="*/ 5647136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57942 h 6297058"/>
              <a:gd name="connsiteX9" fmla="*/ 5647136 w 5891065"/>
              <a:gd name="connsiteY9" fmla="*/ 629705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065"/>
              <a:gd name="connsiteY0" fmla="*/ 251000 h 6297058"/>
              <a:gd name="connsiteX1" fmla="*/ 258410 w 5891065"/>
              <a:gd name="connsiteY1" fmla="*/ 3852 h 6297058"/>
              <a:gd name="connsiteX2" fmla="*/ 4046959 w 5891065"/>
              <a:gd name="connsiteY2" fmla="*/ 0 h 6297058"/>
              <a:gd name="connsiteX3" fmla="*/ 4308489 w 5891065"/>
              <a:gd name="connsiteY3" fmla="*/ 288077 h 6297058"/>
              <a:gd name="connsiteX4" fmla="*/ 4310875 w 5891065"/>
              <a:gd name="connsiteY4" fmla="*/ 447156 h 6297058"/>
              <a:gd name="connsiteX5" fmla="*/ 4558632 w 5891065"/>
              <a:gd name="connsiteY5" fmla="*/ 640076 h 6297058"/>
              <a:gd name="connsiteX6" fmla="*/ 5629954 w 5891065"/>
              <a:gd name="connsiteY6" fmla="*/ 640069 h 6297058"/>
              <a:gd name="connsiteX7" fmla="*/ 5891063 w 5891065"/>
              <a:gd name="connsiteY7" fmla="*/ 879868 h 6297058"/>
              <a:gd name="connsiteX8" fmla="*/ 5891063 w 5891065"/>
              <a:gd name="connsiteY8" fmla="*/ 6057942 h 6297058"/>
              <a:gd name="connsiteX9" fmla="*/ 5659058 w 5891065"/>
              <a:gd name="connsiteY9" fmla="*/ 6294668 h 6297058"/>
              <a:gd name="connsiteX10" fmla="*/ 262251 w 5891065"/>
              <a:gd name="connsiteY10" fmla="*/ 6297058 h 6297058"/>
              <a:gd name="connsiteX11" fmla="*/ 1635 w 5891065"/>
              <a:gd name="connsiteY11" fmla="*/ 6036363 h 6297058"/>
              <a:gd name="connsiteX12" fmla="*/ 0 w 5891065"/>
              <a:gd name="connsiteY12" fmla="*/ 251000 h 6297058"/>
              <a:gd name="connsiteX0" fmla="*/ 0 w 5891107"/>
              <a:gd name="connsiteY0" fmla="*/ 251000 h 6297058"/>
              <a:gd name="connsiteX1" fmla="*/ 258410 w 5891107"/>
              <a:gd name="connsiteY1" fmla="*/ 3852 h 6297058"/>
              <a:gd name="connsiteX2" fmla="*/ 4046959 w 5891107"/>
              <a:gd name="connsiteY2" fmla="*/ 0 h 6297058"/>
              <a:gd name="connsiteX3" fmla="*/ 4308489 w 5891107"/>
              <a:gd name="connsiteY3" fmla="*/ 288077 h 6297058"/>
              <a:gd name="connsiteX4" fmla="*/ 4310875 w 5891107"/>
              <a:gd name="connsiteY4" fmla="*/ 447156 h 6297058"/>
              <a:gd name="connsiteX5" fmla="*/ 4558632 w 5891107"/>
              <a:gd name="connsiteY5" fmla="*/ 640076 h 6297058"/>
              <a:gd name="connsiteX6" fmla="*/ 5629954 w 5891107"/>
              <a:gd name="connsiteY6" fmla="*/ 640069 h 6297058"/>
              <a:gd name="connsiteX7" fmla="*/ 5891063 w 5891107"/>
              <a:gd name="connsiteY7" fmla="*/ 879868 h 6297058"/>
              <a:gd name="connsiteX8" fmla="*/ 5891063 w 5891107"/>
              <a:gd name="connsiteY8" fmla="*/ 6057942 h 6297058"/>
              <a:gd name="connsiteX9" fmla="*/ 5659058 w 5891107"/>
              <a:gd name="connsiteY9" fmla="*/ 6294668 h 6297058"/>
              <a:gd name="connsiteX10" fmla="*/ 262251 w 5891107"/>
              <a:gd name="connsiteY10" fmla="*/ 6297058 h 6297058"/>
              <a:gd name="connsiteX11" fmla="*/ 1635 w 5891107"/>
              <a:gd name="connsiteY11" fmla="*/ 6036363 h 6297058"/>
              <a:gd name="connsiteX12" fmla="*/ 0 w 5891107"/>
              <a:gd name="connsiteY12" fmla="*/ 251000 h 6297058"/>
              <a:gd name="connsiteX0" fmla="*/ 0 w 5891111"/>
              <a:gd name="connsiteY0" fmla="*/ 251000 h 6297058"/>
              <a:gd name="connsiteX1" fmla="*/ 258410 w 5891111"/>
              <a:gd name="connsiteY1" fmla="*/ 3852 h 6297058"/>
              <a:gd name="connsiteX2" fmla="*/ 4046959 w 5891111"/>
              <a:gd name="connsiteY2" fmla="*/ 0 h 6297058"/>
              <a:gd name="connsiteX3" fmla="*/ 4308489 w 5891111"/>
              <a:gd name="connsiteY3" fmla="*/ 288077 h 6297058"/>
              <a:gd name="connsiteX4" fmla="*/ 4310875 w 5891111"/>
              <a:gd name="connsiteY4" fmla="*/ 447156 h 6297058"/>
              <a:gd name="connsiteX5" fmla="*/ 4558632 w 5891111"/>
              <a:gd name="connsiteY5" fmla="*/ 640076 h 6297058"/>
              <a:gd name="connsiteX6" fmla="*/ 5629954 w 5891111"/>
              <a:gd name="connsiteY6" fmla="*/ 640069 h 6297058"/>
              <a:gd name="connsiteX7" fmla="*/ 5891063 w 5891111"/>
              <a:gd name="connsiteY7" fmla="*/ 879868 h 6297058"/>
              <a:gd name="connsiteX8" fmla="*/ 5891063 w 5891111"/>
              <a:gd name="connsiteY8" fmla="*/ 6057942 h 6297058"/>
              <a:gd name="connsiteX9" fmla="*/ 5666212 w 5891111"/>
              <a:gd name="connsiteY9" fmla="*/ 6294669 h 6297058"/>
              <a:gd name="connsiteX10" fmla="*/ 262251 w 5891111"/>
              <a:gd name="connsiteY10" fmla="*/ 6297058 h 6297058"/>
              <a:gd name="connsiteX11" fmla="*/ 1635 w 5891111"/>
              <a:gd name="connsiteY11" fmla="*/ 6036363 h 6297058"/>
              <a:gd name="connsiteX12" fmla="*/ 0 w 5891111"/>
              <a:gd name="connsiteY12" fmla="*/ 251000 h 6297058"/>
              <a:gd name="connsiteX0" fmla="*/ 0 w 5891106"/>
              <a:gd name="connsiteY0" fmla="*/ 251000 h 6297058"/>
              <a:gd name="connsiteX1" fmla="*/ 258410 w 5891106"/>
              <a:gd name="connsiteY1" fmla="*/ 3852 h 6297058"/>
              <a:gd name="connsiteX2" fmla="*/ 4046959 w 5891106"/>
              <a:gd name="connsiteY2" fmla="*/ 0 h 6297058"/>
              <a:gd name="connsiteX3" fmla="*/ 4308489 w 5891106"/>
              <a:gd name="connsiteY3" fmla="*/ 288077 h 6297058"/>
              <a:gd name="connsiteX4" fmla="*/ 4310875 w 5891106"/>
              <a:gd name="connsiteY4" fmla="*/ 447156 h 6297058"/>
              <a:gd name="connsiteX5" fmla="*/ 4558632 w 5891106"/>
              <a:gd name="connsiteY5" fmla="*/ 640076 h 6297058"/>
              <a:gd name="connsiteX6" fmla="*/ 5629954 w 5891106"/>
              <a:gd name="connsiteY6" fmla="*/ 640069 h 6297058"/>
              <a:gd name="connsiteX7" fmla="*/ 5891063 w 5891106"/>
              <a:gd name="connsiteY7" fmla="*/ 879868 h 6297058"/>
              <a:gd name="connsiteX8" fmla="*/ 5891063 w 5891106"/>
              <a:gd name="connsiteY8" fmla="*/ 6057942 h 6297058"/>
              <a:gd name="connsiteX9" fmla="*/ 5666212 w 5891106"/>
              <a:gd name="connsiteY9" fmla="*/ 6294669 h 6297058"/>
              <a:gd name="connsiteX10" fmla="*/ 262251 w 5891106"/>
              <a:gd name="connsiteY10" fmla="*/ 6297058 h 6297058"/>
              <a:gd name="connsiteX11" fmla="*/ 1635 w 5891106"/>
              <a:gd name="connsiteY11" fmla="*/ 6036363 h 6297058"/>
              <a:gd name="connsiteX12" fmla="*/ 0 w 5891106"/>
              <a:gd name="connsiteY12" fmla="*/ 251000 h 6297058"/>
              <a:gd name="connsiteX0" fmla="*/ 0 w 5891111"/>
              <a:gd name="connsiteY0" fmla="*/ 251000 h 6297058"/>
              <a:gd name="connsiteX1" fmla="*/ 258410 w 5891111"/>
              <a:gd name="connsiteY1" fmla="*/ 3852 h 6297058"/>
              <a:gd name="connsiteX2" fmla="*/ 4046959 w 5891111"/>
              <a:gd name="connsiteY2" fmla="*/ 0 h 6297058"/>
              <a:gd name="connsiteX3" fmla="*/ 4308489 w 5891111"/>
              <a:gd name="connsiteY3" fmla="*/ 288077 h 6297058"/>
              <a:gd name="connsiteX4" fmla="*/ 4310875 w 5891111"/>
              <a:gd name="connsiteY4" fmla="*/ 447156 h 6297058"/>
              <a:gd name="connsiteX5" fmla="*/ 4558632 w 5891111"/>
              <a:gd name="connsiteY5" fmla="*/ 640076 h 6297058"/>
              <a:gd name="connsiteX6" fmla="*/ 5629954 w 5891111"/>
              <a:gd name="connsiteY6" fmla="*/ 640069 h 6297058"/>
              <a:gd name="connsiteX7" fmla="*/ 5891063 w 5891111"/>
              <a:gd name="connsiteY7" fmla="*/ 879868 h 6297058"/>
              <a:gd name="connsiteX8" fmla="*/ 5891063 w 5891111"/>
              <a:gd name="connsiteY8" fmla="*/ 6057942 h 6297058"/>
              <a:gd name="connsiteX9" fmla="*/ 5675750 w 5891111"/>
              <a:gd name="connsiteY9" fmla="*/ 6292278 h 6297058"/>
              <a:gd name="connsiteX10" fmla="*/ 262251 w 5891111"/>
              <a:gd name="connsiteY10" fmla="*/ 6297058 h 6297058"/>
              <a:gd name="connsiteX11" fmla="*/ 1635 w 5891111"/>
              <a:gd name="connsiteY11" fmla="*/ 6036363 h 6297058"/>
              <a:gd name="connsiteX12" fmla="*/ 0 w 5891111"/>
              <a:gd name="connsiteY12" fmla="*/ 251000 h 6297058"/>
              <a:gd name="connsiteX0" fmla="*/ 0 w 5891106"/>
              <a:gd name="connsiteY0" fmla="*/ 251000 h 6297060"/>
              <a:gd name="connsiteX1" fmla="*/ 258410 w 5891106"/>
              <a:gd name="connsiteY1" fmla="*/ 3852 h 6297060"/>
              <a:gd name="connsiteX2" fmla="*/ 4046959 w 5891106"/>
              <a:gd name="connsiteY2" fmla="*/ 0 h 6297060"/>
              <a:gd name="connsiteX3" fmla="*/ 4308489 w 5891106"/>
              <a:gd name="connsiteY3" fmla="*/ 288077 h 6297060"/>
              <a:gd name="connsiteX4" fmla="*/ 4310875 w 5891106"/>
              <a:gd name="connsiteY4" fmla="*/ 447156 h 6297060"/>
              <a:gd name="connsiteX5" fmla="*/ 4558632 w 5891106"/>
              <a:gd name="connsiteY5" fmla="*/ 640076 h 6297060"/>
              <a:gd name="connsiteX6" fmla="*/ 5629954 w 5891106"/>
              <a:gd name="connsiteY6" fmla="*/ 640069 h 6297060"/>
              <a:gd name="connsiteX7" fmla="*/ 5891063 w 5891106"/>
              <a:gd name="connsiteY7" fmla="*/ 879868 h 6297060"/>
              <a:gd name="connsiteX8" fmla="*/ 5891063 w 5891106"/>
              <a:gd name="connsiteY8" fmla="*/ 6057942 h 6297060"/>
              <a:gd name="connsiteX9" fmla="*/ 5666213 w 5891106"/>
              <a:gd name="connsiteY9" fmla="*/ 6297060 h 6297060"/>
              <a:gd name="connsiteX10" fmla="*/ 262251 w 5891106"/>
              <a:gd name="connsiteY10" fmla="*/ 6297058 h 6297060"/>
              <a:gd name="connsiteX11" fmla="*/ 1635 w 5891106"/>
              <a:gd name="connsiteY11" fmla="*/ 6036363 h 6297060"/>
              <a:gd name="connsiteX12" fmla="*/ 0 w 5891106"/>
              <a:gd name="connsiteY12" fmla="*/ 251000 h 629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1106" h="6297060">
                <a:moveTo>
                  <a:pt x="0" y="251000"/>
                </a:moveTo>
                <a:cubicBezTo>
                  <a:pt x="0" y="109698"/>
                  <a:pt x="117108" y="3852"/>
                  <a:pt x="258410" y="3852"/>
                </a:cubicBezTo>
                <a:lnTo>
                  <a:pt x="4046959" y="0"/>
                </a:lnTo>
                <a:cubicBezTo>
                  <a:pt x="4275778" y="1478"/>
                  <a:pt x="4309803" y="196817"/>
                  <a:pt x="4308489" y="288077"/>
                </a:cubicBezTo>
                <a:cubicBezTo>
                  <a:pt x="4307175" y="379337"/>
                  <a:pt x="4309717" y="398052"/>
                  <a:pt x="4310875" y="447156"/>
                </a:cubicBezTo>
                <a:cubicBezTo>
                  <a:pt x="4312033" y="496260"/>
                  <a:pt x="4353091" y="641390"/>
                  <a:pt x="4558632" y="640076"/>
                </a:cubicBezTo>
                <a:lnTo>
                  <a:pt x="5629954" y="640069"/>
                </a:lnTo>
                <a:cubicBezTo>
                  <a:pt x="5801954" y="641788"/>
                  <a:pt x="5891604" y="783486"/>
                  <a:pt x="5891063" y="879868"/>
                </a:cubicBezTo>
                <a:lnTo>
                  <a:pt x="5891063" y="6057942"/>
                </a:lnTo>
                <a:cubicBezTo>
                  <a:pt x="5893447" y="6199244"/>
                  <a:pt x="5797978" y="6292278"/>
                  <a:pt x="5666213" y="6297060"/>
                </a:cubicBezTo>
                <a:lnTo>
                  <a:pt x="262251" y="6297058"/>
                </a:lnTo>
                <a:cubicBezTo>
                  <a:pt x="120949" y="6297058"/>
                  <a:pt x="1635" y="6177665"/>
                  <a:pt x="1635" y="6036363"/>
                </a:cubicBezTo>
                <a:cubicBezTo>
                  <a:pt x="-499" y="4107909"/>
                  <a:pt x="2134" y="2179454"/>
                  <a:pt x="0" y="251000"/>
                </a:cubicBezTo>
                <a:close/>
              </a:path>
            </a:pathLst>
          </a:custGeom>
          <a:solidFill>
            <a:srgbClr val="F0EEEC"/>
          </a:solidFill>
        </p:spPr>
        <p:txBody>
          <a:bodyPr bIns="1080000" anchor="ctr" anchorCtr="0"/>
          <a:lstStyle>
            <a:lvl1pPr marL="0" indent="0" algn="ctr">
              <a:buNone/>
              <a:defRPr lang="en-GB" dirty="0"/>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Tree>
    <p:extLst>
      <p:ext uri="{BB962C8B-B14F-4D97-AF65-F5344CB8AC3E}">
        <p14:creationId xmlns:p14="http://schemas.microsoft.com/office/powerpoint/2010/main" val="15200448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5D0DFF56-5232-85E2-35FF-7FEDC4B2BE12}"/>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3" name="Gruppieren 2">
            <a:extLst>
              <a:ext uri="{FF2B5EF4-FFF2-40B4-BE49-F238E27FC236}">
                <a16:creationId xmlns:a16="http://schemas.microsoft.com/office/drawing/2014/main" id="{2138FD0C-4E25-E60F-777E-7D4CDD5016D1}"/>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8031A732-152E-0776-6B1E-ED015A21288C}"/>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6" name="Rechteck 5">
              <a:extLst>
                <a:ext uri="{FF2B5EF4-FFF2-40B4-BE49-F238E27FC236}">
                  <a16:creationId xmlns:a16="http://schemas.microsoft.com/office/drawing/2014/main" id="{18CB0B3C-9E5E-875C-646F-69723445338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el 1">
            <a:extLst>
              <a:ext uri="{FF2B5EF4-FFF2-40B4-BE49-F238E27FC236}">
                <a16:creationId xmlns:a16="http://schemas.microsoft.com/office/drawing/2014/main" id="{E07C814E-01A3-1227-F5AB-E129039FE47E}"/>
              </a:ext>
            </a:extLst>
          </p:cNvPr>
          <p:cNvSpPr>
            <a:spLocks noGrp="1"/>
          </p:cNvSpPr>
          <p:nvPr>
            <p:ph type="title" hasCustomPrompt="1"/>
          </p:nvPr>
        </p:nvSpPr>
        <p:spPr>
          <a:xfrm>
            <a:off x="6937443" y="1375912"/>
            <a:ext cx="4577485" cy="622074"/>
          </a:xfrm>
        </p:spPr>
        <p:txBody>
          <a:bodyPr/>
          <a:lstStyle>
            <a:lvl1pPr>
              <a:defRPr b="1">
                <a:solidFill>
                  <a:schemeClr val="bg1"/>
                </a:solidFill>
              </a:defRPr>
            </a:lvl1pPr>
          </a:lstStyle>
          <a:p>
            <a:r>
              <a:rPr lang="de-DE"/>
              <a:t>Edit title</a:t>
            </a:r>
          </a:p>
        </p:txBody>
      </p:sp>
      <p:sp>
        <p:nvSpPr>
          <p:cNvPr id="10" name="Textplatzhalter 3">
            <a:extLst>
              <a:ext uri="{FF2B5EF4-FFF2-40B4-BE49-F238E27FC236}">
                <a16:creationId xmlns:a16="http://schemas.microsoft.com/office/drawing/2014/main" id="{DF46558D-ED4F-DA7B-B138-6B1D83A82B93}"/>
              </a:ext>
            </a:extLst>
          </p:cNvPr>
          <p:cNvSpPr>
            <a:spLocks noGrp="1"/>
          </p:cNvSpPr>
          <p:nvPr>
            <p:ph idx="1" hasCustomPrompt="1"/>
          </p:nvPr>
        </p:nvSpPr>
        <p:spPr>
          <a:xfrm>
            <a:off x="6936828" y="2127219"/>
            <a:ext cx="4574135" cy="3975760"/>
          </a:xfrm>
          <a:prstGeom prst="rect">
            <a:avLst/>
          </a:prstGeom>
        </p:spPr>
        <p:txBody>
          <a:bodyPr vert="horz" lIns="0" tIns="45720" rIns="91440" bIns="45720" rtlCol="0">
            <a:noAutofit/>
          </a:bodyPr>
          <a:lstStyle>
            <a:lvl1pPr>
              <a:lnSpc>
                <a:spcPct val="100000"/>
              </a:lnSpc>
              <a:spcAft>
                <a:spcPts val="600"/>
              </a:spcAft>
              <a:buClr>
                <a:schemeClr val="bg1"/>
              </a:buClr>
              <a:defRPr sz="2400">
                <a:solidFill>
                  <a:schemeClr val="bg1"/>
                </a:solidFill>
              </a:defRPr>
            </a:lvl1pPr>
          </a:lstStyle>
          <a:p>
            <a:pPr lvl="0"/>
            <a:r>
              <a:rPr lang="de-DE"/>
              <a:t>Edit </a:t>
            </a:r>
            <a:r>
              <a:rPr lang="de-DE" err="1"/>
              <a:t>text</a:t>
            </a:r>
            <a:endParaRPr lang="de-DE"/>
          </a:p>
        </p:txBody>
      </p:sp>
      <p:pic>
        <p:nvPicPr>
          <p:cNvPr id="8" name="Grafik 9">
            <a:hlinkClick r:id="rId2"/>
            <a:extLst>
              <a:ext uri="{FF2B5EF4-FFF2-40B4-BE49-F238E27FC236}">
                <a16:creationId xmlns:a16="http://schemas.microsoft.com/office/drawing/2014/main" id="{102621B0-3CFF-DBCF-B449-715D700D255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1926094F-2099-F283-F35F-9CF58C350134}"/>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5" name="Bildplatzhalter 11">
            <a:extLst>
              <a:ext uri="{FF2B5EF4-FFF2-40B4-BE49-F238E27FC236}">
                <a16:creationId xmlns:a16="http://schemas.microsoft.com/office/drawing/2014/main" id="{18726070-4E7A-DEC4-CB32-C4441141DE8D}"/>
              </a:ext>
            </a:extLst>
          </p:cNvPr>
          <p:cNvSpPr>
            <a:spLocks noGrp="1"/>
          </p:cNvSpPr>
          <p:nvPr>
            <p:ph type="pic" sz="quarter" idx="10" hasCustomPrompt="1"/>
          </p:nvPr>
        </p:nvSpPr>
        <p:spPr>
          <a:xfrm>
            <a:off x="347427" y="313150"/>
            <a:ext cx="6254750" cy="6213047"/>
          </a:xfrm>
          <a:prstGeom prst="roundRect">
            <a:avLst>
              <a:gd name="adj" fmla="val 3052"/>
            </a:avLst>
          </a:prstGeom>
          <a:solidFill>
            <a:schemeClr val="tx2"/>
          </a:solidFill>
        </p:spPr>
        <p:txBody>
          <a:bodyPr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a:p>
            <a:endParaRPr lang="de-DE"/>
          </a:p>
          <a:p>
            <a:endParaRPr lang="de-DE"/>
          </a:p>
          <a:p>
            <a:endParaRPr lang="en-GB"/>
          </a:p>
        </p:txBody>
      </p:sp>
    </p:spTree>
    <p:extLst>
      <p:ext uri="{BB962C8B-B14F-4D97-AF65-F5344CB8AC3E}">
        <p14:creationId xmlns:p14="http://schemas.microsoft.com/office/powerpoint/2010/main" val="3883180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5D0DFF56-5232-85E2-35FF-7FEDC4B2BE12}"/>
              </a:ext>
            </a:extLst>
          </p:cNvPr>
          <p:cNvSpPr/>
          <p:nvPr userDrawn="1"/>
        </p:nvSpPr>
        <p:spPr>
          <a:xfrm>
            <a:off x="144000" y="142920"/>
            <a:ext cx="11903538" cy="6570618"/>
          </a:xfrm>
          <a:prstGeom prst="roundRect">
            <a:avLst>
              <a:gd name="adj" fmla="val 3856"/>
            </a:avLst>
          </a:prstGeom>
          <a:solidFill>
            <a:schemeClr val="accent4"/>
          </a:solidFill>
          <a:ln w="0" cap="flat">
            <a:noFill/>
            <a:prstDash val="solid"/>
            <a:miter/>
          </a:ln>
        </p:spPr>
        <p:txBody>
          <a:bodyPr rtlCol="0" anchor="ctr"/>
          <a:lstStyle/>
          <a:p>
            <a:endParaRPr lang="en-GB"/>
          </a:p>
        </p:txBody>
      </p:sp>
      <p:grpSp>
        <p:nvGrpSpPr>
          <p:cNvPr id="3" name="Gruppieren 2">
            <a:extLst>
              <a:ext uri="{FF2B5EF4-FFF2-40B4-BE49-F238E27FC236}">
                <a16:creationId xmlns:a16="http://schemas.microsoft.com/office/drawing/2014/main" id="{2138FD0C-4E25-E60F-777E-7D4CDD5016D1}"/>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8031A732-152E-0776-6B1E-ED015A21288C}"/>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6" name="Rechteck 5">
              <a:extLst>
                <a:ext uri="{FF2B5EF4-FFF2-40B4-BE49-F238E27FC236}">
                  <a16:creationId xmlns:a16="http://schemas.microsoft.com/office/drawing/2014/main" id="{18CB0B3C-9E5E-875C-646F-69723445338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el 1">
            <a:extLst>
              <a:ext uri="{FF2B5EF4-FFF2-40B4-BE49-F238E27FC236}">
                <a16:creationId xmlns:a16="http://schemas.microsoft.com/office/drawing/2014/main" id="{E07C814E-01A3-1227-F5AB-E129039FE47E}"/>
              </a:ext>
            </a:extLst>
          </p:cNvPr>
          <p:cNvSpPr>
            <a:spLocks noGrp="1"/>
          </p:cNvSpPr>
          <p:nvPr>
            <p:ph type="title" hasCustomPrompt="1"/>
          </p:nvPr>
        </p:nvSpPr>
        <p:spPr>
          <a:xfrm>
            <a:off x="6937443" y="1375912"/>
            <a:ext cx="4577485" cy="622074"/>
          </a:xfrm>
        </p:spPr>
        <p:txBody>
          <a:bodyPr/>
          <a:lstStyle>
            <a:lvl1pPr>
              <a:defRPr b="1">
                <a:solidFill>
                  <a:schemeClr val="bg1"/>
                </a:solidFill>
              </a:defRPr>
            </a:lvl1pPr>
          </a:lstStyle>
          <a:p>
            <a:r>
              <a:rPr lang="de-DE"/>
              <a:t>Edit title</a:t>
            </a:r>
          </a:p>
        </p:txBody>
      </p:sp>
      <p:sp>
        <p:nvSpPr>
          <p:cNvPr id="10" name="Textplatzhalter 3">
            <a:extLst>
              <a:ext uri="{FF2B5EF4-FFF2-40B4-BE49-F238E27FC236}">
                <a16:creationId xmlns:a16="http://schemas.microsoft.com/office/drawing/2014/main" id="{DF46558D-ED4F-DA7B-B138-6B1D83A82B93}"/>
              </a:ext>
            </a:extLst>
          </p:cNvPr>
          <p:cNvSpPr>
            <a:spLocks noGrp="1"/>
          </p:cNvSpPr>
          <p:nvPr>
            <p:ph idx="1" hasCustomPrompt="1"/>
          </p:nvPr>
        </p:nvSpPr>
        <p:spPr>
          <a:xfrm>
            <a:off x="6936828" y="2127219"/>
            <a:ext cx="4574135" cy="3975760"/>
          </a:xfrm>
          <a:prstGeom prst="rect">
            <a:avLst/>
          </a:prstGeom>
        </p:spPr>
        <p:txBody>
          <a:bodyPr vert="horz" lIns="0" tIns="45720" rIns="91440" bIns="45720" rtlCol="0">
            <a:noAutofit/>
          </a:bodyPr>
          <a:lstStyle>
            <a:lvl1pPr>
              <a:lnSpc>
                <a:spcPct val="100000"/>
              </a:lnSpc>
              <a:spcAft>
                <a:spcPts val="600"/>
              </a:spcAft>
              <a:buClr>
                <a:schemeClr val="bg1"/>
              </a:buClr>
              <a:defRPr sz="2400">
                <a:solidFill>
                  <a:schemeClr val="bg1"/>
                </a:solidFill>
              </a:defRPr>
            </a:lvl1pPr>
          </a:lstStyle>
          <a:p>
            <a:pPr lvl="0"/>
            <a:r>
              <a:rPr lang="de-DE"/>
              <a:t>Edit </a:t>
            </a:r>
            <a:r>
              <a:rPr lang="de-DE" err="1"/>
              <a:t>text</a:t>
            </a:r>
            <a:endParaRPr lang="de-DE"/>
          </a:p>
        </p:txBody>
      </p:sp>
      <p:sp>
        <p:nvSpPr>
          <p:cNvPr id="12" name="Bildplatzhalter 11">
            <a:extLst>
              <a:ext uri="{FF2B5EF4-FFF2-40B4-BE49-F238E27FC236}">
                <a16:creationId xmlns:a16="http://schemas.microsoft.com/office/drawing/2014/main" id="{8C73D73C-50A0-46E9-E00E-103231B96B76}"/>
              </a:ext>
            </a:extLst>
          </p:cNvPr>
          <p:cNvSpPr>
            <a:spLocks noGrp="1"/>
          </p:cNvSpPr>
          <p:nvPr>
            <p:ph type="pic" sz="quarter" idx="10" hasCustomPrompt="1"/>
          </p:nvPr>
        </p:nvSpPr>
        <p:spPr>
          <a:xfrm>
            <a:off x="347427" y="313150"/>
            <a:ext cx="6254750" cy="6213047"/>
          </a:xfrm>
          <a:prstGeom prst="roundRect">
            <a:avLst>
              <a:gd name="adj" fmla="val 3052"/>
            </a:avLst>
          </a:prstGeom>
          <a:solidFill>
            <a:schemeClr val="tx2"/>
          </a:solidFill>
        </p:spPr>
        <p:txBody>
          <a:bodyPr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a:p>
            <a:endParaRPr lang="de-DE"/>
          </a:p>
          <a:p>
            <a:endParaRPr lang="de-DE"/>
          </a:p>
          <a:p>
            <a:endParaRPr lang="en-GB"/>
          </a:p>
        </p:txBody>
      </p:sp>
      <p:pic>
        <p:nvPicPr>
          <p:cNvPr id="8" name="Grafik 9">
            <a:hlinkClick r:id="rId2"/>
            <a:extLst>
              <a:ext uri="{FF2B5EF4-FFF2-40B4-BE49-F238E27FC236}">
                <a16:creationId xmlns:a16="http://schemas.microsoft.com/office/drawing/2014/main" id="{102621B0-3CFF-DBCF-B449-715D700D255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1926094F-2099-F283-F35F-9CF58C350134}"/>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34133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5D0DFF56-5232-85E2-35FF-7FEDC4B2BE12}"/>
              </a:ext>
            </a:extLst>
          </p:cNvPr>
          <p:cNvSpPr/>
          <p:nvPr userDrawn="1"/>
        </p:nvSpPr>
        <p:spPr>
          <a:xfrm>
            <a:off x="144000" y="142920"/>
            <a:ext cx="11903538" cy="6570618"/>
          </a:xfrm>
          <a:prstGeom prst="roundRect">
            <a:avLst>
              <a:gd name="adj" fmla="val 3856"/>
            </a:avLst>
          </a:prstGeom>
          <a:solidFill>
            <a:schemeClr val="accent3"/>
          </a:solidFill>
          <a:ln w="0" cap="flat">
            <a:noFill/>
            <a:prstDash val="solid"/>
            <a:miter/>
          </a:ln>
        </p:spPr>
        <p:txBody>
          <a:bodyPr rtlCol="0" anchor="ctr"/>
          <a:lstStyle/>
          <a:p>
            <a:endParaRPr lang="en-GB"/>
          </a:p>
        </p:txBody>
      </p:sp>
      <p:grpSp>
        <p:nvGrpSpPr>
          <p:cNvPr id="3" name="Gruppieren 2">
            <a:extLst>
              <a:ext uri="{FF2B5EF4-FFF2-40B4-BE49-F238E27FC236}">
                <a16:creationId xmlns:a16="http://schemas.microsoft.com/office/drawing/2014/main" id="{2138FD0C-4E25-E60F-777E-7D4CDD5016D1}"/>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8031A732-152E-0776-6B1E-ED015A21288C}"/>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6" name="Rechteck 5">
              <a:extLst>
                <a:ext uri="{FF2B5EF4-FFF2-40B4-BE49-F238E27FC236}">
                  <a16:creationId xmlns:a16="http://schemas.microsoft.com/office/drawing/2014/main" id="{18CB0B3C-9E5E-875C-646F-69723445338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el 1">
            <a:extLst>
              <a:ext uri="{FF2B5EF4-FFF2-40B4-BE49-F238E27FC236}">
                <a16:creationId xmlns:a16="http://schemas.microsoft.com/office/drawing/2014/main" id="{E07C814E-01A3-1227-F5AB-E129039FE47E}"/>
              </a:ext>
            </a:extLst>
          </p:cNvPr>
          <p:cNvSpPr>
            <a:spLocks noGrp="1"/>
          </p:cNvSpPr>
          <p:nvPr>
            <p:ph type="title" hasCustomPrompt="1"/>
          </p:nvPr>
        </p:nvSpPr>
        <p:spPr>
          <a:xfrm>
            <a:off x="6937443" y="1375912"/>
            <a:ext cx="4577485" cy="622074"/>
          </a:xfrm>
        </p:spPr>
        <p:txBody>
          <a:bodyPr/>
          <a:lstStyle>
            <a:lvl1pPr>
              <a:defRPr b="1">
                <a:solidFill>
                  <a:schemeClr val="bg1"/>
                </a:solidFill>
              </a:defRPr>
            </a:lvl1pPr>
          </a:lstStyle>
          <a:p>
            <a:r>
              <a:rPr lang="de-DE"/>
              <a:t>Edit title</a:t>
            </a:r>
          </a:p>
        </p:txBody>
      </p:sp>
      <p:sp>
        <p:nvSpPr>
          <p:cNvPr id="10" name="Textplatzhalter 3">
            <a:extLst>
              <a:ext uri="{FF2B5EF4-FFF2-40B4-BE49-F238E27FC236}">
                <a16:creationId xmlns:a16="http://schemas.microsoft.com/office/drawing/2014/main" id="{DF46558D-ED4F-DA7B-B138-6B1D83A82B93}"/>
              </a:ext>
            </a:extLst>
          </p:cNvPr>
          <p:cNvSpPr>
            <a:spLocks noGrp="1"/>
          </p:cNvSpPr>
          <p:nvPr>
            <p:ph idx="1" hasCustomPrompt="1"/>
          </p:nvPr>
        </p:nvSpPr>
        <p:spPr>
          <a:xfrm>
            <a:off x="6936828" y="2127219"/>
            <a:ext cx="4574135" cy="3975760"/>
          </a:xfrm>
          <a:prstGeom prst="rect">
            <a:avLst/>
          </a:prstGeom>
        </p:spPr>
        <p:txBody>
          <a:bodyPr vert="horz" lIns="0" tIns="45720" rIns="91440" bIns="45720" rtlCol="0">
            <a:noAutofit/>
          </a:bodyPr>
          <a:lstStyle>
            <a:lvl1pPr>
              <a:lnSpc>
                <a:spcPct val="100000"/>
              </a:lnSpc>
              <a:spcAft>
                <a:spcPts val="600"/>
              </a:spcAft>
              <a:buClr>
                <a:schemeClr val="bg1"/>
              </a:buClr>
              <a:defRPr sz="2400">
                <a:solidFill>
                  <a:schemeClr val="bg1"/>
                </a:solidFill>
              </a:defRPr>
            </a:lvl1pPr>
          </a:lstStyle>
          <a:p>
            <a:pPr lvl="0"/>
            <a:r>
              <a:rPr lang="de-DE"/>
              <a:t>Edit </a:t>
            </a:r>
            <a:r>
              <a:rPr lang="de-DE" err="1"/>
              <a:t>text</a:t>
            </a:r>
            <a:endParaRPr lang="de-DE"/>
          </a:p>
        </p:txBody>
      </p:sp>
      <p:sp>
        <p:nvSpPr>
          <p:cNvPr id="12" name="Bildplatzhalter 11">
            <a:extLst>
              <a:ext uri="{FF2B5EF4-FFF2-40B4-BE49-F238E27FC236}">
                <a16:creationId xmlns:a16="http://schemas.microsoft.com/office/drawing/2014/main" id="{8C73D73C-50A0-46E9-E00E-103231B96B76}"/>
              </a:ext>
            </a:extLst>
          </p:cNvPr>
          <p:cNvSpPr>
            <a:spLocks noGrp="1"/>
          </p:cNvSpPr>
          <p:nvPr>
            <p:ph type="pic" sz="quarter" idx="10" hasCustomPrompt="1"/>
          </p:nvPr>
        </p:nvSpPr>
        <p:spPr>
          <a:xfrm>
            <a:off x="347427" y="313150"/>
            <a:ext cx="6254750" cy="6213047"/>
          </a:xfrm>
          <a:prstGeom prst="roundRect">
            <a:avLst>
              <a:gd name="adj" fmla="val 3052"/>
            </a:avLst>
          </a:prstGeom>
          <a:solidFill>
            <a:schemeClr val="tx2"/>
          </a:solidFill>
        </p:spPr>
        <p:txBody>
          <a:bodyPr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a:p>
            <a:endParaRPr lang="de-DE"/>
          </a:p>
          <a:p>
            <a:endParaRPr lang="de-DE"/>
          </a:p>
          <a:p>
            <a:endParaRPr lang="en-GB"/>
          </a:p>
        </p:txBody>
      </p:sp>
      <p:pic>
        <p:nvPicPr>
          <p:cNvPr id="8" name="Grafik 9">
            <a:hlinkClick r:id="rId2"/>
            <a:extLst>
              <a:ext uri="{FF2B5EF4-FFF2-40B4-BE49-F238E27FC236}">
                <a16:creationId xmlns:a16="http://schemas.microsoft.com/office/drawing/2014/main" id="{102621B0-3CFF-DBCF-B449-715D700D255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1926094F-2099-F283-F35F-9CF58C350134}"/>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168023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5D0DFF56-5232-85E2-35FF-7FEDC4B2BE12}"/>
              </a:ext>
            </a:extLst>
          </p:cNvPr>
          <p:cNvSpPr/>
          <p:nvPr userDrawn="1"/>
        </p:nvSpPr>
        <p:spPr>
          <a:xfrm>
            <a:off x="144000" y="142920"/>
            <a:ext cx="11903538" cy="6570618"/>
          </a:xfrm>
          <a:prstGeom prst="roundRect">
            <a:avLst>
              <a:gd name="adj" fmla="val 3856"/>
            </a:avLst>
          </a:prstGeom>
          <a:solidFill>
            <a:schemeClr val="accent2"/>
          </a:solidFill>
          <a:ln w="0" cap="flat">
            <a:noFill/>
            <a:prstDash val="solid"/>
            <a:miter/>
          </a:ln>
        </p:spPr>
        <p:txBody>
          <a:bodyPr rtlCol="0" anchor="ctr"/>
          <a:lstStyle/>
          <a:p>
            <a:endParaRPr lang="en-GB"/>
          </a:p>
        </p:txBody>
      </p:sp>
      <p:grpSp>
        <p:nvGrpSpPr>
          <p:cNvPr id="3" name="Gruppieren 2">
            <a:extLst>
              <a:ext uri="{FF2B5EF4-FFF2-40B4-BE49-F238E27FC236}">
                <a16:creationId xmlns:a16="http://schemas.microsoft.com/office/drawing/2014/main" id="{2138FD0C-4E25-E60F-777E-7D4CDD5016D1}"/>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8031A732-152E-0776-6B1E-ED015A21288C}"/>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6" name="Rechteck 5">
              <a:extLst>
                <a:ext uri="{FF2B5EF4-FFF2-40B4-BE49-F238E27FC236}">
                  <a16:creationId xmlns:a16="http://schemas.microsoft.com/office/drawing/2014/main" id="{18CB0B3C-9E5E-875C-646F-69723445338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el 1">
            <a:extLst>
              <a:ext uri="{FF2B5EF4-FFF2-40B4-BE49-F238E27FC236}">
                <a16:creationId xmlns:a16="http://schemas.microsoft.com/office/drawing/2014/main" id="{E07C814E-01A3-1227-F5AB-E129039FE47E}"/>
              </a:ext>
            </a:extLst>
          </p:cNvPr>
          <p:cNvSpPr>
            <a:spLocks noGrp="1"/>
          </p:cNvSpPr>
          <p:nvPr>
            <p:ph type="title" hasCustomPrompt="1"/>
          </p:nvPr>
        </p:nvSpPr>
        <p:spPr>
          <a:xfrm>
            <a:off x="6937443" y="1375912"/>
            <a:ext cx="4577485" cy="622074"/>
          </a:xfrm>
        </p:spPr>
        <p:txBody>
          <a:bodyPr/>
          <a:lstStyle>
            <a:lvl1pPr>
              <a:defRPr b="1">
                <a:solidFill>
                  <a:schemeClr val="bg1"/>
                </a:solidFill>
              </a:defRPr>
            </a:lvl1pPr>
          </a:lstStyle>
          <a:p>
            <a:r>
              <a:rPr lang="de-DE"/>
              <a:t>Edit title</a:t>
            </a:r>
          </a:p>
        </p:txBody>
      </p:sp>
      <p:sp>
        <p:nvSpPr>
          <p:cNvPr id="10" name="Textplatzhalter 3">
            <a:extLst>
              <a:ext uri="{FF2B5EF4-FFF2-40B4-BE49-F238E27FC236}">
                <a16:creationId xmlns:a16="http://schemas.microsoft.com/office/drawing/2014/main" id="{DF46558D-ED4F-DA7B-B138-6B1D83A82B93}"/>
              </a:ext>
            </a:extLst>
          </p:cNvPr>
          <p:cNvSpPr>
            <a:spLocks noGrp="1"/>
          </p:cNvSpPr>
          <p:nvPr>
            <p:ph idx="1" hasCustomPrompt="1"/>
          </p:nvPr>
        </p:nvSpPr>
        <p:spPr>
          <a:xfrm>
            <a:off x="6936828" y="2127219"/>
            <a:ext cx="4574135" cy="3975760"/>
          </a:xfrm>
          <a:prstGeom prst="rect">
            <a:avLst/>
          </a:prstGeom>
        </p:spPr>
        <p:txBody>
          <a:bodyPr vert="horz" lIns="0" tIns="45720" rIns="91440" bIns="45720" rtlCol="0">
            <a:noAutofit/>
          </a:bodyPr>
          <a:lstStyle>
            <a:lvl1pPr>
              <a:lnSpc>
                <a:spcPct val="100000"/>
              </a:lnSpc>
              <a:spcAft>
                <a:spcPts val="600"/>
              </a:spcAft>
              <a:buClr>
                <a:schemeClr val="bg1"/>
              </a:buClr>
              <a:defRPr sz="2400">
                <a:solidFill>
                  <a:schemeClr val="bg1"/>
                </a:solidFill>
              </a:defRPr>
            </a:lvl1pPr>
          </a:lstStyle>
          <a:p>
            <a:pPr lvl="0"/>
            <a:r>
              <a:rPr lang="de-DE"/>
              <a:t>Edit </a:t>
            </a:r>
            <a:r>
              <a:rPr lang="de-DE" err="1"/>
              <a:t>text</a:t>
            </a:r>
            <a:endParaRPr lang="de-DE"/>
          </a:p>
        </p:txBody>
      </p:sp>
      <p:sp>
        <p:nvSpPr>
          <p:cNvPr id="12" name="Bildplatzhalter 11">
            <a:extLst>
              <a:ext uri="{FF2B5EF4-FFF2-40B4-BE49-F238E27FC236}">
                <a16:creationId xmlns:a16="http://schemas.microsoft.com/office/drawing/2014/main" id="{8C73D73C-50A0-46E9-E00E-103231B96B76}"/>
              </a:ext>
            </a:extLst>
          </p:cNvPr>
          <p:cNvSpPr>
            <a:spLocks noGrp="1"/>
          </p:cNvSpPr>
          <p:nvPr>
            <p:ph type="pic" sz="quarter" idx="10" hasCustomPrompt="1"/>
          </p:nvPr>
        </p:nvSpPr>
        <p:spPr>
          <a:xfrm>
            <a:off x="347427" y="313150"/>
            <a:ext cx="6254750" cy="6213047"/>
          </a:xfrm>
          <a:prstGeom prst="roundRect">
            <a:avLst>
              <a:gd name="adj" fmla="val 3052"/>
            </a:avLst>
          </a:prstGeom>
          <a:solidFill>
            <a:schemeClr val="tx2"/>
          </a:solidFill>
        </p:spPr>
        <p:txBody>
          <a:bodyPr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a:p>
            <a:endParaRPr lang="de-DE"/>
          </a:p>
          <a:p>
            <a:endParaRPr lang="de-DE"/>
          </a:p>
          <a:p>
            <a:endParaRPr lang="en-GB"/>
          </a:p>
        </p:txBody>
      </p:sp>
      <p:pic>
        <p:nvPicPr>
          <p:cNvPr id="8" name="Grafik 9">
            <a:hlinkClick r:id="rId2"/>
            <a:extLst>
              <a:ext uri="{FF2B5EF4-FFF2-40B4-BE49-F238E27FC236}">
                <a16:creationId xmlns:a16="http://schemas.microsoft.com/office/drawing/2014/main" id="{102621B0-3CFF-DBCF-B449-715D700D255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1926094F-2099-F283-F35F-9CF58C350134}"/>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012759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F10DB9-55D9-4713-A6CE-678366404FFA}" type="datetimeFigureOut">
              <a:rPr lang="it-IT" smtClean="0"/>
              <a:pPr/>
              <a:t>17/05/25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elfolie" preserve="1" userDrawn="1">
  <p:cSld name="2_Titelfolie">
    <p:spTree>
      <p:nvGrpSpPr>
        <p:cNvPr id="1" name="Shape 20"/>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5D0DFF56-5232-85E2-35FF-7FEDC4B2BE12}"/>
              </a:ext>
            </a:extLst>
          </p:cNvPr>
          <p:cNvSpPr/>
          <p:nvPr userDrawn="1"/>
        </p:nvSpPr>
        <p:spPr>
          <a:xfrm>
            <a:off x="144000" y="142920"/>
            <a:ext cx="11903538" cy="6570618"/>
          </a:xfrm>
          <a:prstGeom prst="roundRect">
            <a:avLst>
              <a:gd name="adj" fmla="val 3856"/>
            </a:avLst>
          </a:prstGeom>
          <a:solidFill>
            <a:schemeClr val="accent6"/>
          </a:solidFill>
          <a:ln w="0" cap="flat">
            <a:noFill/>
            <a:prstDash val="solid"/>
            <a:miter/>
          </a:ln>
        </p:spPr>
        <p:txBody>
          <a:bodyPr rtlCol="0" anchor="ctr"/>
          <a:lstStyle/>
          <a:p>
            <a:endParaRPr lang="en-GB"/>
          </a:p>
        </p:txBody>
      </p:sp>
      <p:grpSp>
        <p:nvGrpSpPr>
          <p:cNvPr id="3" name="Gruppieren 2">
            <a:extLst>
              <a:ext uri="{FF2B5EF4-FFF2-40B4-BE49-F238E27FC236}">
                <a16:creationId xmlns:a16="http://schemas.microsoft.com/office/drawing/2014/main" id="{2138FD0C-4E25-E60F-777E-7D4CDD5016D1}"/>
              </a:ext>
            </a:extLst>
          </p:cNvPr>
          <p:cNvGrpSpPr/>
          <p:nvPr userDrawn="1"/>
        </p:nvGrpSpPr>
        <p:grpSpPr>
          <a:xfrm>
            <a:off x="10209378" y="0"/>
            <a:ext cx="1982622" cy="1031454"/>
            <a:chOff x="10209378" y="0"/>
            <a:chExt cx="1982622" cy="1031454"/>
          </a:xfrm>
        </p:grpSpPr>
        <p:sp>
          <p:nvSpPr>
            <p:cNvPr id="4" name="Grafik 3">
              <a:extLst>
                <a:ext uri="{FF2B5EF4-FFF2-40B4-BE49-F238E27FC236}">
                  <a16:creationId xmlns:a16="http://schemas.microsoft.com/office/drawing/2014/main" id="{8031A732-152E-0776-6B1E-ED015A21288C}"/>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6" name="Rechteck 5">
              <a:extLst>
                <a:ext uri="{FF2B5EF4-FFF2-40B4-BE49-F238E27FC236}">
                  <a16:creationId xmlns:a16="http://schemas.microsoft.com/office/drawing/2014/main" id="{18CB0B3C-9E5E-875C-646F-697234453381}"/>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el 1">
            <a:extLst>
              <a:ext uri="{FF2B5EF4-FFF2-40B4-BE49-F238E27FC236}">
                <a16:creationId xmlns:a16="http://schemas.microsoft.com/office/drawing/2014/main" id="{E07C814E-01A3-1227-F5AB-E129039FE47E}"/>
              </a:ext>
            </a:extLst>
          </p:cNvPr>
          <p:cNvSpPr>
            <a:spLocks noGrp="1"/>
          </p:cNvSpPr>
          <p:nvPr>
            <p:ph type="title" hasCustomPrompt="1"/>
          </p:nvPr>
        </p:nvSpPr>
        <p:spPr>
          <a:xfrm>
            <a:off x="6937443" y="1375912"/>
            <a:ext cx="4577485" cy="622074"/>
          </a:xfrm>
        </p:spPr>
        <p:txBody>
          <a:bodyPr/>
          <a:lstStyle>
            <a:lvl1pPr>
              <a:defRPr b="1">
                <a:solidFill>
                  <a:schemeClr val="bg1"/>
                </a:solidFill>
              </a:defRPr>
            </a:lvl1pPr>
          </a:lstStyle>
          <a:p>
            <a:r>
              <a:rPr lang="de-DE"/>
              <a:t>Edit title</a:t>
            </a:r>
          </a:p>
        </p:txBody>
      </p:sp>
      <p:sp>
        <p:nvSpPr>
          <p:cNvPr id="10" name="Textplatzhalter 3">
            <a:extLst>
              <a:ext uri="{FF2B5EF4-FFF2-40B4-BE49-F238E27FC236}">
                <a16:creationId xmlns:a16="http://schemas.microsoft.com/office/drawing/2014/main" id="{DF46558D-ED4F-DA7B-B138-6B1D83A82B93}"/>
              </a:ext>
            </a:extLst>
          </p:cNvPr>
          <p:cNvSpPr>
            <a:spLocks noGrp="1"/>
          </p:cNvSpPr>
          <p:nvPr>
            <p:ph idx="1" hasCustomPrompt="1"/>
          </p:nvPr>
        </p:nvSpPr>
        <p:spPr>
          <a:xfrm>
            <a:off x="6936828" y="2127219"/>
            <a:ext cx="4574135" cy="3975760"/>
          </a:xfrm>
          <a:prstGeom prst="rect">
            <a:avLst/>
          </a:prstGeom>
        </p:spPr>
        <p:txBody>
          <a:bodyPr vert="horz" lIns="0" tIns="45720" rIns="91440" bIns="45720" rtlCol="0">
            <a:noAutofit/>
          </a:bodyPr>
          <a:lstStyle>
            <a:lvl1pPr>
              <a:lnSpc>
                <a:spcPct val="100000"/>
              </a:lnSpc>
              <a:spcAft>
                <a:spcPts val="600"/>
              </a:spcAft>
              <a:buClr>
                <a:schemeClr val="bg1"/>
              </a:buClr>
              <a:defRPr sz="2400">
                <a:solidFill>
                  <a:schemeClr val="bg1"/>
                </a:solidFill>
              </a:defRPr>
            </a:lvl1pPr>
          </a:lstStyle>
          <a:p>
            <a:pPr lvl="0"/>
            <a:r>
              <a:rPr lang="de-DE"/>
              <a:t>Edit </a:t>
            </a:r>
            <a:r>
              <a:rPr lang="de-DE" err="1"/>
              <a:t>text</a:t>
            </a:r>
            <a:endParaRPr lang="de-DE"/>
          </a:p>
        </p:txBody>
      </p:sp>
      <p:sp>
        <p:nvSpPr>
          <p:cNvPr id="12" name="Bildplatzhalter 11">
            <a:extLst>
              <a:ext uri="{FF2B5EF4-FFF2-40B4-BE49-F238E27FC236}">
                <a16:creationId xmlns:a16="http://schemas.microsoft.com/office/drawing/2014/main" id="{8C73D73C-50A0-46E9-E00E-103231B96B76}"/>
              </a:ext>
            </a:extLst>
          </p:cNvPr>
          <p:cNvSpPr>
            <a:spLocks noGrp="1"/>
          </p:cNvSpPr>
          <p:nvPr>
            <p:ph type="pic" sz="quarter" idx="10" hasCustomPrompt="1"/>
          </p:nvPr>
        </p:nvSpPr>
        <p:spPr>
          <a:xfrm>
            <a:off x="347427" y="313150"/>
            <a:ext cx="6254750" cy="6213047"/>
          </a:xfrm>
          <a:prstGeom prst="roundRect">
            <a:avLst>
              <a:gd name="adj" fmla="val 3052"/>
            </a:avLst>
          </a:prstGeom>
          <a:solidFill>
            <a:schemeClr val="tx2"/>
          </a:solidFill>
        </p:spPr>
        <p:txBody>
          <a:bodyPr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de-DE"/>
          </a:p>
          <a:p>
            <a:endParaRPr lang="de-DE"/>
          </a:p>
          <a:p>
            <a:endParaRPr lang="de-DE"/>
          </a:p>
          <a:p>
            <a:endParaRPr lang="en-GB"/>
          </a:p>
        </p:txBody>
      </p:sp>
      <p:pic>
        <p:nvPicPr>
          <p:cNvPr id="8" name="Grafik 9">
            <a:hlinkClick r:id="rId2"/>
            <a:extLst>
              <a:ext uri="{FF2B5EF4-FFF2-40B4-BE49-F238E27FC236}">
                <a16:creationId xmlns:a16="http://schemas.microsoft.com/office/drawing/2014/main" id="{102621B0-3CFF-DBCF-B449-715D700D2559}"/>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2" name="Google Shape;14;p8">
            <a:extLst>
              <a:ext uri="{FF2B5EF4-FFF2-40B4-BE49-F238E27FC236}">
                <a16:creationId xmlns:a16="http://schemas.microsoft.com/office/drawing/2014/main" id="{1926094F-2099-F283-F35F-9CF58C350134}"/>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250460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ullscreen-picture">
    <p:spTree>
      <p:nvGrpSpPr>
        <p:cNvPr id="1" name=""/>
        <p:cNvGrpSpPr/>
        <p:nvPr/>
      </p:nvGrpSpPr>
      <p:grpSpPr>
        <a:xfrm>
          <a:off x="0" y="0"/>
          <a:ext cx="0" cy="0"/>
          <a:chOff x="0" y="0"/>
          <a:chExt cx="0" cy="0"/>
        </a:xfrm>
      </p:grpSpPr>
      <p:sp>
        <p:nvSpPr>
          <p:cNvPr id="28" name="Google Shape;14;p8">
            <a:extLst>
              <a:ext uri="{FF2B5EF4-FFF2-40B4-BE49-F238E27FC236}">
                <a16:creationId xmlns:a16="http://schemas.microsoft.com/office/drawing/2014/main" id="{D1AE3B9B-4807-EEE3-5B2A-33468714B972}"/>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30" name="Bildplatzhalter 11">
            <a:extLst>
              <a:ext uri="{FF2B5EF4-FFF2-40B4-BE49-F238E27FC236}">
                <a16:creationId xmlns:a16="http://schemas.microsoft.com/office/drawing/2014/main" id="{076AA141-652A-DC9F-8C0D-E718FC1BE802}"/>
              </a:ext>
            </a:extLst>
          </p:cNvPr>
          <p:cNvSpPr>
            <a:spLocks noGrp="1"/>
          </p:cNvSpPr>
          <p:nvPr>
            <p:ph type="pic" sz="quarter" idx="10" hasCustomPrompt="1"/>
          </p:nvPr>
        </p:nvSpPr>
        <p:spPr>
          <a:xfrm>
            <a:off x="142875" y="142875"/>
            <a:ext cx="11903871" cy="6272678"/>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19101" h="6297058">
                <a:moveTo>
                  <a:pt x="0" y="255849"/>
                </a:moveTo>
                <a:cubicBezTo>
                  <a:pt x="0" y="114547"/>
                  <a:pt x="114547" y="0"/>
                  <a:pt x="255849" y="0"/>
                </a:cubicBezTo>
                <a:lnTo>
                  <a:pt x="10074995" y="0"/>
                </a:lnTo>
                <a:cubicBezTo>
                  <a:pt x="10303814" y="1478"/>
                  <a:pt x="10337839" y="196817"/>
                  <a:pt x="10336525" y="288077"/>
                </a:cubicBezTo>
                <a:cubicBezTo>
                  <a:pt x="10335211" y="379337"/>
                  <a:pt x="10337753" y="398052"/>
                  <a:pt x="10338911" y="447156"/>
                </a:cubicBezTo>
                <a:cubicBezTo>
                  <a:pt x="10340069" y="496260"/>
                  <a:pt x="10381127" y="641390"/>
                  <a:pt x="10586668" y="640076"/>
                </a:cubicBezTo>
                <a:lnTo>
                  <a:pt x="11657990" y="640069"/>
                </a:lnTo>
                <a:cubicBezTo>
                  <a:pt x="11829990" y="641788"/>
                  <a:pt x="11919640" y="783486"/>
                  <a:pt x="11919099" y="879868"/>
                </a:cubicBezTo>
                <a:lnTo>
                  <a:pt x="11919099" y="6041209"/>
                </a:lnTo>
                <a:cubicBezTo>
                  <a:pt x="11919099" y="6182511"/>
                  <a:pt x="11804552" y="6297058"/>
                  <a:pt x="11663250" y="6297058"/>
                </a:cubicBezTo>
                <a:lnTo>
                  <a:pt x="255849" y="6297058"/>
                </a:lnTo>
                <a:cubicBezTo>
                  <a:pt x="114547" y="6297058"/>
                  <a:pt x="0" y="6182511"/>
                  <a:pt x="0" y="6041209"/>
                </a:cubicBezTo>
                <a:lnTo>
                  <a:pt x="0" y="255849"/>
                </a:lnTo>
                <a:close/>
              </a:path>
            </a:pathLst>
          </a:custGeom>
          <a:solidFill>
            <a:srgbClr val="F0EEEC"/>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2" name="Google Shape;12;p8">
            <a:hlinkClick r:id="rId2"/>
            <a:extLst>
              <a:ext uri="{FF2B5EF4-FFF2-40B4-BE49-F238E27FC236}">
                <a16:creationId xmlns:a16="http://schemas.microsoft.com/office/drawing/2014/main" id="{DD70FC75-B850-93A3-B7BE-AA5AFF7396B4}"/>
              </a:ext>
            </a:extLst>
          </p:cNvPr>
          <p:cNvSpPr txBox="1"/>
          <p:nvPr userDrawn="1"/>
        </p:nvSpPr>
        <p:spPr>
          <a:xfrm>
            <a:off x="600478" y="6512313"/>
            <a:ext cx="36687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AT" sz="900" b="0" i="0" u="none" strike="noStrike" cap="none" spc="30" baseline="0">
                <a:solidFill>
                  <a:srgbClr val="500601"/>
                </a:solidFill>
                <a:latin typeface="Myriad Pro" panose="020B0503030403020204" pitchFamily="34" charset="0"/>
                <a:ea typeface="Open Sans"/>
                <a:cs typeface="Open Sans"/>
                <a:sym typeface="Open Sans"/>
              </a:rPr>
              <a:t>aop-health.com</a:t>
            </a:r>
          </a:p>
        </p:txBody>
      </p:sp>
    </p:spTree>
    <p:extLst>
      <p:ext uri="{BB962C8B-B14F-4D97-AF65-F5344CB8AC3E}">
        <p14:creationId xmlns:p14="http://schemas.microsoft.com/office/powerpoint/2010/main" val="177785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screen-picture_gray-background">
    <p:bg>
      <p:bgPr>
        <a:solidFill>
          <a:srgbClr val="F0EEEC"/>
        </a:solidFill>
        <a:effectLst/>
      </p:bgPr>
    </p:bg>
    <p:spTree>
      <p:nvGrpSpPr>
        <p:cNvPr id="1" name=""/>
        <p:cNvGrpSpPr/>
        <p:nvPr/>
      </p:nvGrpSpPr>
      <p:grpSpPr>
        <a:xfrm>
          <a:off x="0" y="0"/>
          <a:ext cx="0" cy="0"/>
          <a:chOff x="0" y="0"/>
          <a:chExt cx="0" cy="0"/>
        </a:xfrm>
      </p:grpSpPr>
      <p:sp>
        <p:nvSpPr>
          <p:cNvPr id="2" name="Bildplatzhalter 11">
            <a:extLst>
              <a:ext uri="{FF2B5EF4-FFF2-40B4-BE49-F238E27FC236}">
                <a16:creationId xmlns:a16="http://schemas.microsoft.com/office/drawing/2014/main" id="{9D3D83B6-3A08-D65E-22A1-1A307B88A558}"/>
              </a:ext>
            </a:extLst>
          </p:cNvPr>
          <p:cNvSpPr>
            <a:spLocks noGrp="1"/>
          </p:cNvSpPr>
          <p:nvPr>
            <p:ph type="pic" sz="quarter" idx="10" hasCustomPrompt="1"/>
          </p:nvPr>
        </p:nvSpPr>
        <p:spPr>
          <a:xfrm>
            <a:off x="142875" y="142875"/>
            <a:ext cx="11903871" cy="6272678"/>
          </a:xfrm>
          <a:custGeom>
            <a:avLst/>
            <a:gdLst>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255849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166325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1919099 w 11919099"/>
              <a:gd name="connsiteY3" fmla="*/ 858306 h 6297058"/>
              <a:gd name="connsiteX4" fmla="*/ 11919099 w 11919099"/>
              <a:gd name="connsiteY4" fmla="*/ 6041209 h 6297058"/>
              <a:gd name="connsiteX5" fmla="*/ 11663250 w 11919099"/>
              <a:gd name="connsiteY5" fmla="*/ 6297058 h 6297058"/>
              <a:gd name="connsiteX6" fmla="*/ 255849 w 11919099"/>
              <a:gd name="connsiteY6" fmla="*/ 6297058 h 6297058"/>
              <a:gd name="connsiteX7" fmla="*/ 0 w 11919099"/>
              <a:gd name="connsiteY7" fmla="*/ 6041209 h 6297058"/>
              <a:gd name="connsiteX8" fmla="*/ 0 w 11919099"/>
              <a:gd name="connsiteY8" fmla="*/ 255849 h 6297058"/>
              <a:gd name="connsiteX0" fmla="*/ 0 w 11919099"/>
              <a:gd name="connsiteY0" fmla="*/ 261715 h 6302924"/>
              <a:gd name="connsiteX1" fmla="*/ 255849 w 11919099"/>
              <a:gd name="connsiteY1" fmla="*/ 5866 h 6302924"/>
              <a:gd name="connsiteX2" fmla="*/ 10044000 w 11919099"/>
              <a:gd name="connsiteY2" fmla="*/ 5866 h 6302924"/>
              <a:gd name="connsiteX3" fmla="*/ 10319693 w 11919099"/>
              <a:gd name="connsiteY3" fmla="*/ 91036 h 6302924"/>
              <a:gd name="connsiteX4" fmla="*/ 11919099 w 11919099"/>
              <a:gd name="connsiteY4" fmla="*/ 864172 h 6302924"/>
              <a:gd name="connsiteX5" fmla="*/ 11919099 w 11919099"/>
              <a:gd name="connsiteY5" fmla="*/ 6047075 h 6302924"/>
              <a:gd name="connsiteX6" fmla="*/ 11663250 w 11919099"/>
              <a:gd name="connsiteY6" fmla="*/ 6302924 h 6302924"/>
              <a:gd name="connsiteX7" fmla="*/ 255849 w 11919099"/>
              <a:gd name="connsiteY7" fmla="*/ 6302924 h 6302924"/>
              <a:gd name="connsiteX8" fmla="*/ 0 w 11919099"/>
              <a:gd name="connsiteY8" fmla="*/ 6047075 h 6302924"/>
              <a:gd name="connsiteX9" fmla="*/ 0 w 11919099"/>
              <a:gd name="connsiteY9" fmla="*/ 261715 h 6302924"/>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2537 w 11919099"/>
              <a:gd name="connsiteY3" fmla="*/ 418545 h 6297058"/>
              <a:gd name="connsiteX4" fmla="*/ 11919099 w 11919099"/>
              <a:gd name="connsiteY4" fmla="*/ 858306 h 6297058"/>
              <a:gd name="connsiteX5" fmla="*/ 11919099 w 11919099"/>
              <a:gd name="connsiteY5" fmla="*/ 6041209 h 6297058"/>
              <a:gd name="connsiteX6" fmla="*/ 11663250 w 11919099"/>
              <a:gd name="connsiteY6" fmla="*/ 6297058 h 6297058"/>
              <a:gd name="connsiteX7" fmla="*/ 255849 w 11919099"/>
              <a:gd name="connsiteY7" fmla="*/ 6297058 h 6297058"/>
              <a:gd name="connsiteX8" fmla="*/ 0 w 11919099"/>
              <a:gd name="connsiteY8" fmla="*/ 6041209 h 6297058"/>
              <a:gd name="connsiteX9" fmla="*/ 0 w 11919099"/>
              <a:gd name="connsiteY9"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2537 w 11919099"/>
              <a:gd name="connsiteY4" fmla="*/ 4185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22062 w 11919099"/>
              <a:gd name="connsiteY4" fmla="*/ 45664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6017 h 6297226"/>
              <a:gd name="connsiteX1" fmla="*/ 255849 w 11919099"/>
              <a:gd name="connsiteY1" fmla="*/ 168 h 6297226"/>
              <a:gd name="connsiteX2" fmla="*/ 10044000 w 11919099"/>
              <a:gd name="connsiteY2" fmla="*/ 168 h 6297226"/>
              <a:gd name="connsiteX3" fmla="*/ 10214918 w 11919099"/>
              <a:gd name="connsiteY3" fmla="*/ 152013 h 6297226"/>
              <a:gd name="connsiteX4" fmla="*/ 10210155 w 11919099"/>
              <a:gd name="connsiteY4" fmla="*/ 485388 h 6297226"/>
              <a:gd name="connsiteX5" fmla="*/ 11919099 w 11919099"/>
              <a:gd name="connsiteY5" fmla="*/ 858474 h 6297226"/>
              <a:gd name="connsiteX6" fmla="*/ 11919099 w 11919099"/>
              <a:gd name="connsiteY6" fmla="*/ 6041377 h 6297226"/>
              <a:gd name="connsiteX7" fmla="*/ 11663250 w 11919099"/>
              <a:gd name="connsiteY7" fmla="*/ 6297226 h 6297226"/>
              <a:gd name="connsiteX8" fmla="*/ 255849 w 11919099"/>
              <a:gd name="connsiteY8" fmla="*/ 6297226 h 6297226"/>
              <a:gd name="connsiteX9" fmla="*/ 0 w 11919099"/>
              <a:gd name="connsiteY9" fmla="*/ 6041377 h 6297226"/>
              <a:gd name="connsiteX10" fmla="*/ 0 w 11919099"/>
              <a:gd name="connsiteY10" fmla="*/ 256017 h 6297226"/>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10155 w 11919099"/>
              <a:gd name="connsiteY4" fmla="*/ 485220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8 w 11919099"/>
              <a:gd name="connsiteY3" fmla="*/ 151845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851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7300 w 11919099"/>
              <a:gd name="connsiteY3" fmla="*/ 147083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919099 w 11919099"/>
              <a:gd name="connsiteY5" fmla="*/ 858306 h 6297058"/>
              <a:gd name="connsiteX6" fmla="*/ 11919099 w 11919099"/>
              <a:gd name="connsiteY6" fmla="*/ 6041209 h 6297058"/>
              <a:gd name="connsiteX7" fmla="*/ 11663250 w 11919099"/>
              <a:gd name="connsiteY7" fmla="*/ 6297058 h 6297058"/>
              <a:gd name="connsiteX8" fmla="*/ 255849 w 11919099"/>
              <a:gd name="connsiteY8" fmla="*/ 6297058 h 6297058"/>
              <a:gd name="connsiteX9" fmla="*/ 0 w 11919099"/>
              <a:gd name="connsiteY9" fmla="*/ 6041209 h 6297058"/>
              <a:gd name="connsiteX10" fmla="*/ 0 w 11919099"/>
              <a:gd name="connsiteY10"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722249 w 11919099"/>
              <a:gd name="connsiteY5" fmla="*/ 5018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16189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462693 w 11919099"/>
              <a:gd name="connsiteY5" fmla="*/ 620952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31749 w 11919099"/>
              <a:gd name="connsiteY5" fmla="*/ 616190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4606 w 11919099"/>
              <a:gd name="connsiteY5" fmla="*/ 64476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6987 w 11919099"/>
              <a:gd name="connsiteY5" fmla="*/ 623334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58306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25715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29369 w 11919099"/>
              <a:gd name="connsiteY5" fmla="*/ 685247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1546037 w 11919099"/>
              <a:gd name="connsiteY5" fmla="*/ 620953 h 6297058"/>
              <a:gd name="connsiteX6" fmla="*/ 11919099 w 11919099"/>
              <a:gd name="connsiteY6" fmla="*/ 846400 h 6297058"/>
              <a:gd name="connsiteX7" fmla="*/ 11919099 w 11919099"/>
              <a:gd name="connsiteY7" fmla="*/ 6041209 h 6297058"/>
              <a:gd name="connsiteX8" fmla="*/ 11663250 w 11919099"/>
              <a:gd name="connsiteY8" fmla="*/ 6297058 h 6297058"/>
              <a:gd name="connsiteX9" fmla="*/ 255849 w 11919099"/>
              <a:gd name="connsiteY9" fmla="*/ 6297058 h 6297058"/>
              <a:gd name="connsiteX10" fmla="*/ 0 w 11919099"/>
              <a:gd name="connsiteY10" fmla="*/ 6041209 h 6297058"/>
              <a:gd name="connsiteX11" fmla="*/ 0 w 11919099"/>
              <a:gd name="connsiteY11"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81630 w 11919099"/>
              <a:gd name="connsiteY5" fmla="*/ 54475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05393 w 11919099"/>
              <a:gd name="connsiteY4" fmla="*/ 475695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29206 w 11919099"/>
              <a:gd name="connsiteY4" fmla="*/ 459026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507811 w 11919099"/>
              <a:gd name="connsiteY5" fmla="*/ 625713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0179 w 11919099"/>
              <a:gd name="connsiteY5" fmla="*/ 618570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412560 w 11919099"/>
              <a:gd name="connsiteY5" fmla="*/ 678101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46037 w 11919099"/>
              <a:gd name="connsiteY6" fmla="*/ 620953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510318 w 11919099"/>
              <a:gd name="connsiteY6" fmla="*/ 68048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72243 w 11919099"/>
              <a:gd name="connsiteY6" fmla="*/ 625715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7000 w 11919099"/>
              <a:gd name="connsiteY6" fmla="*/ 630478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79222 w 11919099"/>
              <a:gd name="connsiteY5" fmla="*/ 623332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9382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24620 w 11919099"/>
              <a:gd name="connsiteY6" fmla="*/ 628096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7299 w 11919099"/>
              <a:gd name="connsiteY4" fmla="*/ 435214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4919 w 11919099"/>
              <a:gd name="connsiteY3" fmla="*/ 154227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14918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210156 w 11919099"/>
              <a:gd name="connsiteY3" fmla="*/ 158990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207775 w 11919099"/>
              <a:gd name="connsiteY4" fmla="*/ 437595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369697 w 11919099"/>
              <a:gd name="connsiteY5" fmla="*/ 620951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44000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3 h 6297062"/>
              <a:gd name="connsiteX1" fmla="*/ 255849 w 11919099"/>
              <a:gd name="connsiteY1" fmla="*/ 4 h 6297062"/>
              <a:gd name="connsiteX2" fmla="*/ 9993929 w 11919099"/>
              <a:gd name="connsiteY2" fmla="*/ 4 h 6297062"/>
              <a:gd name="connsiteX3" fmla="*/ 10334140 w 11919099"/>
              <a:gd name="connsiteY3" fmla="*/ 221147 h 6297062"/>
              <a:gd name="connsiteX4" fmla="*/ 10334143 w 11919099"/>
              <a:gd name="connsiteY4" fmla="*/ 377837 h 6297062"/>
              <a:gd name="connsiteX5" fmla="*/ 10548520 w 11919099"/>
              <a:gd name="connsiteY5" fmla="*/ 702233 h 6297062"/>
              <a:gd name="connsiteX6" fmla="*/ 11631764 w 11919099"/>
              <a:gd name="connsiteY6" fmla="*/ 623338 h 6297062"/>
              <a:gd name="connsiteX7" fmla="*/ 11919099 w 11919099"/>
              <a:gd name="connsiteY7" fmla="*/ 846404 h 6297062"/>
              <a:gd name="connsiteX8" fmla="*/ 11919099 w 11919099"/>
              <a:gd name="connsiteY8" fmla="*/ 6041213 h 6297062"/>
              <a:gd name="connsiteX9" fmla="*/ 11663250 w 11919099"/>
              <a:gd name="connsiteY9" fmla="*/ 6297062 h 6297062"/>
              <a:gd name="connsiteX10" fmla="*/ 255849 w 11919099"/>
              <a:gd name="connsiteY10" fmla="*/ 6297062 h 6297062"/>
              <a:gd name="connsiteX11" fmla="*/ 0 w 11919099"/>
              <a:gd name="connsiteY11" fmla="*/ 6041213 h 6297062"/>
              <a:gd name="connsiteX12" fmla="*/ 0 w 11919099"/>
              <a:gd name="connsiteY12" fmla="*/ 255853 h 6297062"/>
              <a:gd name="connsiteX0" fmla="*/ 0 w 11919099"/>
              <a:gd name="connsiteY0" fmla="*/ 255854 h 6297063"/>
              <a:gd name="connsiteX1" fmla="*/ 255849 w 11919099"/>
              <a:gd name="connsiteY1" fmla="*/ 5 h 6297063"/>
              <a:gd name="connsiteX2" fmla="*/ 9993929 w 11919099"/>
              <a:gd name="connsiteY2" fmla="*/ 5 h 6297063"/>
              <a:gd name="connsiteX3" fmla="*/ 10334140 w 11919099"/>
              <a:gd name="connsiteY3" fmla="*/ 221148 h 6297063"/>
              <a:gd name="connsiteX4" fmla="*/ 10334143 w 11919099"/>
              <a:gd name="connsiteY4" fmla="*/ 377838 h 6297063"/>
              <a:gd name="connsiteX5" fmla="*/ 10548520 w 11919099"/>
              <a:gd name="connsiteY5" fmla="*/ 702234 h 6297063"/>
              <a:gd name="connsiteX6" fmla="*/ 11631764 w 11919099"/>
              <a:gd name="connsiteY6" fmla="*/ 623339 h 6297063"/>
              <a:gd name="connsiteX7" fmla="*/ 11919099 w 11919099"/>
              <a:gd name="connsiteY7" fmla="*/ 846405 h 6297063"/>
              <a:gd name="connsiteX8" fmla="*/ 11919099 w 11919099"/>
              <a:gd name="connsiteY8" fmla="*/ 6041214 h 6297063"/>
              <a:gd name="connsiteX9" fmla="*/ 11663250 w 11919099"/>
              <a:gd name="connsiteY9" fmla="*/ 6297063 h 6297063"/>
              <a:gd name="connsiteX10" fmla="*/ 255849 w 11919099"/>
              <a:gd name="connsiteY10" fmla="*/ 6297063 h 6297063"/>
              <a:gd name="connsiteX11" fmla="*/ 0 w 11919099"/>
              <a:gd name="connsiteY11" fmla="*/ 6041214 h 6297063"/>
              <a:gd name="connsiteX12" fmla="*/ 0 w 11919099"/>
              <a:gd name="connsiteY12" fmla="*/ 255854 h 6297063"/>
              <a:gd name="connsiteX0" fmla="*/ 0 w 11919099"/>
              <a:gd name="connsiteY0" fmla="*/ 255849 h 6297058"/>
              <a:gd name="connsiteX1" fmla="*/ 255849 w 11919099"/>
              <a:gd name="connsiteY1" fmla="*/ 0 h 6297058"/>
              <a:gd name="connsiteX2" fmla="*/ 9993929 w 11919099"/>
              <a:gd name="connsiteY2" fmla="*/ 0 h 6297058"/>
              <a:gd name="connsiteX3" fmla="*/ 10334140 w 11919099"/>
              <a:gd name="connsiteY3" fmla="*/ 221143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9993929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334143 w 11919099"/>
              <a:gd name="connsiteY4" fmla="*/ 37783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2681 w 11919099"/>
              <a:gd name="connsiteY3" fmla="*/ 254610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8909 w 11919099"/>
              <a:gd name="connsiteY3" fmla="*/ 27851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19834 w 11919099"/>
              <a:gd name="connsiteY3" fmla="*/ 276125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548520 w 11919099"/>
              <a:gd name="connsiteY5" fmla="*/ 702229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12896 w 11919099"/>
              <a:gd name="connsiteY5" fmla="*/ 63529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53430 w 11919099"/>
              <a:gd name="connsiteY5" fmla="*/ 652027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269767 w 11919099"/>
              <a:gd name="connsiteY4" fmla="*/ 65752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67522 w 11919099"/>
              <a:gd name="connsiteY4" fmla="*/ 53799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6990 w 11919099"/>
              <a:gd name="connsiteY4" fmla="*/ 547559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7986 w 11919099"/>
              <a:gd name="connsiteY4" fmla="*/ 523654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50833 w 11919099"/>
              <a:gd name="connsiteY4" fmla="*/ 516483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24606 w 11919099"/>
              <a:gd name="connsiteY4" fmla="*/ 447157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49 h 6297058"/>
              <a:gd name="connsiteX1" fmla="*/ 255849 w 11919099"/>
              <a:gd name="connsiteY1" fmla="*/ 0 h 6297058"/>
              <a:gd name="connsiteX2" fmla="*/ 10063073 w 11919099"/>
              <a:gd name="connsiteY2" fmla="*/ 0 h 6297058"/>
              <a:gd name="connsiteX3" fmla="*/ 10336525 w 11919099"/>
              <a:gd name="connsiteY3" fmla="*/ 288077 h 6297058"/>
              <a:gd name="connsiteX4" fmla="*/ 10338911 w 11919099"/>
              <a:gd name="connsiteY4" fmla="*/ 461500 h 6297058"/>
              <a:gd name="connsiteX5" fmla="*/ 10627202 w 11919099"/>
              <a:gd name="connsiteY5" fmla="*/ 637685 h 6297058"/>
              <a:gd name="connsiteX6" fmla="*/ 11631764 w 11919099"/>
              <a:gd name="connsiteY6" fmla="*/ 623334 h 6297058"/>
              <a:gd name="connsiteX7" fmla="*/ 11919099 w 11919099"/>
              <a:gd name="connsiteY7" fmla="*/ 846400 h 6297058"/>
              <a:gd name="connsiteX8" fmla="*/ 11919099 w 11919099"/>
              <a:gd name="connsiteY8" fmla="*/ 6041209 h 6297058"/>
              <a:gd name="connsiteX9" fmla="*/ 11663250 w 11919099"/>
              <a:gd name="connsiteY9" fmla="*/ 6297058 h 6297058"/>
              <a:gd name="connsiteX10" fmla="*/ 255849 w 11919099"/>
              <a:gd name="connsiteY10" fmla="*/ 6297058 h 6297058"/>
              <a:gd name="connsiteX11" fmla="*/ 0 w 11919099"/>
              <a:gd name="connsiteY11" fmla="*/ 6041209 h 6297058"/>
              <a:gd name="connsiteX12" fmla="*/ 0 w 11919099"/>
              <a:gd name="connsiteY12" fmla="*/ 255849 h 6297058"/>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7202 w 11919099"/>
              <a:gd name="connsiteY5" fmla="*/ 637688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6739 w 11919099"/>
              <a:gd name="connsiteY5" fmla="*/ 67354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631764 w 11919099"/>
              <a:gd name="connsiteY6" fmla="*/ 623337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45929 w 11919099"/>
              <a:gd name="connsiteY6" fmla="*/ 69505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20049 w 11919099"/>
              <a:gd name="connsiteY5" fmla="*/ 63290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15280 w 11919099"/>
              <a:gd name="connsiteY5" fmla="*/ 64007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631970 w 11919099"/>
              <a:gd name="connsiteY5" fmla="*/ 678326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4246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61503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63073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1900 w 11919099"/>
              <a:gd name="connsiteY5" fmla="*/ 637688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29239 w 11919099"/>
              <a:gd name="connsiteY6" fmla="*/ 63768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1160 w 11919099"/>
              <a:gd name="connsiteY6" fmla="*/ 635291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46403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543544 w 11919099"/>
              <a:gd name="connsiteY6" fmla="*/ 64007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03151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29379 w 11919099"/>
              <a:gd name="connsiteY6" fmla="*/ 63768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36532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099"/>
              <a:gd name="connsiteY0" fmla="*/ 255852 h 6297061"/>
              <a:gd name="connsiteX1" fmla="*/ 255849 w 11919099"/>
              <a:gd name="connsiteY1" fmla="*/ 3 h 6297061"/>
              <a:gd name="connsiteX2" fmla="*/ 10074995 w 11919099"/>
              <a:gd name="connsiteY2" fmla="*/ 3 h 6297061"/>
              <a:gd name="connsiteX3" fmla="*/ 10336525 w 11919099"/>
              <a:gd name="connsiteY3" fmla="*/ 288080 h 6297061"/>
              <a:gd name="connsiteX4" fmla="*/ 10338911 w 11919099"/>
              <a:gd name="connsiteY4" fmla="*/ 447159 h 6297061"/>
              <a:gd name="connsiteX5" fmla="*/ 10586668 w 11919099"/>
              <a:gd name="connsiteY5" fmla="*/ 640079 h 6297061"/>
              <a:gd name="connsiteX6" fmla="*/ 11648453 w 11919099"/>
              <a:gd name="connsiteY6" fmla="*/ 642462 h 6297061"/>
              <a:gd name="connsiteX7" fmla="*/ 11919099 w 11919099"/>
              <a:gd name="connsiteY7" fmla="*/ 879871 h 6297061"/>
              <a:gd name="connsiteX8" fmla="*/ 11919099 w 11919099"/>
              <a:gd name="connsiteY8" fmla="*/ 6041212 h 6297061"/>
              <a:gd name="connsiteX9" fmla="*/ 11663250 w 11919099"/>
              <a:gd name="connsiteY9" fmla="*/ 6297061 h 6297061"/>
              <a:gd name="connsiteX10" fmla="*/ 255849 w 11919099"/>
              <a:gd name="connsiteY10" fmla="*/ 6297061 h 6297061"/>
              <a:gd name="connsiteX11" fmla="*/ 0 w 11919099"/>
              <a:gd name="connsiteY11" fmla="*/ 6041212 h 6297061"/>
              <a:gd name="connsiteX12" fmla="*/ 0 w 11919099"/>
              <a:gd name="connsiteY12" fmla="*/ 255852 h 6297061"/>
              <a:gd name="connsiteX0" fmla="*/ 0 w 11919166"/>
              <a:gd name="connsiteY0" fmla="*/ 255852 h 6297061"/>
              <a:gd name="connsiteX1" fmla="*/ 255849 w 11919166"/>
              <a:gd name="connsiteY1" fmla="*/ 3 h 6297061"/>
              <a:gd name="connsiteX2" fmla="*/ 10074995 w 11919166"/>
              <a:gd name="connsiteY2" fmla="*/ 3 h 6297061"/>
              <a:gd name="connsiteX3" fmla="*/ 10336525 w 11919166"/>
              <a:gd name="connsiteY3" fmla="*/ 288080 h 6297061"/>
              <a:gd name="connsiteX4" fmla="*/ 10338911 w 11919166"/>
              <a:gd name="connsiteY4" fmla="*/ 447159 h 6297061"/>
              <a:gd name="connsiteX5" fmla="*/ 10586668 w 11919166"/>
              <a:gd name="connsiteY5" fmla="*/ 640079 h 6297061"/>
              <a:gd name="connsiteX6" fmla="*/ 11648453 w 11919166"/>
              <a:gd name="connsiteY6" fmla="*/ 642462 h 6297061"/>
              <a:gd name="connsiteX7" fmla="*/ 11919099 w 11919166"/>
              <a:gd name="connsiteY7" fmla="*/ 879871 h 6297061"/>
              <a:gd name="connsiteX8" fmla="*/ 11919099 w 11919166"/>
              <a:gd name="connsiteY8" fmla="*/ 6041212 h 6297061"/>
              <a:gd name="connsiteX9" fmla="*/ 11663250 w 11919166"/>
              <a:gd name="connsiteY9" fmla="*/ 6297061 h 6297061"/>
              <a:gd name="connsiteX10" fmla="*/ 255849 w 11919166"/>
              <a:gd name="connsiteY10" fmla="*/ 6297061 h 6297061"/>
              <a:gd name="connsiteX11" fmla="*/ 0 w 11919166"/>
              <a:gd name="connsiteY11" fmla="*/ 6041212 h 6297061"/>
              <a:gd name="connsiteX12" fmla="*/ 0 w 11919166"/>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48453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55606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2"/>
              <a:gd name="connsiteY0" fmla="*/ 255852 h 6297061"/>
              <a:gd name="connsiteX1" fmla="*/ 255849 w 11919102"/>
              <a:gd name="connsiteY1" fmla="*/ 3 h 6297061"/>
              <a:gd name="connsiteX2" fmla="*/ 10074995 w 11919102"/>
              <a:gd name="connsiteY2" fmla="*/ 3 h 6297061"/>
              <a:gd name="connsiteX3" fmla="*/ 10336525 w 11919102"/>
              <a:gd name="connsiteY3" fmla="*/ 288080 h 6297061"/>
              <a:gd name="connsiteX4" fmla="*/ 10338911 w 11919102"/>
              <a:gd name="connsiteY4" fmla="*/ 447159 h 6297061"/>
              <a:gd name="connsiteX5" fmla="*/ 10586668 w 11919102"/>
              <a:gd name="connsiteY5" fmla="*/ 640079 h 6297061"/>
              <a:gd name="connsiteX6" fmla="*/ 11662759 w 11919102"/>
              <a:gd name="connsiteY6" fmla="*/ 642462 h 6297061"/>
              <a:gd name="connsiteX7" fmla="*/ 11919099 w 11919102"/>
              <a:gd name="connsiteY7" fmla="*/ 879871 h 6297061"/>
              <a:gd name="connsiteX8" fmla="*/ 11919099 w 11919102"/>
              <a:gd name="connsiteY8" fmla="*/ 6041212 h 6297061"/>
              <a:gd name="connsiteX9" fmla="*/ 11663250 w 11919102"/>
              <a:gd name="connsiteY9" fmla="*/ 6297061 h 6297061"/>
              <a:gd name="connsiteX10" fmla="*/ 255849 w 11919102"/>
              <a:gd name="connsiteY10" fmla="*/ 6297061 h 6297061"/>
              <a:gd name="connsiteX11" fmla="*/ 0 w 11919102"/>
              <a:gd name="connsiteY11" fmla="*/ 6041212 h 6297061"/>
              <a:gd name="connsiteX12" fmla="*/ 0 w 11919102"/>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62759 w 11919101"/>
              <a:gd name="connsiteY6" fmla="*/ 64246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52 h 6297061"/>
              <a:gd name="connsiteX1" fmla="*/ 255849 w 11919101"/>
              <a:gd name="connsiteY1" fmla="*/ 3 h 6297061"/>
              <a:gd name="connsiteX2" fmla="*/ 10074995 w 11919101"/>
              <a:gd name="connsiteY2" fmla="*/ 3 h 6297061"/>
              <a:gd name="connsiteX3" fmla="*/ 10336525 w 11919101"/>
              <a:gd name="connsiteY3" fmla="*/ 288080 h 6297061"/>
              <a:gd name="connsiteX4" fmla="*/ 10338911 w 11919101"/>
              <a:gd name="connsiteY4" fmla="*/ 447159 h 6297061"/>
              <a:gd name="connsiteX5" fmla="*/ 10586668 w 11919101"/>
              <a:gd name="connsiteY5" fmla="*/ 640079 h 6297061"/>
              <a:gd name="connsiteX6" fmla="*/ 11657990 w 11919101"/>
              <a:gd name="connsiteY6" fmla="*/ 640072 h 6297061"/>
              <a:gd name="connsiteX7" fmla="*/ 11919099 w 11919101"/>
              <a:gd name="connsiteY7" fmla="*/ 879871 h 6297061"/>
              <a:gd name="connsiteX8" fmla="*/ 11919099 w 11919101"/>
              <a:gd name="connsiteY8" fmla="*/ 6041212 h 6297061"/>
              <a:gd name="connsiteX9" fmla="*/ 11663250 w 11919101"/>
              <a:gd name="connsiteY9" fmla="*/ 6297061 h 6297061"/>
              <a:gd name="connsiteX10" fmla="*/ 255849 w 11919101"/>
              <a:gd name="connsiteY10" fmla="*/ 6297061 h 6297061"/>
              <a:gd name="connsiteX11" fmla="*/ 0 w 11919101"/>
              <a:gd name="connsiteY11" fmla="*/ 6041212 h 6297061"/>
              <a:gd name="connsiteX12" fmla="*/ 0 w 11919101"/>
              <a:gd name="connsiteY12" fmla="*/ 255852 h 6297061"/>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 name="connsiteX0" fmla="*/ 0 w 11919101"/>
              <a:gd name="connsiteY0" fmla="*/ 255849 h 6297058"/>
              <a:gd name="connsiteX1" fmla="*/ 255849 w 11919101"/>
              <a:gd name="connsiteY1" fmla="*/ 0 h 6297058"/>
              <a:gd name="connsiteX2" fmla="*/ 10074995 w 11919101"/>
              <a:gd name="connsiteY2" fmla="*/ 0 h 6297058"/>
              <a:gd name="connsiteX3" fmla="*/ 10336525 w 11919101"/>
              <a:gd name="connsiteY3" fmla="*/ 288077 h 6297058"/>
              <a:gd name="connsiteX4" fmla="*/ 10338911 w 11919101"/>
              <a:gd name="connsiteY4" fmla="*/ 447156 h 6297058"/>
              <a:gd name="connsiteX5" fmla="*/ 10586668 w 11919101"/>
              <a:gd name="connsiteY5" fmla="*/ 640076 h 6297058"/>
              <a:gd name="connsiteX6" fmla="*/ 11657990 w 11919101"/>
              <a:gd name="connsiteY6" fmla="*/ 640069 h 6297058"/>
              <a:gd name="connsiteX7" fmla="*/ 11919099 w 11919101"/>
              <a:gd name="connsiteY7" fmla="*/ 879868 h 6297058"/>
              <a:gd name="connsiteX8" fmla="*/ 11919099 w 11919101"/>
              <a:gd name="connsiteY8" fmla="*/ 6041209 h 6297058"/>
              <a:gd name="connsiteX9" fmla="*/ 11663250 w 11919101"/>
              <a:gd name="connsiteY9" fmla="*/ 6297058 h 6297058"/>
              <a:gd name="connsiteX10" fmla="*/ 255849 w 11919101"/>
              <a:gd name="connsiteY10" fmla="*/ 6297058 h 6297058"/>
              <a:gd name="connsiteX11" fmla="*/ 0 w 11919101"/>
              <a:gd name="connsiteY11" fmla="*/ 6041209 h 6297058"/>
              <a:gd name="connsiteX12" fmla="*/ 0 w 11919101"/>
              <a:gd name="connsiteY12" fmla="*/ 255849 h 629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19101" h="6297058">
                <a:moveTo>
                  <a:pt x="0" y="255849"/>
                </a:moveTo>
                <a:cubicBezTo>
                  <a:pt x="0" y="114547"/>
                  <a:pt x="114547" y="0"/>
                  <a:pt x="255849" y="0"/>
                </a:cubicBezTo>
                <a:lnTo>
                  <a:pt x="10074995" y="0"/>
                </a:lnTo>
                <a:cubicBezTo>
                  <a:pt x="10303814" y="1478"/>
                  <a:pt x="10337839" y="196817"/>
                  <a:pt x="10336525" y="288077"/>
                </a:cubicBezTo>
                <a:cubicBezTo>
                  <a:pt x="10335211" y="379337"/>
                  <a:pt x="10337753" y="398052"/>
                  <a:pt x="10338911" y="447156"/>
                </a:cubicBezTo>
                <a:cubicBezTo>
                  <a:pt x="10340069" y="496260"/>
                  <a:pt x="10381127" y="641390"/>
                  <a:pt x="10586668" y="640076"/>
                </a:cubicBezTo>
                <a:lnTo>
                  <a:pt x="11657990" y="640069"/>
                </a:lnTo>
                <a:cubicBezTo>
                  <a:pt x="11829990" y="641788"/>
                  <a:pt x="11919640" y="783486"/>
                  <a:pt x="11919099" y="879868"/>
                </a:cubicBezTo>
                <a:lnTo>
                  <a:pt x="11919099" y="6041209"/>
                </a:lnTo>
                <a:cubicBezTo>
                  <a:pt x="11919099" y="6182511"/>
                  <a:pt x="11804552" y="6297058"/>
                  <a:pt x="11663250" y="6297058"/>
                </a:cubicBezTo>
                <a:lnTo>
                  <a:pt x="255849" y="6297058"/>
                </a:lnTo>
                <a:cubicBezTo>
                  <a:pt x="114547" y="6297058"/>
                  <a:pt x="0" y="6182511"/>
                  <a:pt x="0" y="6041209"/>
                </a:cubicBezTo>
                <a:lnTo>
                  <a:pt x="0" y="255849"/>
                </a:lnTo>
                <a:close/>
              </a:path>
            </a:pathLst>
          </a:custGeom>
          <a:solidFill>
            <a:schemeClr val="bg1"/>
          </a:solidFill>
        </p:spPr>
        <p:txBody>
          <a:bodyPr bIns="1080000" anchor="ctr" anchorCtr="0"/>
          <a:lstStyle>
            <a:lvl1pPr marL="0" indent="0" algn="ctr">
              <a:buNone/>
              <a:defRPr/>
            </a:lvl1pPr>
          </a:lstStyle>
          <a:p>
            <a:r>
              <a:rPr lang="de-DE"/>
              <a:t>Click </a:t>
            </a:r>
            <a:r>
              <a:rPr lang="de-DE" err="1"/>
              <a:t>icon</a:t>
            </a:r>
            <a:r>
              <a:rPr lang="de-DE"/>
              <a:t> </a:t>
            </a:r>
            <a:r>
              <a:rPr lang="de-DE" err="1"/>
              <a:t>to</a:t>
            </a:r>
            <a:r>
              <a:rPr lang="de-DE"/>
              <a:t> </a:t>
            </a:r>
            <a:r>
              <a:rPr lang="de-DE" err="1"/>
              <a:t>insert</a:t>
            </a:r>
            <a:r>
              <a:rPr lang="de-DE"/>
              <a:t> </a:t>
            </a:r>
            <a:r>
              <a:rPr lang="de-DE" err="1"/>
              <a:t>picture</a:t>
            </a:r>
            <a:endParaRPr lang="en-GB"/>
          </a:p>
        </p:txBody>
      </p:sp>
      <p:sp>
        <p:nvSpPr>
          <p:cNvPr id="3" name="Google Shape;14;p8">
            <a:extLst>
              <a:ext uri="{FF2B5EF4-FFF2-40B4-BE49-F238E27FC236}">
                <a16:creationId xmlns:a16="http://schemas.microsoft.com/office/drawing/2014/main" id="{E66C84D4-8282-9216-BEC5-3B5CF82CABF3}"/>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13314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ank-you-for-your-attention">
    <p:spTree>
      <p:nvGrpSpPr>
        <p:cNvPr id="1" name=""/>
        <p:cNvGrpSpPr/>
        <p:nvPr/>
      </p:nvGrpSpPr>
      <p:grpSpPr>
        <a:xfrm>
          <a:off x="0" y="0"/>
          <a:ext cx="0" cy="0"/>
          <a:chOff x="0" y="0"/>
          <a:chExt cx="0" cy="0"/>
        </a:xfrm>
      </p:grpSpPr>
      <p:sp>
        <p:nvSpPr>
          <p:cNvPr id="4" name="Rechteck: abgerundete Ecken 7">
            <a:extLst>
              <a:ext uri="{FF2B5EF4-FFF2-40B4-BE49-F238E27FC236}">
                <a16:creationId xmlns:a16="http://schemas.microsoft.com/office/drawing/2014/main" id="{7FA0CE39-D1D8-51C4-92D5-1021C6552CCD}"/>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7CE94CC3-E826-D1E1-48ED-EA5318E49FA0}"/>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4437A069-63C7-02D1-7FAB-0029197C9275}"/>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5">
              <a:extLst>
                <a:ext uri="{FF2B5EF4-FFF2-40B4-BE49-F238E27FC236}">
                  <a16:creationId xmlns:a16="http://schemas.microsoft.com/office/drawing/2014/main" id="{D6936642-6D0E-54A5-D946-C9C46354EB2C}"/>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8">
            <a:extLst>
              <a:ext uri="{FF2B5EF4-FFF2-40B4-BE49-F238E27FC236}">
                <a16:creationId xmlns:a16="http://schemas.microsoft.com/office/drawing/2014/main" id="{1380D0B0-B5A5-94C4-1BF6-8D1B7747E743}"/>
              </a:ext>
            </a:extLst>
          </p:cNvPr>
          <p:cNvGrpSpPr/>
          <p:nvPr userDrawn="1"/>
        </p:nvGrpSpPr>
        <p:grpSpPr>
          <a:xfrm>
            <a:off x="572910" y="2386149"/>
            <a:ext cx="10529252" cy="1938202"/>
            <a:chOff x="676906" y="2386149"/>
            <a:chExt cx="10529252" cy="1938202"/>
          </a:xfrm>
        </p:grpSpPr>
        <p:sp>
          <p:nvSpPr>
            <p:cNvPr id="9" name="Textplatzhalter 6">
              <a:extLst>
                <a:ext uri="{FF2B5EF4-FFF2-40B4-BE49-F238E27FC236}">
                  <a16:creationId xmlns:a16="http://schemas.microsoft.com/office/drawing/2014/main" id="{48D4C4F6-FBEE-F911-F9D1-7E4F866CE10B}"/>
                </a:ext>
              </a:extLst>
            </p:cNvPr>
            <p:cNvSpPr txBox="1">
              <a:spLocks/>
            </p:cNvSpPr>
            <p:nvPr/>
          </p:nvSpPr>
          <p:spPr>
            <a:xfrm>
              <a:off x="676906" y="2386149"/>
              <a:ext cx="10529252" cy="1042852"/>
            </a:xfrm>
            <a:prstGeom prst="rect">
              <a:avLst/>
            </a:prstGeom>
          </p:spPr>
          <p:txBody>
            <a:bodyPr/>
            <a:lstStyle>
              <a:defPPr marR="0" lvl="0" algn="l" rtl="0">
                <a:lnSpc>
                  <a:spcPct val="100000"/>
                </a:lnSpc>
                <a:spcBef>
                  <a:spcPts val="0"/>
                </a:spcBef>
                <a:spcAft>
                  <a:spcPts val="0"/>
                </a:spcAft>
              </a:defPPr>
              <a:lvl1pPr marL="0" marR="0" lvl="0" indent="0" algn="l" rtl="0">
                <a:lnSpc>
                  <a:spcPct val="120000"/>
                </a:lnSpc>
                <a:spcBef>
                  <a:spcPts val="0"/>
                </a:spcBef>
                <a:spcAft>
                  <a:spcPts val="0"/>
                </a:spcAft>
                <a:buClr>
                  <a:schemeClr val="bg2"/>
                </a:buClr>
                <a:buFont typeface="Arial" panose="020B0604020202020204" pitchFamily="34" charset="0"/>
                <a:buNone/>
                <a:defRPr sz="5500" b="1" i="0" u="none" strike="noStrike" cap="none" spc="-50" baseline="0">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7000" b="0" i="0" u="none" strike="noStrike" cap="none">
                  <a:solidFill>
                    <a:schemeClr val="bg1"/>
                  </a:solidFill>
                  <a:latin typeface="Myriad Pro" panose="020B0503030403020204" pitchFamily="34" charset="0"/>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7000" b="0" i="0" u="none" strike="noStrike" cap="none">
                  <a:solidFill>
                    <a:schemeClr val="bg1"/>
                  </a:solidFill>
                  <a:latin typeface="Myriad Pro" panose="020B0503030403020204" pitchFamily="34" charset="0"/>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7000" b="0" i="0" u="none" strike="noStrike" cap="none">
                  <a:solidFill>
                    <a:schemeClr val="bg1"/>
                  </a:solidFill>
                  <a:latin typeface="Myriad Pro" panose="020B0503030403020204" pitchFamily="34" charset="0"/>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7000" b="0" i="0" u="none" strike="noStrike" cap="none">
                  <a:solidFill>
                    <a:schemeClr val="bg1"/>
                  </a:solidFill>
                  <a:latin typeface="Myriad Pro" panose="020B0503030403020204" pitchFamily="34"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err="1"/>
                <a:t>Thank</a:t>
              </a:r>
              <a:r>
                <a:rPr lang="de-DE"/>
                <a:t> </a:t>
              </a:r>
              <a:r>
                <a:rPr lang="de-DE" err="1"/>
                <a:t>you</a:t>
              </a:r>
              <a:endParaRPr lang="de-DE"/>
            </a:p>
          </p:txBody>
        </p:sp>
        <p:sp>
          <p:nvSpPr>
            <p:cNvPr id="10" name="Textplatzhalter 6">
              <a:extLst>
                <a:ext uri="{FF2B5EF4-FFF2-40B4-BE49-F238E27FC236}">
                  <a16:creationId xmlns:a16="http://schemas.microsoft.com/office/drawing/2014/main" id="{EFB6B6E6-57BE-EA40-470A-AC96FFE4EBEE}"/>
                </a:ext>
              </a:extLst>
            </p:cNvPr>
            <p:cNvSpPr txBox="1">
              <a:spLocks/>
            </p:cNvSpPr>
            <p:nvPr/>
          </p:nvSpPr>
          <p:spPr>
            <a:xfrm>
              <a:off x="676906" y="3281499"/>
              <a:ext cx="10529252" cy="1042852"/>
            </a:xfrm>
            <a:prstGeom prst="rect">
              <a:avLst/>
            </a:prstGeom>
          </p:spPr>
          <p:txBody>
            <a:bodyPr/>
            <a:lstStyle>
              <a:defPPr marR="0" lvl="0" algn="l" rtl="0">
                <a:lnSpc>
                  <a:spcPct val="100000"/>
                </a:lnSpc>
                <a:spcBef>
                  <a:spcPts val="0"/>
                </a:spcBef>
                <a:spcAft>
                  <a:spcPts val="0"/>
                </a:spcAft>
              </a:defPPr>
              <a:lvl1pPr marL="0" marR="0" lvl="0" indent="0" algn="l" rtl="0">
                <a:lnSpc>
                  <a:spcPct val="120000"/>
                </a:lnSpc>
                <a:spcBef>
                  <a:spcPts val="0"/>
                </a:spcBef>
                <a:spcAft>
                  <a:spcPts val="0"/>
                </a:spcAft>
                <a:buClr>
                  <a:schemeClr val="bg2"/>
                </a:buClr>
                <a:buFont typeface="Arial" panose="020B0604020202020204" pitchFamily="34" charset="0"/>
                <a:buNone/>
                <a:defRPr sz="5500" b="0" i="0" u="none" strike="noStrike" cap="none" spc="-50" baseline="0">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7000" b="0" i="0" u="none" strike="noStrike" cap="none">
                  <a:solidFill>
                    <a:schemeClr val="bg1"/>
                  </a:solidFill>
                  <a:latin typeface="Myriad Pro" panose="020B0503030403020204" pitchFamily="34" charset="0"/>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7000" b="0" i="0" u="none" strike="noStrike" cap="none">
                  <a:solidFill>
                    <a:schemeClr val="bg1"/>
                  </a:solidFill>
                  <a:latin typeface="Myriad Pro" panose="020B0503030403020204" pitchFamily="34" charset="0"/>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7000" b="0" i="0" u="none" strike="noStrike" cap="none">
                  <a:solidFill>
                    <a:schemeClr val="bg1"/>
                  </a:solidFill>
                  <a:latin typeface="Myriad Pro" panose="020B0503030403020204" pitchFamily="34" charset="0"/>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7000" b="0" i="0" u="none" strike="noStrike" cap="none">
                  <a:solidFill>
                    <a:schemeClr val="bg1"/>
                  </a:solidFill>
                  <a:latin typeface="Myriad Pro" panose="020B0503030403020204" pitchFamily="34"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err="1"/>
                <a:t>for</a:t>
              </a:r>
              <a:r>
                <a:rPr lang="de-DE"/>
                <a:t> </a:t>
              </a:r>
              <a:r>
                <a:rPr lang="de-DE" err="1"/>
                <a:t>your</a:t>
              </a:r>
              <a:r>
                <a:rPr lang="de-DE"/>
                <a:t> </a:t>
              </a:r>
              <a:r>
                <a:rPr lang="de-DE" err="1"/>
                <a:t>attention</a:t>
              </a:r>
              <a:endParaRPr lang="de-DE"/>
            </a:p>
          </p:txBody>
        </p:sp>
      </p:grpSp>
      <p:pic>
        <p:nvPicPr>
          <p:cNvPr id="11" name="Grafik 9">
            <a:hlinkClick r:id="rId2"/>
            <a:extLst>
              <a:ext uri="{FF2B5EF4-FFF2-40B4-BE49-F238E27FC236}">
                <a16:creationId xmlns:a16="http://schemas.microsoft.com/office/drawing/2014/main" id="{1A037C0A-A7E3-D9BF-CF3B-FA0D8E191CD2}"/>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12" name="Google Shape;14;p8">
            <a:extLst>
              <a:ext uri="{FF2B5EF4-FFF2-40B4-BE49-F238E27FC236}">
                <a16:creationId xmlns:a16="http://schemas.microsoft.com/office/drawing/2014/main" id="{8F138509-A47E-B92E-40AA-50B3F41E6FB9}"/>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6441892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you-for-your-attention_Adress-Austria">
    <p:spTree>
      <p:nvGrpSpPr>
        <p:cNvPr id="1" name=""/>
        <p:cNvGrpSpPr/>
        <p:nvPr/>
      </p:nvGrpSpPr>
      <p:grpSpPr>
        <a:xfrm>
          <a:off x="0" y="0"/>
          <a:ext cx="0" cy="0"/>
          <a:chOff x="0" y="0"/>
          <a:chExt cx="0" cy="0"/>
        </a:xfrm>
      </p:grpSpPr>
      <p:sp>
        <p:nvSpPr>
          <p:cNvPr id="4" name="Rechteck: abgerundete Ecken 7">
            <a:extLst>
              <a:ext uri="{FF2B5EF4-FFF2-40B4-BE49-F238E27FC236}">
                <a16:creationId xmlns:a16="http://schemas.microsoft.com/office/drawing/2014/main" id="{2F10CB6B-841F-8965-75D0-43C6DC0EC932}"/>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C701945A-8041-2FD2-5159-FD79D60C9DCC}"/>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D4EB1D1D-37F5-60A2-0720-CF6459B8BF8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5">
              <a:extLst>
                <a:ext uri="{FF2B5EF4-FFF2-40B4-BE49-F238E27FC236}">
                  <a16:creationId xmlns:a16="http://schemas.microsoft.com/office/drawing/2014/main" id="{8C3C50DF-E820-A04B-0005-226AF7A5476E}"/>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16">
            <a:extLst>
              <a:ext uri="{FF2B5EF4-FFF2-40B4-BE49-F238E27FC236}">
                <a16:creationId xmlns:a16="http://schemas.microsoft.com/office/drawing/2014/main" id="{B751B869-D2C5-32B9-E639-9C327507D078}"/>
              </a:ext>
            </a:extLst>
          </p:cNvPr>
          <p:cNvGrpSpPr/>
          <p:nvPr userDrawn="1"/>
        </p:nvGrpSpPr>
        <p:grpSpPr>
          <a:xfrm>
            <a:off x="590210" y="1874647"/>
            <a:ext cx="10676317" cy="3726865"/>
            <a:chOff x="590210" y="1874647"/>
            <a:chExt cx="10676317" cy="3726865"/>
          </a:xfrm>
        </p:grpSpPr>
        <p:sp>
          <p:nvSpPr>
            <p:cNvPr id="9" name="Textplatzhalter 7">
              <a:extLst>
                <a:ext uri="{FF2B5EF4-FFF2-40B4-BE49-F238E27FC236}">
                  <a16:creationId xmlns:a16="http://schemas.microsoft.com/office/drawing/2014/main" id="{9162FC42-1FF5-0897-223C-DF45AB2AC23C}"/>
                </a:ext>
              </a:extLst>
            </p:cNvPr>
            <p:cNvSpPr txBox="1">
              <a:spLocks/>
            </p:cNvSpPr>
            <p:nvPr/>
          </p:nvSpPr>
          <p:spPr>
            <a:xfrm>
              <a:off x="590211" y="1874647"/>
              <a:ext cx="10676316" cy="735734"/>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4500" b="1"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err="1"/>
                <a:t>Thank</a:t>
              </a:r>
              <a:r>
                <a:rPr lang="de-DE"/>
                <a:t> </a:t>
              </a:r>
              <a:r>
                <a:rPr lang="de-DE" err="1"/>
                <a:t>you</a:t>
              </a:r>
              <a:endParaRPr lang="en-GB"/>
            </a:p>
          </p:txBody>
        </p:sp>
        <p:sp>
          <p:nvSpPr>
            <p:cNvPr id="10" name="Textplatzhalter 8">
              <a:extLst>
                <a:ext uri="{FF2B5EF4-FFF2-40B4-BE49-F238E27FC236}">
                  <a16:creationId xmlns:a16="http://schemas.microsoft.com/office/drawing/2014/main" id="{46C62782-903F-2A0B-207F-F1628A203FEB}"/>
                </a:ext>
              </a:extLst>
            </p:cNvPr>
            <p:cNvSpPr txBox="1">
              <a:spLocks/>
            </p:cNvSpPr>
            <p:nvPr/>
          </p:nvSpPr>
          <p:spPr>
            <a:xfrm>
              <a:off x="590210" y="3429000"/>
              <a:ext cx="4773726" cy="2143186"/>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a:t>AOP </a:t>
              </a:r>
              <a:r>
                <a:rPr lang="de-DE" err="1"/>
                <a:t>Orphan</a:t>
              </a:r>
              <a:r>
                <a:rPr lang="de-DE"/>
                <a:t> Pharmaceuticals GmbH</a:t>
              </a:r>
            </a:p>
            <a:p>
              <a:r>
                <a:rPr lang="de-DE"/>
                <a:t>Member </a:t>
              </a:r>
              <a:r>
                <a:rPr lang="de-DE" err="1"/>
                <a:t>of</a:t>
              </a:r>
              <a:r>
                <a:rPr lang="de-DE"/>
                <a:t> </a:t>
              </a:r>
              <a:r>
                <a:rPr lang="de-DE" err="1"/>
                <a:t>the</a:t>
              </a:r>
              <a:r>
                <a:rPr lang="de-DE"/>
                <a:t> AOP Health Group</a:t>
              </a:r>
            </a:p>
            <a:p>
              <a:br>
                <a:rPr lang="de-DE"/>
              </a:br>
              <a:r>
                <a:rPr lang="de-DE"/>
                <a:t>Leopold-Ungar-Platz 2</a:t>
              </a:r>
            </a:p>
            <a:p>
              <a:r>
                <a:rPr lang="de-DE"/>
                <a:t>1190 Vienna</a:t>
              </a:r>
            </a:p>
            <a:p>
              <a:r>
                <a:rPr lang="en-GB"/>
                <a:t>Austria</a:t>
              </a:r>
            </a:p>
          </p:txBody>
        </p:sp>
        <p:sp>
          <p:nvSpPr>
            <p:cNvPr id="11" name="Textplatzhalter 9">
              <a:extLst>
                <a:ext uri="{FF2B5EF4-FFF2-40B4-BE49-F238E27FC236}">
                  <a16:creationId xmlns:a16="http://schemas.microsoft.com/office/drawing/2014/main" id="{FEFE50A4-A3B9-2AF0-998B-D32F6FF0CAF0}"/>
                </a:ext>
              </a:extLst>
            </p:cNvPr>
            <p:cNvSpPr txBox="1">
              <a:spLocks/>
            </p:cNvSpPr>
            <p:nvPr/>
          </p:nvSpPr>
          <p:spPr>
            <a:xfrm>
              <a:off x="590211" y="2486971"/>
              <a:ext cx="10676316" cy="735734"/>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45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err="1"/>
                <a:t>for</a:t>
              </a:r>
              <a:r>
                <a:rPr lang="de-DE"/>
                <a:t> </a:t>
              </a:r>
              <a:r>
                <a:rPr lang="de-DE" err="1"/>
                <a:t>your</a:t>
              </a:r>
              <a:r>
                <a:rPr lang="de-DE"/>
                <a:t> </a:t>
              </a:r>
              <a:r>
                <a:rPr lang="de-DE" err="1"/>
                <a:t>attention</a:t>
              </a:r>
              <a:endParaRPr lang="en-GB"/>
            </a:p>
          </p:txBody>
        </p:sp>
        <p:sp>
          <p:nvSpPr>
            <p:cNvPr id="12" name="Textplatzhalter 8">
              <a:extLst>
                <a:ext uri="{FF2B5EF4-FFF2-40B4-BE49-F238E27FC236}">
                  <a16:creationId xmlns:a16="http://schemas.microsoft.com/office/drawing/2014/main" id="{E258DBBA-381F-FA8B-0A8A-3755CC5E77F0}"/>
                </a:ext>
              </a:extLst>
            </p:cNvPr>
            <p:cNvSpPr txBox="1">
              <a:spLocks/>
            </p:cNvSpPr>
            <p:nvPr userDrawn="1"/>
          </p:nvSpPr>
          <p:spPr>
            <a:xfrm>
              <a:off x="3227274" y="4253986"/>
              <a:ext cx="3573579" cy="1347526"/>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u="sng" baseline="0">
                  <a:solidFill>
                    <a:schemeClr val="bg1"/>
                  </a:solidFill>
                  <a:uFillTx/>
                  <a:hlinkClick r:id="rId2">
                    <a:extLst>
                      <a:ext uri="{A12FA001-AC4F-418D-AE19-62706E023703}">
                        <ahyp:hlinkClr xmlns:ahyp="http://schemas.microsoft.com/office/drawing/2018/hyperlinkcolor" val="tx"/>
                      </a:ext>
                    </a:extLst>
                  </a:hlinkClick>
                </a:rPr>
                <a:t>aop-health.com</a:t>
              </a:r>
              <a:endParaRPr lang="de-DE" u="sng" baseline="0">
                <a:solidFill>
                  <a:schemeClr val="bg1"/>
                </a:solidFill>
                <a:uFillTx/>
              </a:endParaRPr>
            </a:p>
            <a:p>
              <a:r>
                <a:rPr lang="de-DE"/>
                <a:t>+</a:t>
              </a:r>
              <a:r>
                <a:rPr lang="de-DE" sz="700"/>
                <a:t> </a:t>
              </a:r>
              <a:r>
                <a:rPr lang="de-DE" spc="50"/>
                <a:t>43 </a:t>
              </a:r>
              <a:r>
                <a:rPr lang="de-DE"/>
                <a:t>1 503 72 44</a:t>
              </a:r>
            </a:p>
            <a:p>
              <a:r>
                <a:rPr lang="de-DE"/>
                <a:t>office@aoporphan.com</a:t>
              </a:r>
              <a:endParaRPr lang="en-GB"/>
            </a:p>
          </p:txBody>
        </p:sp>
      </p:grpSp>
      <p:pic>
        <p:nvPicPr>
          <p:cNvPr id="13" name="Grafik 9">
            <a:hlinkClick r:id="rId2"/>
            <a:extLst>
              <a:ext uri="{FF2B5EF4-FFF2-40B4-BE49-F238E27FC236}">
                <a16:creationId xmlns:a16="http://schemas.microsoft.com/office/drawing/2014/main" id="{494C6EF2-3E39-5E60-1D64-CB729E1BB5DC}"/>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14" name="Google Shape;14;p8">
            <a:extLst>
              <a:ext uri="{FF2B5EF4-FFF2-40B4-BE49-F238E27FC236}">
                <a16:creationId xmlns:a16="http://schemas.microsoft.com/office/drawing/2014/main" id="{9BDD1475-43ED-83D4-3014-535CC5CE89F1}"/>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720998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act_Austria">
    <p:spTree>
      <p:nvGrpSpPr>
        <p:cNvPr id="1" name=""/>
        <p:cNvGrpSpPr/>
        <p:nvPr/>
      </p:nvGrpSpPr>
      <p:grpSpPr>
        <a:xfrm>
          <a:off x="0" y="0"/>
          <a:ext cx="0" cy="0"/>
          <a:chOff x="0" y="0"/>
          <a:chExt cx="0" cy="0"/>
        </a:xfrm>
      </p:grpSpPr>
      <p:sp>
        <p:nvSpPr>
          <p:cNvPr id="4" name="Rechteck: abgerundete Ecken 7">
            <a:extLst>
              <a:ext uri="{FF2B5EF4-FFF2-40B4-BE49-F238E27FC236}">
                <a16:creationId xmlns:a16="http://schemas.microsoft.com/office/drawing/2014/main" id="{E1BD00E9-5A7B-01A6-6183-14C725279A2E}"/>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E965FFED-DB11-7974-8317-FEBEB7082180}"/>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32130462-CDF4-FB0B-730D-A88B497629AF}"/>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5">
              <a:extLst>
                <a:ext uri="{FF2B5EF4-FFF2-40B4-BE49-F238E27FC236}">
                  <a16:creationId xmlns:a16="http://schemas.microsoft.com/office/drawing/2014/main" id="{AD17CCC4-CE74-6649-B49C-BE230C63813F}"/>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16">
            <a:extLst>
              <a:ext uri="{FF2B5EF4-FFF2-40B4-BE49-F238E27FC236}">
                <a16:creationId xmlns:a16="http://schemas.microsoft.com/office/drawing/2014/main" id="{E6A48CCE-2145-C861-A085-CA58816CC5E9}"/>
              </a:ext>
            </a:extLst>
          </p:cNvPr>
          <p:cNvGrpSpPr/>
          <p:nvPr userDrawn="1"/>
        </p:nvGrpSpPr>
        <p:grpSpPr>
          <a:xfrm>
            <a:off x="590210" y="2486971"/>
            <a:ext cx="10676317" cy="3114541"/>
            <a:chOff x="590210" y="2486971"/>
            <a:chExt cx="10676317" cy="3114541"/>
          </a:xfrm>
        </p:grpSpPr>
        <p:grpSp>
          <p:nvGrpSpPr>
            <p:cNvPr id="9" name="Gruppieren 6">
              <a:extLst>
                <a:ext uri="{FF2B5EF4-FFF2-40B4-BE49-F238E27FC236}">
                  <a16:creationId xmlns:a16="http://schemas.microsoft.com/office/drawing/2014/main" id="{BF5C17F9-8B76-5DD2-90FD-257B0609CB46}"/>
                </a:ext>
              </a:extLst>
            </p:cNvPr>
            <p:cNvGrpSpPr/>
            <p:nvPr userDrawn="1"/>
          </p:nvGrpSpPr>
          <p:grpSpPr>
            <a:xfrm>
              <a:off x="590210" y="2486971"/>
              <a:ext cx="10676317" cy="3085215"/>
              <a:chOff x="680014" y="2486971"/>
              <a:chExt cx="10676317" cy="3085215"/>
            </a:xfrm>
          </p:grpSpPr>
          <p:sp>
            <p:nvSpPr>
              <p:cNvPr id="11" name="Textplatzhalter 8">
                <a:extLst>
                  <a:ext uri="{FF2B5EF4-FFF2-40B4-BE49-F238E27FC236}">
                    <a16:creationId xmlns:a16="http://schemas.microsoft.com/office/drawing/2014/main" id="{78EDE348-5BFD-B60E-8B1B-1C0CCDA1DB6E}"/>
                  </a:ext>
                </a:extLst>
              </p:cNvPr>
              <p:cNvSpPr txBox="1">
                <a:spLocks/>
              </p:cNvSpPr>
              <p:nvPr/>
            </p:nvSpPr>
            <p:spPr>
              <a:xfrm>
                <a:off x="680014" y="3429000"/>
                <a:ext cx="4773726" cy="2143186"/>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a:t>AOP </a:t>
                </a:r>
                <a:r>
                  <a:rPr lang="de-DE" err="1"/>
                  <a:t>Orphan</a:t>
                </a:r>
                <a:r>
                  <a:rPr lang="de-DE"/>
                  <a:t> Pharmaceuticals GmbH</a:t>
                </a:r>
              </a:p>
              <a:p>
                <a:r>
                  <a:rPr lang="de-DE"/>
                  <a:t>Member </a:t>
                </a:r>
                <a:r>
                  <a:rPr lang="de-DE" err="1"/>
                  <a:t>of</a:t>
                </a:r>
                <a:r>
                  <a:rPr lang="de-DE"/>
                  <a:t> </a:t>
                </a:r>
                <a:r>
                  <a:rPr lang="de-DE" err="1"/>
                  <a:t>the</a:t>
                </a:r>
                <a:r>
                  <a:rPr lang="de-DE"/>
                  <a:t> AOP Health Group</a:t>
                </a:r>
              </a:p>
              <a:p>
                <a:br>
                  <a:rPr lang="de-DE"/>
                </a:br>
                <a:r>
                  <a:rPr lang="de-DE"/>
                  <a:t>Leopold-Ungar-Platz 2</a:t>
                </a:r>
              </a:p>
              <a:p>
                <a:r>
                  <a:rPr lang="de-DE"/>
                  <a:t>1190 Vienna</a:t>
                </a:r>
              </a:p>
              <a:p>
                <a:r>
                  <a:rPr lang="en-GB"/>
                  <a:t>Austria</a:t>
                </a:r>
              </a:p>
            </p:txBody>
          </p:sp>
          <p:sp>
            <p:nvSpPr>
              <p:cNvPr id="12" name="Textplatzhalter 9">
                <a:extLst>
                  <a:ext uri="{FF2B5EF4-FFF2-40B4-BE49-F238E27FC236}">
                    <a16:creationId xmlns:a16="http://schemas.microsoft.com/office/drawing/2014/main" id="{C8F1AE37-9974-2798-0E4D-6A118564F821}"/>
                  </a:ext>
                </a:extLst>
              </p:cNvPr>
              <p:cNvSpPr txBox="1">
                <a:spLocks/>
              </p:cNvSpPr>
              <p:nvPr/>
            </p:nvSpPr>
            <p:spPr>
              <a:xfrm>
                <a:off x="680015" y="2486971"/>
                <a:ext cx="10676316" cy="735734"/>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45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b="1"/>
                  <a:t>Contact</a:t>
                </a:r>
                <a:endParaRPr lang="en-GB" b="1"/>
              </a:p>
            </p:txBody>
          </p:sp>
        </p:grpSp>
        <p:sp>
          <p:nvSpPr>
            <p:cNvPr id="10" name="Textplatzhalter 8">
              <a:extLst>
                <a:ext uri="{FF2B5EF4-FFF2-40B4-BE49-F238E27FC236}">
                  <a16:creationId xmlns:a16="http://schemas.microsoft.com/office/drawing/2014/main" id="{366F15D8-6DEF-CCC8-22C8-6A8B077207DF}"/>
                </a:ext>
              </a:extLst>
            </p:cNvPr>
            <p:cNvSpPr txBox="1">
              <a:spLocks/>
            </p:cNvSpPr>
            <p:nvPr userDrawn="1"/>
          </p:nvSpPr>
          <p:spPr>
            <a:xfrm>
              <a:off x="3227274" y="4253986"/>
              <a:ext cx="3573579" cy="1347526"/>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u="sng" baseline="0">
                  <a:solidFill>
                    <a:schemeClr val="bg1"/>
                  </a:solidFill>
                  <a:uFillTx/>
                  <a:hlinkClick r:id="rId2">
                    <a:extLst>
                      <a:ext uri="{A12FA001-AC4F-418D-AE19-62706E023703}">
                        <ahyp:hlinkClr xmlns:ahyp="http://schemas.microsoft.com/office/drawing/2018/hyperlinkcolor" val="tx"/>
                      </a:ext>
                    </a:extLst>
                  </a:hlinkClick>
                </a:rPr>
                <a:t>aop-health.com</a:t>
              </a:r>
              <a:endParaRPr lang="de-DE" u="sng" baseline="0">
                <a:solidFill>
                  <a:schemeClr val="bg1"/>
                </a:solidFill>
                <a:uFillTx/>
              </a:endParaRPr>
            </a:p>
            <a:p>
              <a:r>
                <a:rPr lang="de-DE"/>
                <a:t>+</a:t>
              </a:r>
              <a:r>
                <a:rPr lang="de-DE" sz="700"/>
                <a:t> </a:t>
              </a:r>
              <a:r>
                <a:rPr lang="de-DE" spc="50"/>
                <a:t>43 </a:t>
              </a:r>
              <a:r>
                <a:rPr lang="de-DE"/>
                <a:t>1 503 72 44</a:t>
              </a:r>
            </a:p>
            <a:p>
              <a:r>
                <a:rPr lang="de-DE"/>
                <a:t>office@aoporphan.com</a:t>
              </a:r>
              <a:endParaRPr lang="en-GB"/>
            </a:p>
          </p:txBody>
        </p:sp>
      </p:grpSp>
      <p:pic>
        <p:nvPicPr>
          <p:cNvPr id="13" name="Grafik 9">
            <a:hlinkClick r:id="rId2"/>
            <a:extLst>
              <a:ext uri="{FF2B5EF4-FFF2-40B4-BE49-F238E27FC236}">
                <a16:creationId xmlns:a16="http://schemas.microsoft.com/office/drawing/2014/main" id="{D737E955-464F-75DC-780F-A383A8CBF99B}"/>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14" name="Google Shape;14;p8">
            <a:extLst>
              <a:ext uri="{FF2B5EF4-FFF2-40B4-BE49-F238E27FC236}">
                <a16:creationId xmlns:a16="http://schemas.microsoft.com/office/drawing/2014/main" id="{FF94AFF8-FD14-B526-C66D-639839387E25}"/>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3164230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_Liechtenstein">
    <p:spTree>
      <p:nvGrpSpPr>
        <p:cNvPr id="1" name=""/>
        <p:cNvGrpSpPr/>
        <p:nvPr/>
      </p:nvGrpSpPr>
      <p:grpSpPr>
        <a:xfrm>
          <a:off x="0" y="0"/>
          <a:ext cx="0" cy="0"/>
          <a:chOff x="0" y="0"/>
          <a:chExt cx="0" cy="0"/>
        </a:xfrm>
      </p:grpSpPr>
      <p:sp>
        <p:nvSpPr>
          <p:cNvPr id="4" name="Rechteck: abgerundete Ecken 7">
            <a:extLst>
              <a:ext uri="{FF2B5EF4-FFF2-40B4-BE49-F238E27FC236}">
                <a16:creationId xmlns:a16="http://schemas.microsoft.com/office/drawing/2014/main" id="{852B6566-192D-40BB-F617-B52DDD68DD47}"/>
              </a:ext>
            </a:extLst>
          </p:cNvPr>
          <p:cNvSpPr/>
          <p:nvPr userDrawn="1"/>
        </p:nvSpPr>
        <p:spPr>
          <a:xfrm>
            <a:off x="144000" y="142920"/>
            <a:ext cx="11903538" cy="6570618"/>
          </a:xfrm>
          <a:prstGeom prst="roundRect">
            <a:avLst>
              <a:gd name="adj" fmla="val 3856"/>
            </a:avLst>
          </a:prstGeom>
          <a:solidFill>
            <a:schemeClr val="accent1"/>
          </a:solidFill>
          <a:ln w="0" cap="flat">
            <a:noFill/>
            <a:prstDash val="solid"/>
            <a:miter/>
          </a:ln>
        </p:spPr>
        <p:txBody>
          <a:bodyPr rtlCol="0" anchor="ctr"/>
          <a:lstStyle/>
          <a:p>
            <a:endParaRPr lang="en-GB"/>
          </a:p>
        </p:txBody>
      </p:sp>
      <p:grpSp>
        <p:nvGrpSpPr>
          <p:cNvPr id="5" name="Gruppieren 2">
            <a:extLst>
              <a:ext uri="{FF2B5EF4-FFF2-40B4-BE49-F238E27FC236}">
                <a16:creationId xmlns:a16="http://schemas.microsoft.com/office/drawing/2014/main" id="{AA20CD0C-EF09-6890-067F-78E68A976981}"/>
              </a:ext>
            </a:extLst>
          </p:cNvPr>
          <p:cNvGrpSpPr/>
          <p:nvPr userDrawn="1"/>
        </p:nvGrpSpPr>
        <p:grpSpPr>
          <a:xfrm>
            <a:off x="10209378" y="0"/>
            <a:ext cx="1982622" cy="1031454"/>
            <a:chOff x="10209378" y="0"/>
            <a:chExt cx="1982622" cy="1031454"/>
          </a:xfrm>
        </p:grpSpPr>
        <p:sp>
          <p:nvSpPr>
            <p:cNvPr id="6" name="Grafik 3">
              <a:extLst>
                <a:ext uri="{FF2B5EF4-FFF2-40B4-BE49-F238E27FC236}">
                  <a16:creationId xmlns:a16="http://schemas.microsoft.com/office/drawing/2014/main" id="{50F8A58A-E5EE-62DD-9C4E-3A6B1F0E048E}"/>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5">
              <a:extLst>
                <a:ext uri="{FF2B5EF4-FFF2-40B4-BE49-F238E27FC236}">
                  <a16:creationId xmlns:a16="http://schemas.microsoft.com/office/drawing/2014/main" id="{753DB8F0-871A-1C40-BC7B-0889CB3765D3}"/>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16">
            <a:extLst>
              <a:ext uri="{FF2B5EF4-FFF2-40B4-BE49-F238E27FC236}">
                <a16:creationId xmlns:a16="http://schemas.microsoft.com/office/drawing/2014/main" id="{A88D9B94-425E-8240-9832-7C1B30AB15A8}"/>
              </a:ext>
            </a:extLst>
          </p:cNvPr>
          <p:cNvGrpSpPr/>
          <p:nvPr userDrawn="1"/>
        </p:nvGrpSpPr>
        <p:grpSpPr>
          <a:xfrm>
            <a:off x="590210" y="2486971"/>
            <a:ext cx="10676317" cy="3114541"/>
            <a:chOff x="590210" y="2486971"/>
            <a:chExt cx="10676317" cy="3114541"/>
          </a:xfrm>
        </p:grpSpPr>
        <p:grpSp>
          <p:nvGrpSpPr>
            <p:cNvPr id="9" name="Gruppieren 6">
              <a:extLst>
                <a:ext uri="{FF2B5EF4-FFF2-40B4-BE49-F238E27FC236}">
                  <a16:creationId xmlns:a16="http://schemas.microsoft.com/office/drawing/2014/main" id="{1BF7738D-0C82-3B23-AB2E-4C23637656D2}"/>
                </a:ext>
              </a:extLst>
            </p:cNvPr>
            <p:cNvGrpSpPr/>
            <p:nvPr userDrawn="1"/>
          </p:nvGrpSpPr>
          <p:grpSpPr>
            <a:xfrm>
              <a:off x="590210" y="2486971"/>
              <a:ext cx="10676317" cy="3085215"/>
              <a:chOff x="680014" y="2486971"/>
              <a:chExt cx="10676317" cy="3085215"/>
            </a:xfrm>
          </p:grpSpPr>
          <p:sp>
            <p:nvSpPr>
              <p:cNvPr id="11" name="Textplatzhalter 8">
                <a:extLst>
                  <a:ext uri="{FF2B5EF4-FFF2-40B4-BE49-F238E27FC236}">
                    <a16:creationId xmlns:a16="http://schemas.microsoft.com/office/drawing/2014/main" id="{C4E0D5CB-BF8E-D6C9-87EB-C94189D04F82}"/>
                  </a:ext>
                </a:extLst>
              </p:cNvPr>
              <p:cNvSpPr txBox="1">
                <a:spLocks/>
              </p:cNvSpPr>
              <p:nvPr/>
            </p:nvSpPr>
            <p:spPr>
              <a:xfrm>
                <a:off x="680014" y="3429000"/>
                <a:ext cx="4773726" cy="2143186"/>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t>AOP Health International Management AG</a:t>
                </a:r>
                <a:br>
                  <a:rPr lang="en-GB"/>
                </a:br>
                <a:r>
                  <a:rPr lang="en-GB"/>
                  <a:t>Member of the AOP Health Group</a:t>
                </a:r>
              </a:p>
              <a:p>
                <a:br>
                  <a:rPr lang="de-DE"/>
                </a:br>
                <a:r>
                  <a:rPr lang="de-DE"/>
                  <a:t>Industriering 20</a:t>
                </a:r>
              </a:p>
              <a:p>
                <a:r>
                  <a:rPr lang="de-DE"/>
                  <a:t>9491 Ruggell</a:t>
                </a:r>
              </a:p>
              <a:p>
                <a:r>
                  <a:rPr lang="de-DE"/>
                  <a:t>Liechtenstein</a:t>
                </a:r>
              </a:p>
            </p:txBody>
          </p:sp>
          <p:sp>
            <p:nvSpPr>
              <p:cNvPr id="12" name="Textplatzhalter 9">
                <a:extLst>
                  <a:ext uri="{FF2B5EF4-FFF2-40B4-BE49-F238E27FC236}">
                    <a16:creationId xmlns:a16="http://schemas.microsoft.com/office/drawing/2014/main" id="{86FED16D-55BA-44F2-6433-119BDD1E9211}"/>
                  </a:ext>
                </a:extLst>
              </p:cNvPr>
              <p:cNvSpPr txBox="1">
                <a:spLocks/>
              </p:cNvSpPr>
              <p:nvPr/>
            </p:nvSpPr>
            <p:spPr>
              <a:xfrm>
                <a:off x="680015" y="2486971"/>
                <a:ext cx="10676316" cy="735734"/>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45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b="1"/>
                  <a:t>Contact</a:t>
                </a:r>
                <a:endParaRPr lang="en-GB" b="1"/>
              </a:p>
            </p:txBody>
          </p:sp>
        </p:grpSp>
        <p:sp>
          <p:nvSpPr>
            <p:cNvPr id="10" name="Textplatzhalter 8">
              <a:extLst>
                <a:ext uri="{FF2B5EF4-FFF2-40B4-BE49-F238E27FC236}">
                  <a16:creationId xmlns:a16="http://schemas.microsoft.com/office/drawing/2014/main" id="{D366AA48-994C-66D3-47E1-718D11948991}"/>
                </a:ext>
              </a:extLst>
            </p:cNvPr>
            <p:cNvSpPr txBox="1">
              <a:spLocks/>
            </p:cNvSpPr>
            <p:nvPr userDrawn="1"/>
          </p:nvSpPr>
          <p:spPr>
            <a:xfrm>
              <a:off x="3227274" y="4253986"/>
              <a:ext cx="3573579" cy="1347526"/>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1"/>
                  </a:solidFill>
                  <a:latin typeface="Myriad Pro" panose="020B0503030403020204" pitchFamily="34" charset="0"/>
                  <a:ea typeface="Myriad Pro" panose="020B0503030403020204" pitchFamily="34" charset="0"/>
                  <a:cs typeface="Arial"/>
                  <a:sym typeface="Arial"/>
                </a:defRPr>
              </a:lvl1pPr>
              <a:lvl2pPr marL="285750" marR="0" lvl="1"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2pPr>
              <a:lvl3pPr marL="285750" marR="0" lvl="2"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3pPr>
              <a:lvl4pPr marL="0" marR="0" lvl="3" indent="0" algn="l" rtl="0">
                <a:lnSpc>
                  <a:spcPct val="100000"/>
                </a:lnSpc>
                <a:spcBef>
                  <a:spcPts val="0"/>
                </a:spcBef>
                <a:spcAft>
                  <a:spcPts val="0"/>
                </a:spcAft>
                <a:buClr>
                  <a:schemeClr val="bg2"/>
                </a:buClr>
                <a:buFont typeface="Arial" panose="020B0604020202020204" pitchFamily="34" charset="0"/>
                <a:buNone/>
                <a:defRPr sz="1800" b="0" i="0" u="none" strike="noStrike" cap="none">
                  <a:solidFill>
                    <a:schemeClr val="bg2"/>
                  </a:solidFill>
                  <a:latin typeface="Arial"/>
                  <a:ea typeface="Arial"/>
                  <a:cs typeface="Arial"/>
                  <a:sym typeface="Arial"/>
                </a:defRPr>
              </a:lvl4pPr>
              <a:lvl5pPr marL="285750" marR="0" lvl="4" indent="-285750" algn="l" rtl="0">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u="sng" baseline="0">
                  <a:solidFill>
                    <a:schemeClr val="bg1"/>
                  </a:solidFill>
                  <a:uFillTx/>
                  <a:hlinkClick r:id="rId2">
                    <a:extLst>
                      <a:ext uri="{A12FA001-AC4F-418D-AE19-62706E023703}">
                        <ahyp:hlinkClr xmlns:ahyp="http://schemas.microsoft.com/office/drawing/2018/hyperlinkcolor" val="tx"/>
                      </a:ext>
                    </a:extLst>
                  </a:hlinkClick>
                </a:rPr>
                <a:t>aop-health.com</a:t>
              </a:r>
              <a:endParaRPr lang="de-DE" u="sng" baseline="0">
                <a:solidFill>
                  <a:schemeClr val="bg1"/>
                </a:solidFill>
                <a:uFillTx/>
              </a:endParaRPr>
            </a:p>
            <a:p>
              <a:r>
                <a:rPr lang="de-DE" spc="50" baseline="0"/>
                <a:t>+423 220 20 88</a:t>
              </a:r>
              <a:br>
                <a:rPr lang="de-DE"/>
              </a:br>
              <a:r>
                <a:rPr lang="de-DE"/>
                <a:t>office@aoporphan.li </a:t>
              </a:r>
              <a:endParaRPr lang="en-GB"/>
            </a:p>
          </p:txBody>
        </p:sp>
      </p:grpSp>
      <p:pic>
        <p:nvPicPr>
          <p:cNvPr id="13" name="Grafik 9">
            <a:hlinkClick r:id="rId2"/>
            <a:extLst>
              <a:ext uri="{FF2B5EF4-FFF2-40B4-BE49-F238E27FC236}">
                <a16:creationId xmlns:a16="http://schemas.microsoft.com/office/drawing/2014/main" id="{75D0FD2D-BB56-56C5-42E2-8DFBF3288631}"/>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sp>
        <p:nvSpPr>
          <p:cNvPr id="14" name="Google Shape;14;p8">
            <a:extLst>
              <a:ext uri="{FF2B5EF4-FFF2-40B4-BE49-F238E27FC236}">
                <a16:creationId xmlns:a16="http://schemas.microsoft.com/office/drawing/2014/main" id="{241242BA-6CC3-CC03-A86E-42CE0893CC1F}"/>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accent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14738274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ter-Divider_SciPhar">
    <p:spTree>
      <p:nvGrpSpPr>
        <p:cNvPr id="1" name=""/>
        <p:cNvGrpSpPr/>
        <p:nvPr/>
      </p:nvGrpSpPr>
      <p:grpSpPr>
        <a:xfrm>
          <a:off x="0" y="0"/>
          <a:ext cx="0" cy="0"/>
          <a:chOff x="0" y="0"/>
          <a:chExt cx="0" cy="0"/>
        </a:xfrm>
      </p:grpSpPr>
      <p:sp>
        <p:nvSpPr>
          <p:cNvPr id="4" name="Rechteck: abgerundete Ecken 25">
            <a:extLst>
              <a:ext uri="{FF2B5EF4-FFF2-40B4-BE49-F238E27FC236}">
                <a16:creationId xmlns:a16="http://schemas.microsoft.com/office/drawing/2014/main" id="{C1B7056C-D735-61C0-8581-54CAF1E99147}"/>
              </a:ext>
            </a:extLst>
          </p:cNvPr>
          <p:cNvSpPr/>
          <p:nvPr userDrawn="1"/>
        </p:nvSpPr>
        <p:spPr>
          <a:xfrm>
            <a:off x="144000" y="142920"/>
            <a:ext cx="11903538" cy="6570618"/>
          </a:xfrm>
          <a:prstGeom prst="roundRect">
            <a:avLst>
              <a:gd name="adj" fmla="val 3856"/>
            </a:avLst>
          </a:prstGeom>
          <a:solidFill>
            <a:srgbClr val="1665B1"/>
          </a:solidFill>
          <a:ln w="0" cap="flat">
            <a:noFill/>
            <a:prstDash val="solid"/>
            <a:miter/>
          </a:ln>
        </p:spPr>
        <p:txBody>
          <a:bodyPr rtlCol="0" anchor="ctr"/>
          <a:lstStyle/>
          <a:p>
            <a:endParaRPr lang="en-GB"/>
          </a:p>
        </p:txBody>
      </p:sp>
      <p:grpSp>
        <p:nvGrpSpPr>
          <p:cNvPr id="5" name="Gruppieren 20">
            <a:extLst>
              <a:ext uri="{FF2B5EF4-FFF2-40B4-BE49-F238E27FC236}">
                <a16:creationId xmlns:a16="http://schemas.microsoft.com/office/drawing/2014/main" id="{C8A105B5-734B-D302-FB39-9AA387295066}"/>
              </a:ext>
            </a:extLst>
          </p:cNvPr>
          <p:cNvGrpSpPr/>
          <p:nvPr userDrawn="1"/>
        </p:nvGrpSpPr>
        <p:grpSpPr>
          <a:xfrm>
            <a:off x="8574751" y="0"/>
            <a:ext cx="2453913" cy="780521"/>
            <a:chOff x="10068764" y="0"/>
            <a:chExt cx="2453913" cy="780521"/>
          </a:xfrm>
        </p:grpSpPr>
        <p:sp>
          <p:nvSpPr>
            <p:cNvPr id="6" name="Grafik 3">
              <a:extLst>
                <a:ext uri="{FF2B5EF4-FFF2-40B4-BE49-F238E27FC236}">
                  <a16:creationId xmlns:a16="http://schemas.microsoft.com/office/drawing/2014/main" id="{97355FC0-7790-A60A-386B-38E1CC001447}"/>
                </a:ext>
              </a:extLst>
            </p:cNvPr>
            <p:cNvSpPr/>
            <p:nvPr/>
          </p:nvSpPr>
          <p:spPr>
            <a:xfrm>
              <a:off x="10068764" y="15584"/>
              <a:ext cx="2453913" cy="764937"/>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107"/>
                <a:gd name="connsiteX1" fmla="*/ 1940014 w 1942156"/>
                <a:gd name="connsiteY1" fmla="*/ 0 h 999107"/>
                <a:gd name="connsiteX2" fmla="*/ 1939759 w 1942156"/>
                <a:gd name="connsiteY2" fmla="*/ 998825 h 999107"/>
                <a:gd name="connsiteX3" fmla="*/ 1586301 w 1942156"/>
                <a:gd name="connsiteY3" fmla="*/ 747880 h 999107"/>
                <a:gd name="connsiteX4" fmla="*/ 488880 w 1942156"/>
                <a:gd name="connsiteY4" fmla="*/ 747880 h 999107"/>
                <a:gd name="connsiteX5" fmla="*/ 254794 w 1942156"/>
                <a:gd name="connsiteY5" fmla="*/ 533878 h 999107"/>
                <a:gd name="connsiteX6" fmla="*/ 254794 w 1942156"/>
                <a:gd name="connsiteY6" fmla="*/ 360994 h 999107"/>
                <a:gd name="connsiteX7" fmla="*/ 3474 w 1942156"/>
                <a:gd name="connsiteY7" fmla="*/ 109538 h 999107"/>
                <a:gd name="connsiteX8" fmla="*/ 0 w 1942156"/>
                <a:gd name="connsiteY8" fmla="*/ 0 h 999107"/>
                <a:gd name="connsiteX0" fmla="*/ 0 w 1945623"/>
                <a:gd name="connsiteY0" fmla="*/ 0 h 752178"/>
                <a:gd name="connsiteX1" fmla="*/ 1940014 w 1945623"/>
                <a:gd name="connsiteY1" fmla="*/ 0 h 752178"/>
                <a:gd name="connsiteX2" fmla="*/ 1944093 w 1945623"/>
                <a:gd name="connsiteY2" fmla="*/ 751807 h 752178"/>
                <a:gd name="connsiteX3" fmla="*/ 1586301 w 1945623"/>
                <a:gd name="connsiteY3" fmla="*/ 747880 h 752178"/>
                <a:gd name="connsiteX4" fmla="*/ 488880 w 1945623"/>
                <a:gd name="connsiteY4" fmla="*/ 747880 h 752178"/>
                <a:gd name="connsiteX5" fmla="*/ 254794 w 1945623"/>
                <a:gd name="connsiteY5" fmla="*/ 533878 h 752178"/>
                <a:gd name="connsiteX6" fmla="*/ 254794 w 1945623"/>
                <a:gd name="connsiteY6" fmla="*/ 360994 h 752178"/>
                <a:gd name="connsiteX7" fmla="*/ 3474 w 1945623"/>
                <a:gd name="connsiteY7" fmla="*/ 109538 h 752178"/>
                <a:gd name="connsiteX8" fmla="*/ 0 w 1945623"/>
                <a:gd name="connsiteY8" fmla="*/ 0 h 752178"/>
                <a:gd name="connsiteX0" fmla="*/ 0 w 2117535"/>
                <a:gd name="connsiteY0" fmla="*/ 0 h 747880"/>
                <a:gd name="connsiteX1" fmla="*/ 1940014 w 2117535"/>
                <a:gd name="connsiteY1" fmla="*/ 0 h 747880"/>
                <a:gd name="connsiteX2" fmla="*/ 2117439 w 2117535"/>
                <a:gd name="connsiteY2" fmla="*/ 743140 h 747880"/>
                <a:gd name="connsiteX3" fmla="*/ 1586301 w 2117535"/>
                <a:gd name="connsiteY3" fmla="*/ 747880 h 747880"/>
                <a:gd name="connsiteX4" fmla="*/ 488880 w 2117535"/>
                <a:gd name="connsiteY4" fmla="*/ 747880 h 747880"/>
                <a:gd name="connsiteX5" fmla="*/ 254794 w 2117535"/>
                <a:gd name="connsiteY5" fmla="*/ 533878 h 747880"/>
                <a:gd name="connsiteX6" fmla="*/ 254794 w 2117535"/>
                <a:gd name="connsiteY6" fmla="*/ 360994 h 747880"/>
                <a:gd name="connsiteX7" fmla="*/ 3474 w 2117535"/>
                <a:gd name="connsiteY7" fmla="*/ 109538 h 747880"/>
                <a:gd name="connsiteX8" fmla="*/ 0 w 2117535"/>
                <a:gd name="connsiteY8" fmla="*/ 0 h 747880"/>
                <a:gd name="connsiteX0" fmla="*/ 0 w 2148040"/>
                <a:gd name="connsiteY0" fmla="*/ 0 h 747880"/>
                <a:gd name="connsiteX1" fmla="*/ 2148029 w 2148040"/>
                <a:gd name="connsiteY1" fmla="*/ 0 h 747880"/>
                <a:gd name="connsiteX2" fmla="*/ 2117439 w 2148040"/>
                <a:gd name="connsiteY2" fmla="*/ 743140 h 747880"/>
                <a:gd name="connsiteX3" fmla="*/ 1586301 w 2148040"/>
                <a:gd name="connsiteY3" fmla="*/ 747880 h 747880"/>
                <a:gd name="connsiteX4" fmla="*/ 488880 w 2148040"/>
                <a:gd name="connsiteY4" fmla="*/ 747880 h 747880"/>
                <a:gd name="connsiteX5" fmla="*/ 254794 w 2148040"/>
                <a:gd name="connsiteY5" fmla="*/ 533878 h 747880"/>
                <a:gd name="connsiteX6" fmla="*/ 254794 w 2148040"/>
                <a:gd name="connsiteY6" fmla="*/ 360994 h 747880"/>
                <a:gd name="connsiteX7" fmla="*/ 3474 w 2148040"/>
                <a:gd name="connsiteY7" fmla="*/ 109538 h 747880"/>
                <a:gd name="connsiteX8" fmla="*/ 0 w 2148040"/>
                <a:gd name="connsiteY8" fmla="*/ 0 h 747880"/>
                <a:gd name="connsiteX0" fmla="*/ 0 w 2119835"/>
                <a:gd name="connsiteY0" fmla="*/ 0 h 747880"/>
                <a:gd name="connsiteX1" fmla="*/ 2117693 w 2119835"/>
                <a:gd name="connsiteY1" fmla="*/ 0 h 747880"/>
                <a:gd name="connsiteX2" fmla="*/ 2117439 w 2119835"/>
                <a:gd name="connsiteY2" fmla="*/ 743140 h 747880"/>
                <a:gd name="connsiteX3" fmla="*/ 1586301 w 2119835"/>
                <a:gd name="connsiteY3" fmla="*/ 747880 h 747880"/>
                <a:gd name="connsiteX4" fmla="*/ 488880 w 2119835"/>
                <a:gd name="connsiteY4" fmla="*/ 747880 h 747880"/>
                <a:gd name="connsiteX5" fmla="*/ 254794 w 2119835"/>
                <a:gd name="connsiteY5" fmla="*/ 533878 h 747880"/>
                <a:gd name="connsiteX6" fmla="*/ 254794 w 2119835"/>
                <a:gd name="connsiteY6" fmla="*/ 360994 h 747880"/>
                <a:gd name="connsiteX7" fmla="*/ 3474 w 2119835"/>
                <a:gd name="connsiteY7" fmla="*/ 109538 h 747880"/>
                <a:gd name="connsiteX8" fmla="*/ 0 w 2119835"/>
                <a:gd name="connsiteY8" fmla="*/ 0 h 747880"/>
                <a:gd name="connsiteX0" fmla="*/ 0 w 2127226"/>
                <a:gd name="connsiteY0" fmla="*/ 0 h 747880"/>
                <a:gd name="connsiteX1" fmla="*/ 2117693 w 2127226"/>
                <a:gd name="connsiteY1" fmla="*/ 0 h 747880"/>
                <a:gd name="connsiteX2" fmla="*/ 2126107 w 2127226"/>
                <a:gd name="connsiteY2" fmla="*/ 743140 h 747880"/>
                <a:gd name="connsiteX3" fmla="*/ 1586301 w 2127226"/>
                <a:gd name="connsiteY3" fmla="*/ 747880 h 747880"/>
                <a:gd name="connsiteX4" fmla="*/ 488880 w 2127226"/>
                <a:gd name="connsiteY4" fmla="*/ 747880 h 747880"/>
                <a:gd name="connsiteX5" fmla="*/ 254794 w 2127226"/>
                <a:gd name="connsiteY5" fmla="*/ 533878 h 747880"/>
                <a:gd name="connsiteX6" fmla="*/ 254794 w 2127226"/>
                <a:gd name="connsiteY6" fmla="*/ 360994 h 747880"/>
                <a:gd name="connsiteX7" fmla="*/ 3474 w 2127226"/>
                <a:gd name="connsiteY7" fmla="*/ 109538 h 747880"/>
                <a:gd name="connsiteX8" fmla="*/ 0 w 2127226"/>
                <a:gd name="connsiteY8" fmla="*/ 0 h 747880"/>
                <a:gd name="connsiteX0" fmla="*/ 0 w 2450009"/>
                <a:gd name="connsiteY0" fmla="*/ 0 h 748275"/>
                <a:gd name="connsiteX1" fmla="*/ 2117693 w 2450009"/>
                <a:gd name="connsiteY1" fmla="*/ 0 h 748275"/>
                <a:gd name="connsiteX2" fmla="*/ 2449957 w 2450009"/>
                <a:gd name="connsiteY2" fmla="*/ 747903 h 748275"/>
                <a:gd name="connsiteX3" fmla="*/ 1586301 w 2450009"/>
                <a:gd name="connsiteY3" fmla="*/ 747880 h 748275"/>
                <a:gd name="connsiteX4" fmla="*/ 488880 w 2450009"/>
                <a:gd name="connsiteY4" fmla="*/ 747880 h 748275"/>
                <a:gd name="connsiteX5" fmla="*/ 254794 w 2450009"/>
                <a:gd name="connsiteY5" fmla="*/ 533878 h 748275"/>
                <a:gd name="connsiteX6" fmla="*/ 254794 w 2450009"/>
                <a:gd name="connsiteY6" fmla="*/ 360994 h 748275"/>
                <a:gd name="connsiteX7" fmla="*/ 3474 w 2450009"/>
                <a:gd name="connsiteY7" fmla="*/ 109538 h 748275"/>
                <a:gd name="connsiteX8" fmla="*/ 0 w 2450009"/>
                <a:gd name="connsiteY8" fmla="*/ 0 h 748275"/>
                <a:gd name="connsiteX0" fmla="*/ 0 w 2463006"/>
                <a:gd name="connsiteY0" fmla="*/ 35719 h 783978"/>
                <a:gd name="connsiteX1" fmla="*/ 2462974 w 2463006"/>
                <a:gd name="connsiteY1" fmla="*/ 0 h 783978"/>
                <a:gd name="connsiteX2" fmla="*/ 2449957 w 2463006"/>
                <a:gd name="connsiteY2" fmla="*/ 783622 h 783978"/>
                <a:gd name="connsiteX3" fmla="*/ 1586301 w 2463006"/>
                <a:gd name="connsiteY3" fmla="*/ 783599 h 783978"/>
                <a:gd name="connsiteX4" fmla="*/ 488880 w 2463006"/>
                <a:gd name="connsiteY4" fmla="*/ 783599 h 783978"/>
                <a:gd name="connsiteX5" fmla="*/ 254794 w 2463006"/>
                <a:gd name="connsiteY5" fmla="*/ 569597 h 783978"/>
                <a:gd name="connsiteX6" fmla="*/ 254794 w 2463006"/>
                <a:gd name="connsiteY6" fmla="*/ 396713 h 783978"/>
                <a:gd name="connsiteX7" fmla="*/ 3474 w 2463006"/>
                <a:gd name="connsiteY7" fmla="*/ 145257 h 783978"/>
                <a:gd name="connsiteX8" fmla="*/ 0 w 2463006"/>
                <a:gd name="connsiteY8" fmla="*/ 35719 h 783978"/>
                <a:gd name="connsiteX0" fmla="*/ 0 w 2467768"/>
                <a:gd name="connsiteY0" fmla="*/ 0 h 783978"/>
                <a:gd name="connsiteX1" fmla="*/ 2467736 w 2467768"/>
                <a:gd name="connsiteY1" fmla="*/ 0 h 783978"/>
                <a:gd name="connsiteX2" fmla="*/ 2454719 w 2467768"/>
                <a:gd name="connsiteY2" fmla="*/ 783622 h 783978"/>
                <a:gd name="connsiteX3" fmla="*/ 1591063 w 2467768"/>
                <a:gd name="connsiteY3" fmla="*/ 783599 h 783978"/>
                <a:gd name="connsiteX4" fmla="*/ 493642 w 2467768"/>
                <a:gd name="connsiteY4" fmla="*/ 783599 h 783978"/>
                <a:gd name="connsiteX5" fmla="*/ 259556 w 2467768"/>
                <a:gd name="connsiteY5" fmla="*/ 569597 h 783978"/>
                <a:gd name="connsiteX6" fmla="*/ 259556 w 2467768"/>
                <a:gd name="connsiteY6" fmla="*/ 396713 h 783978"/>
                <a:gd name="connsiteX7" fmla="*/ 8236 w 2467768"/>
                <a:gd name="connsiteY7" fmla="*/ 145257 h 783978"/>
                <a:gd name="connsiteX8" fmla="*/ 0 w 2467768"/>
                <a:gd name="connsiteY8" fmla="*/ 0 h 783978"/>
                <a:gd name="connsiteX0" fmla="*/ 0 w 2463039"/>
                <a:gd name="connsiteY0" fmla="*/ 0 h 783978"/>
                <a:gd name="connsiteX1" fmla="*/ 2462973 w 2463039"/>
                <a:gd name="connsiteY1" fmla="*/ 0 h 783978"/>
                <a:gd name="connsiteX2" fmla="*/ 2454719 w 2463039"/>
                <a:gd name="connsiteY2" fmla="*/ 783622 h 783978"/>
                <a:gd name="connsiteX3" fmla="*/ 1591063 w 2463039"/>
                <a:gd name="connsiteY3" fmla="*/ 783599 h 783978"/>
                <a:gd name="connsiteX4" fmla="*/ 493642 w 2463039"/>
                <a:gd name="connsiteY4" fmla="*/ 783599 h 783978"/>
                <a:gd name="connsiteX5" fmla="*/ 259556 w 2463039"/>
                <a:gd name="connsiteY5" fmla="*/ 569597 h 783978"/>
                <a:gd name="connsiteX6" fmla="*/ 259556 w 2463039"/>
                <a:gd name="connsiteY6" fmla="*/ 396713 h 783978"/>
                <a:gd name="connsiteX7" fmla="*/ 8236 w 2463039"/>
                <a:gd name="connsiteY7" fmla="*/ 145257 h 783978"/>
                <a:gd name="connsiteX8" fmla="*/ 0 w 2463039"/>
                <a:gd name="connsiteY8" fmla="*/ 0 h 783978"/>
                <a:gd name="connsiteX0" fmla="*/ 0 w 2457409"/>
                <a:gd name="connsiteY0" fmla="*/ 0 h 783978"/>
                <a:gd name="connsiteX1" fmla="*/ 2455829 w 2457409"/>
                <a:gd name="connsiteY1" fmla="*/ 0 h 783978"/>
                <a:gd name="connsiteX2" fmla="*/ 2454719 w 2457409"/>
                <a:gd name="connsiteY2" fmla="*/ 783622 h 783978"/>
                <a:gd name="connsiteX3" fmla="*/ 1591063 w 2457409"/>
                <a:gd name="connsiteY3" fmla="*/ 783599 h 783978"/>
                <a:gd name="connsiteX4" fmla="*/ 493642 w 2457409"/>
                <a:gd name="connsiteY4" fmla="*/ 783599 h 783978"/>
                <a:gd name="connsiteX5" fmla="*/ 259556 w 2457409"/>
                <a:gd name="connsiteY5" fmla="*/ 569597 h 783978"/>
                <a:gd name="connsiteX6" fmla="*/ 259556 w 2457409"/>
                <a:gd name="connsiteY6" fmla="*/ 396713 h 783978"/>
                <a:gd name="connsiteX7" fmla="*/ 8236 w 2457409"/>
                <a:gd name="connsiteY7" fmla="*/ 145257 h 783978"/>
                <a:gd name="connsiteX8" fmla="*/ 0 w 2457409"/>
                <a:gd name="connsiteY8" fmla="*/ 0 h 783978"/>
                <a:gd name="connsiteX0" fmla="*/ 0 w 2452647"/>
                <a:gd name="connsiteY0" fmla="*/ 19050 h 783978"/>
                <a:gd name="connsiteX1" fmla="*/ 2451067 w 2452647"/>
                <a:gd name="connsiteY1" fmla="*/ 0 h 783978"/>
                <a:gd name="connsiteX2" fmla="*/ 2449957 w 2452647"/>
                <a:gd name="connsiteY2" fmla="*/ 783622 h 783978"/>
                <a:gd name="connsiteX3" fmla="*/ 1586301 w 2452647"/>
                <a:gd name="connsiteY3" fmla="*/ 783599 h 783978"/>
                <a:gd name="connsiteX4" fmla="*/ 488880 w 2452647"/>
                <a:gd name="connsiteY4" fmla="*/ 783599 h 783978"/>
                <a:gd name="connsiteX5" fmla="*/ 254794 w 2452647"/>
                <a:gd name="connsiteY5" fmla="*/ 569597 h 783978"/>
                <a:gd name="connsiteX6" fmla="*/ 254794 w 2452647"/>
                <a:gd name="connsiteY6" fmla="*/ 396713 h 783978"/>
                <a:gd name="connsiteX7" fmla="*/ 3474 w 2452647"/>
                <a:gd name="connsiteY7" fmla="*/ 145257 h 783978"/>
                <a:gd name="connsiteX8" fmla="*/ 0 w 2452647"/>
                <a:gd name="connsiteY8" fmla="*/ 19050 h 783978"/>
                <a:gd name="connsiteX0" fmla="*/ 0 w 2453913"/>
                <a:gd name="connsiteY0" fmla="*/ 0 h 764937"/>
                <a:gd name="connsiteX1" fmla="*/ 2453448 w 2453913"/>
                <a:gd name="connsiteY1" fmla="*/ 0 h 764937"/>
                <a:gd name="connsiteX2" fmla="*/ 2449957 w 2453913"/>
                <a:gd name="connsiteY2" fmla="*/ 764572 h 764937"/>
                <a:gd name="connsiteX3" fmla="*/ 1586301 w 2453913"/>
                <a:gd name="connsiteY3" fmla="*/ 764549 h 764937"/>
                <a:gd name="connsiteX4" fmla="*/ 488880 w 2453913"/>
                <a:gd name="connsiteY4" fmla="*/ 764549 h 764937"/>
                <a:gd name="connsiteX5" fmla="*/ 254794 w 2453913"/>
                <a:gd name="connsiteY5" fmla="*/ 550547 h 764937"/>
                <a:gd name="connsiteX6" fmla="*/ 254794 w 2453913"/>
                <a:gd name="connsiteY6" fmla="*/ 377663 h 764937"/>
                <a:gd name="connsiteX7" fmla="*/ 3474 w 2453913"/>
                <a:gd name="connsiteY7" fmla="*/ 126207 h 764937"/>
                <a:gd name="connsiteX8" fmla="*/ 0 w 2453913"/>
                <a:gd name="connsiteY8" fmla="*/ 0 h 7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913" h="764937">
                  <a:moveTo>
                    <a:pt x="0" y="0"/>
                  </a:moveTo>
                  <a:lnTo>
                    <a:pt x="2453448" y="0"/>
                  </a:lnTo>
                  <a:cubicBezTo>
                    <a:pt x="2454082" y="180"/>
                    <a:pt x="2454847" y="784272"/>
                    <a:pt x="2449957" y="764572"/>
                  </a:cubicBezTo>
                  <a:lnTo>
                    <a:pt x="1586301" y="764549"/>
                  </a:lnTo>
                  <a:lnTo>
                    <a:pt x="488880" y="764549"/>
                  </a:lnTo>
                  <a:cubicBezTo>
                    <a:pt x="359556" y="764549"/>
                    <a:pt x="254794" y="668743"/>
                    <a:pt x="254794" y="550547"/>
                  </a:cubicBezTo>
                  <a:lnTo>
                    <a:pt x="254794" y="377663"/>
                  </a:lnTo>
                  <a:cubicBezTo>
                    <a:pt x="254794" y="238704"/>
                    <a:pt x="142297" y="126207"/>
                    <a:pt x="3474" y="126207"/>
                  </a:cubicBezTo>
                  <a:cubicBezTo>
                    <a:pt x="3903" y="89694"/>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23">
              <a:extLst>
                <a:ext uri="{FF2B5EF4-FFF2-40B4-BE49-F238E27FC236}">
                  <a16:creationId xmlns:a16="http://schemas.microsoft.com/office/drawing/2014/main" id="{2ED44BCE-DA1C-A646-CE0C-98132D15BF7E}"/>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3">
            <a:extLst>
              <a:ext uri="{FF2B5EF4-FFF2-40B4-BE49-F238E27FC236}">
                <a16:creationId xmlns:a16="http://schemas.microsoft.com/office/drawing/2014/main" id="{886DB6BE-2299-26E5-F51D-D2D88A939C75}"/>
              </a:ext>
            </a:extLst>
          </p:cNvPr>
          <p:cNvGrpSpPr/>
          <p:nvPr userDrawn="1"/>
        </p:nvGrpSpPr>
        <p:grpSpPr>
          <a:xfrm>
            <a:off x="10802145" y="5466717"/>
            <a:ext cx="1389855" cy="1390821"/>
            <a:chOff x="10802145" y="5466717"/>
            <a:chExt cx="1389855" cy="1390821"/>
          </a:xfrm>
        </p:grpSpPr>
        <p:grpSp>
          <p:nvGrpSpPr>
            <p:cNvPr id="9" name="Gruppieren 4">
              <a:extLst>
                <a:ext uri="{FF2B5EF4-FFF2-40B4-BE49-F238E27FC236}">
                  <a16:creationId xmlns:a16="http://schemas.microsoft.com/office/drawing/2014/main" id="{E9FED9BF-9070-147E-F1EA-91A5F6549937}"/>
                </a:ext>
              </a:extLst>
            </p:cNvPr>
            <p:cNvGrpSpPr/>
            <p:nvPr/>
          </p:nvGrpSpPr>
          <p:grpSpPr>
            <a:xfrm>
              <a:off x="10802145" y="5466717"/>
              <a:ext cx="1389855" cy="1390821"/>
              <a:chOff x="10802145" y="5466717"/>
              <a:chExt cx="1389855" cy="1390821"/>
            </a:xfrm>
          </p:grpSpPr>
          <p:sp>
            <p:nvSpPr>
              <p:cNvPr id="13" name="Freihandform: Form 12">
                <a:extLst>
                  <a:ext uri="{FF2B5EF4-FFF2-40B4-BE49-F238E27FC236}">
                    <a16:creationId xmlns:a16="http://schemas.microsoft.com/office/drawing/2014/main" id="{34B85D97-1D40-E48E-58F8-C873351C13EC}"/>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14" name="Freihandform: Form 17">
                <a:extLst>
                  <a:ext uri="{FF2B5EF4-FFF2-40B4-BE49-F238E27FC236}">
                    <a16:creationId xmlns:a16="http://schemas.microsoft.com/office/drawing/2014/main" id="{1F41312E-369C-6114-C3BC-DA77AF9E0C70}"/>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15" name="Freihandform: Form 18">
                <a:extLst>
                  <a:ext uri="{FF2B5EF4-FFF2-40B4-BE49-F238E27FC236}">
                    <a16:creationId xmlns:a16="http://schemas.microsoft.com/office/drawing/2014/main" id="{9637326E-A47A-39B3-6354-9EB98324FE18}"/>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16" name="Rechteck 19">
                <a:extLst>
                  <a:ext uri="{FF2B5EF4-FFF2-40B4-BE49-F238E27FC236}">
                    <a16:creationId xmlns:a16="http://schemas.microsoft.com/office/drawing/2014/main" id="{EF8ABD05-C9CA-8AC9-D3A7-EB833A29EBEF}"/>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uppieren 5">
              <a:extLst>
                <a:ext uri="{FF2B5EF4-FFF2-40B4-BE49-F238E27FC236}">
                  <a16:creationId xmlns:a16="http://schemas.microsoft.com/office/drawing/2014/main" id="{4DD58524-AC14-9640-813B-EBFBFC84BD89}"/>
                </a:ext>
              </a:extLst>
            </p:cNvPr>
            <p:cNvGrpSpPr/>
            <p:nvPr/>
          </p:nvGrpSpPr>
          <p:grpSpPr>
            <a:xfrm>
              <a:off x="11248486" y="5913058"/>
              <a:ext cx="603250" cy="603249"/>
              <a:chOff x="11248486" y="5913058"/>
              <a:chExt cx="603250" cy="603249"/>
            </a:xfrm>
          </p:grpSpPr>
          <p:sp>
            <p:nvSpPr>
              <p:cNvPr id="11" name="Freihandform: Form 7">
                <a:extLst>
                  <a:ext uri="{FF2B5EF4-FFF2-40B4-BE49-F238E27FC236}">
                    <a16:creationId xmlns:a16="http://schemas.microsoft.com/office/drawing/2014/main" id="{BCDDCE8D-9875-D458-4A6D-CF5BE5666884}"/>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rgbClr val="114D89"/>
              </a:solidFill>
              <a:ln w="0" cap="flat">
                <a:noFill/>
                <a:prstDash val="solid"/>
                <a:miter/>
              </a:ln>
            </p:spPr>
            <p:txBody>
              <a:bodyPr rtlCol="0" anchor="ctr"/>
              <a:lstStyle/>
              <a:p>
                <a:endParaRPr lang="en-GB"/>
              </a:p>
            </p:txBody>
          </p:sp>
          <p:sp>
            <p:nvSpPr>
              <p:cNvPr id="12" name="Freihandform: Form 8">
                <a:extLst>
                  <a:ext uri="{FF2B5EF4-FFF2-40B4-BE49-F238E27FC236}">
                    <a16:creationId xmlns:a16="http://schemas.microsoft.com/office/drawing/2014/main" id="{F3B74323-05CA-D7A1-8F76-C8EC298D7ED5}"/>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17" name="Gruppieren 20">
            <a:extLst>
              <a:ext uri="{FF2B5EF4-FFF2-40B4-BE49-F238E27FC236}">
                <a16:creationId xmlns:a16="http://schemas.microsoft.com/office/drawing/2014/main" id="{CD10C7E7-E401-CA8E-2427-D3EE23297895}"/>
              </a:ext>
            </a:extLst>
          </p:cNvPr>
          <p:cNvGrpSpPr/>
          <p:nvPr userDrawn="1"/>
        </p:nvGrpSpPr>
        <p:grpSpPr>
          <a:xfrm>
            <a:off x="10209378" y="0"/>
            <a:ext cx="1982622" cy="1031454"/>
            <a:chOff x="10209378" y="0"/>
            <a:chExt cx="1982622" cy="1031454"/>
          </a:xfrm>
        </p:grpSpPr>
        <p:sp>
          <p:nvSpPr>
            <p:cNvPr id="18" name="Grafik 3">
              <a:extLst>
                <a:ext uri="{FF2B5EF4-FFF2-40B4-BE49-F238E27FC236}">
                  <a16:creationId xmlns:a16="http://schemas.microsoft.com/office/drawing/2014/main" id="{81F56DE2-E569-A799-0861-2EEE8EACF583}"/>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9" name="Rechteck 23">
              <a:extLst>
                <a:ext uri="{FF2B5EF4-FFF2-40B4-BE49-F238E27FC236}">
                  <a16:creationId xmlns:a16="http://schemas.microsoft.com/office/drawing/2014/main" id="{8412BEFF-16BC-5480-7377-91FB44A863C8}"/>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Grafik 9">
            <a:hlinkClick r:id="rId2"/>
            <a:extLst>
              <a:ext uri="{FF2B5EF4-FFF2-40B4-BE49-F238E27FC236}">
                <a16:creationId xmlns:a16="http://schemas.microsoft.com/office/drawing/2014/main" id="{456BDEC2-1B0B-E492-DFB6-048C2FF217A6}"/>
              </a:ext>
            </a:extLst>
          </p:cNvPr>
          <p:cNvPicPr>
            <a:picLocks noChangeAspect="1"/>
          </p:cNvPicPr>
          <p:nvPr userDrawn="1"/>
        </p:nvPicPr>
        <p:blipFill rotWithShape="1">
          <a:blip r:embed="rId3"/>
          <a:srcRect r="-1266"/>
          <a:stretch/>
        </p:blipFill>
        <p:spPr>
          <a:xfrm>
            <a:off x="10713395" y="193292"/>
            <a:ext cx="1195319" cy="387497"/>
          </a:xfrm>
          <a:prstGeom prst="rect">
            <a:avLst/>
          </a:prstGeom>
        </p:spPr>
      </p:pic>
      <p:cxnSp>
        <p:nvCxnSpPr>
          <p:cNvPr id="21" name="Gerader Verbinder 8">
            <a:extLst>
              <a:ext uri="{FF2B5EF4-FFF2-40B4-BE49-F238E27FC236}">
                <a16:creationId xmlns:a16="http://schemas.microsoft.com/office/drawing/2014/main" id="{3FFAA82B-188D-9DFC-6FC1-052730039F4D}"/>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 descr="Logos_Exposants_Web_300x300_SciPharm">
            <a:extLst>
              <a:ext uri="{FF2B5EF4-FFF2-40B4-BE49-F238E27FC236}">
                <a16:creationId xmlns:a16="http://schemas.microsoft.com/office/drawing/2014/main" id="{5E9C133E-859E-3E26-39F9-9688558BF571}"/>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9070415" y="110523"/>
            <a:ext cx="1321357" cy="4299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12">
            <a:extLst>
              <a:ext uri="{FF2B5EF4-FFF2-40B4-BE49-F238E27FC236}">
                <a16:creationId xmlns:a16="http://schemas.microsoft.com/office/drawing/2014/main" id="{2945ECFD-FBB0-0CAA-5232-206AEAA8A9CF}"/>
              </a:ext>
            </a:extLst>
          </p:cNvPr>
          <p:cNvSpPr txBox="1"/>
          <p:nvPr userDrawn="1"/>
        </p:nvSpPr>
        <p:spPr>
          <a:xfrm>
            <a:off x="8931404" y="453083"/>
            <a:ext cx="1544353" cy="200055"/>
          </a:xfrm>
          <a:prstGeom prst="rect">
            <a:avLst/>
          </a:prstGeom>
          <a:noFill/>
        </p:spPr>
        <p:txBody>
          <a:bodyPr wrap="square">
            <a:spAutoFit/>
          </a:bodyPr>
          <a:lstStyle/>
          <a:p>
            <a:pPr marR="0" algn="ctr" defTabSz="825500" rtl="0" fontAlgn="auto" latinLnBrk="0" hangingPunct="0">
              <a:lnSpc>
                <a:spcPct val="100000"/>
              </a:lnSpc>
              <a:spcBef>
                <a:spcPts val="0"/>
              </a:spcBef>
              <a:spcAft>
                <a:spcPts val="0"/>
              </a:spcAft>
              <a:buClrTx/>
              <a:buSzPct val="110000"/>
              <a:tabLst/>
            </a:pPr>
            <a:r>
              <a:rPr lang="de-AT" sz="680" b="0">
                <a:solidFill>
                  <a:srgbClr val="1562AB"/>
                </a:solidFill>
                <a:latin typeface="Myriad Pro" panose="020B0503030403020204" pitchFamily="34" charset="0"/>
                <a:sym typeface="Helvetica Neue"/>
              </a:rPr>
              <a:t>A </a:t>
            </a:r>
            <a:r>
              <a:rPr lang="de-AT" sz="680" b="0" err="1">
                <a:solidFill>
                  <a:srgbClr val="1562AB"/>
                </a:solidFill>
                <a:latin typeface="Myriad Pro" panose="020B0503030403020204" pitchFamily="34" charset="0"/>
                <a:sym typeface="Helvetica Neue"/>
              </a:rPr>
              <a:t>member</a:t>
            </a:r>
            <a:r>
              <a:rPr lang="de-AT" sz="680" b="0">
                <a:solidFill>
                  <a:srgbClr val="1562AB"/>
                </a:solidFill>
                <a:latin typeface="Myriad Pro" panose="020B0503030403020204" pitchFamily="34" charset="0"/>
                <a:sym typeface="Helvetica Neue"/>
              </a:rPr>
              <a:t> </a:t>
            </a:r>
            <a:r>
              <a:rPr lang="de-AT" sz="680" b="0" err="1">
                <a:solidFill>
                  <a:srgbClr val="1562AB"/>
                </a:solidFill>
                <a:latin typeface="Myriad Pro" panose="020B0503030403020204" pitchFamily="34" charset="0"/>
                <a:sym typeface="Helvetica Neue"/>
              </a:rPr>
              <a:t>of</a:t>
            </a:r>
            <a:r>
              <a:rPr lang="de-AT" sz="680" b="0">
                <a:solidFill>
                  <a:srgbClr val="1562AB"/>
                </a:solidFill>
                <a:latin typeface="Myriad Pro" panose="020B0503030403020204" pitchFamily="34" charset="0"/>
                <a:sym typeface="Helvetica Neue"/>
              </a:rPr>
              <a:t> </a:t>
            </a:r>
            <a:r>
              <a:rPr lang="de-AT" sz="680" b="0" err="1">
                <a:solidFill>
                  <a:srgbClr val="1562AB"/>
                </a:solidFill>
                <a:latin typeface="Myriad Pro" panose="020B0503030403020204" pitchFamily="34" charset="0"/>
                <a:sym typeface="Helvetica Neue"/>
              </a:rPr>
              <a:t>the</a:t>
            </a:r>
            <a:r>
              <a:rPr lang="de-AT" sz="680" b="0">
                <a:solidFill>
                  <a:srgbClr val="1562AB"/>
                </a:solidFill>
                <a:latin typeface="Myriad Pro" panose="020B0503030403020204" pitchFamily="34" charset="0"/>
                <a:sym typeface="Helvetica Neue"/>
              </a:rPr>
              <a:t> AOP Health Group</a:t>
            </a:r>
            <a:endParaRPr kumimoji="0" lang="en-US" sz="680" b="0" i="0" u="none" strike="noStrike" cap="none" spc="0" normalizeH="0" baseline="0">
              <a:ln>
                <a:noFill/>
              </a:ln>
              <a:solidFill>
                <a:srgbClr val="1562AB"/>
              </a:solidFill>
              <a:effectLst/>
              <a:uFillTx/>
              <a:latin typeface="Myriad Pro" panose="020B0503030403020204" pitchFamily="34" charset="0"/>
              <a:sym typeface="Helvetica Neue"/>
            </a:endParaRPr>
          </a:p>
        </p:txBody>
      </p:sp>
      <p:sp>
        <p:nvSpPr>
          <p:cNvPr id="24" name="Google Shape;14;p8">
            <a:extLst>
              <a:ext uri="{FF2B5EF4-FFF2-40B4-BE49-F238E27FC236}">
                <a16:creationId xmlns:a16="http://schemas.microsoft.com/office/drawing/2014/main" id="{7EE07E7D-F5ED-F68B-B1D4-A9B0CCA6A5BF}"/>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Tree>
    <p:extLst>
      <p:ext uri="{BB962C8B-B14F-4D97-AF65-F5344CB8AC3E}">
        <p14:creationId xmlns:p14="http://schemas.microsoft.com/office/powerpoint/2010/main" val="4100852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pter-Divider_OrphaCare">
    <p:spTree>
      <p:nvGrpSpPr>
        <p:cNvPr id="1" name=""/>
        <p:cNvGrpSpPr/>
        <p:nvPr/>
      </p:nvGrpSpPr>
      <p:grpSpPr>
        <a:xfrm>
          <a:off x="0" y="0"/>
          <a:ext cx="0" cy="0"/>
          <a:chOff x="0" y="0"/>
          <a:chExt cx="0" cy="0"/>
        </a:xfrm>
      </p:grpSpPr>
      <p:sp>
        <p:nvSpPr>
          <p:cNvPr id="4" name="Rechteck: abgerundete Ecken 25">
            <a:extLst>
              <a:ext uri="{FF2B5EF4-FFF2-40B4-BE49-F238E27FC236}">
                <a16:creationId xmlns:a16="http://schemas.microsoft.com/office/drawing/2014/main" id="{2E19CCE8-5122-0D50-4E5C-706D63E566B0}"/>
              </a:ext>
            </a:extLst>
          </p:cNvPr>
          <p:cNvSpPr/>
          <p:nvPr userDrawn="1"/>
        </p:nvSpPr>
        <p:spPr>
          <a:xfrm>
            <a:off x="144000" y="142920"/>
            <a:ext cx="11903538" cy="6570618"/>
          </a:xfrm>
          <a:prstGeom prst="roundRect">
            <a:avLst>
              <a:gd name="adj" fmla="val 3856"/>
            </a:avLst>
          </a:prstGeom>
          <a:solidFill>
            <a:srgbClr val="7C8795"/>
          </a:solidFill>
          <a:ln w="0" cap="flat">
            <a:noFill/>
            <a:prstDash val="solid"/>
            <a:miter/>
          </a:ln>
        </p:spPr>
        <p:txBody>
          <a:bodyPr rtlCol="0" anchor="ctr"/>
          <a:lstStyle/>
          <a:p>
            <a:endParaRPr lang="en-GB"/>
          </a:p>
        </p:txBody>
      </p:sp>
      <p:grpSp>
        <p:nvGrpSpPr>
          <p:cNvPr id="5" name="Gruppieren 20">
            <a:extLst>
              <a:ext uri="{FF2B5EF4-FFF2-40B4-BE49-F238E27FC236}">
                <a16:creationId xmlns:a16="http://schemas.microsoft.com/office/drawing/2014/main" id="{68EF3D94-A859-E07B-4DE8-5E7B77AEDF99}"/>
              </a:ext>
            </a:extLst>
          </p:cNvPr>
          <p:cNvGrpSpPr/>
          <p:nvPr userDrawn="1"/>
        </p:nvGrpSpPr>
        <p:grpSpPr>
          <a:xfrm>
            <a:off x="8574751" y="0"/>
            <a:ext cx="2453913" cy="780521"/>
            <a:chOff x="10068764" y="0"/>
            <a:chExt cx="2453913" cy="780521"/>
          </a:xfrm>
        </p:grpSpPr>
        <p:sp>
          <p:nvSpPr>
            <p:cNvPr id="6" name="Grafik 3">
              <a:extLst>
                <a:ext uri="{FF2B5EF4-FFF2-40B4-BE49-F238E27FC236}">
                  <a16:creationId xmlns:a16="http://schemas.microsoft.com/office/drawing/2014/main" id="{89BC14FE-240B-D192-3ADB-EF78BCFC3558}"/>
                </a:ext>
              </a:extLst>
            </p:cNvPr>
            <p:cNvSpPr/>
            <p:nvPr/>
          </p:nvSpPr>
          <p:spPr>
            <a:xfrm>
              <a:off x="10068764" y="15584"/>
              <a:ext cx="2453913" cy="764937"/>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107"/>
                <a:gd name="connsiteX1" fmla="*/ 1940014 w 1942156"/>
                <a:gd name="connsiteY1" fmla="*/ 0 h 999107"/>
                <a:gd name="connsiteX2" fmla="*/ 1939759 w 1942156"/>
                <a:gd name="connsiteY2" fmla="*/ 998825 h 999107"/>
                <a:gd name="connsiteX3" fmla="*/ 1586301 w 1942156"/>
                <a:gd name="connsiteY3" fmla="*/ 747880 h 999107"/>
                <a:gd name="connsiteX4" fmla="*/ 488880 w 1942156"/>
                <a:gd name="connsiteY4" fmla="*/ 747880 h 999107"/>
                <a:gd name="connsiteX5" fmla="*/ 254794 w 1942156"/>
                <a:gd name="connsiteY5" fmla="*/ 533878 h 999107"/>
                <a:gd name="connsiteX6" fmla="*/ 254794 w 1942156"/>
                <a:gd name="connsiteY6" fmla="*/ 360994 h 999107"/>
                <a:gd name="connsiteX7" fmla="*/ 3474 w 1942156"/>
                <a:gd name="connsiteY7" fmla="*/ 109538 h 999107"/>
                <a:gd name="connsiteX8" fmla="*/ 0 w 1942156"/>
                <a:gd name="connsiteY8" fmla="*/ 0 h 999107"/>
                <a:gd name="connsiteX0" fmla="*/ 0 w 1945623"/>
                <a:gd name="connsiteY0" fmla="*/ 0 h 752178"/>
                <a:gd name="connsiteX1" fmla="*/ 1940014 w 1945623"/>
                <a:gd name="connsiteY1" fmla="*/ 0 h 752178"/>
                <a:gd name="connsiteX2" fmla="*/ 1944093 w 1945623"/>
                <a:gd name="connsiteY2" fmla="*/ 751807 h 752178"/>
                <a:gd name="connsiteX3" fmla="*/ 1586301 w 1945623"/>
                <a:gd name="connsiteY3" fmla="*/ 747880 h 752178"/>
                <a:gd name="connsiteX4" fmla="*/ 488880 w 1945623"/>
                <a:gd name="connsiteY4" fmla="*/ 747880 h 752178"/>
                <a:gd name="connsiteX5" fmla="*/ 254794 w 1945623"/>
                <a:gd name="connsiteY5" fmla="*/ 533878 h 752178"/>
                <a:gd name="connsiteX6" fmla="*/ 254794 w 1945623"/>
                <a:gd name="connsiteY6" fmla="*/ 360994 h 752178"/>
                <a:gd name="connsiteX7" fmla="*/ 3474 w 1945623"/>
                <a:gd name="connsiteY7" fmla="*/ 109538 h 752178"/>
                <a:gd name="connsiteX8" fmla="*/ 0 w 1945623"/>
                <a:gd name="connsiteY8" fmla="*/ 0 h 752178"/>
                <a:gd name="connsiteX0" fmla="*/ 0 w 2117535"/>
                <a:gd name="connsiteY0" fmla="*/ 0 h 747880"/>
                <a:gd name="connsiteX1" fmla="*/ 1940014 w 2117535"/>
                <a:gd name="connsiteY1" fmla="*/ 0 h 747880"/>
                <a:gd name="connsiteX2" fmla="*/ 2117439 w 2117535"/>
                <a:gd name="connsiteY2" fmla="*/ 743140 h 747880"/>
                <a:gd name="connsiteX3" fmla="*/ 1586301 w 2117535"/>
                <a:gd name="connsiteY3" fmla="*/ 747880 h 747880"/>
                <a:gd name="connsiteX4" fmla="*/ 488880 w 2117535"/>
                <a:gd name="connsiteY4" fmla="*/ 747880 h 747880"/>
                <a:gd name="connsiteX5" fmla="*/ 254794 w 2117535"/>
                <a:gd name="connsiteY5" fmla="*/ 533878 h 747880"/>
                <a:gd name="connsiteX6" fmla="*/ 254794 w 2117535"/>
                <a:gd name="connsiteY6" fmla="*/ 360994 h 747880"/>
                <a:gd name="connsiteX7" fmla="*/ 3474 w 2117535"/>
                <a:gd name="connsiteY7" fmla="*/ 109538 h 747880"/>
                <a:gd name="connsiteX8" fmla="*/ 0 w 2117535"/>
                <a:gd name="connsiteY8" fmla="*/ 0 h 747880"/>
                <a:gd name="connsiteX0" fmla="*/ 0 w 2148040"/>
                <a:gd name="connsiteY0" fmla="*/ 0 h 747880"/>
                <a:gd name="connsiteX1" fmla="*/ 2148029 w 2148040"/>
                <a:gd name="connsiteY1" fmla="*/ 0 h 747880"/>
                <a:gd name="connsiteX2" fmla="*/ 2117439 w 2148040"/>
                <a:gd name="connsiteY2" fmla="*/ 743140 h 747880"/>
                <a:gd name="connsiteX3" fmla="*/ 1586301 w 2148040"/>
                <a:gd name="connsiteY3" fmla="*/ 747880 h 747880"/>
                <a:gd name="connsiteX4" fmla="*/ 488880 w 2148040"/>
                <a:gd name="connsiteY4" fmla="*/ 747880 h 747880"/>
                <a:gd name="connsiteX5" fmla="*/ 254794 w 2148040"/>
                <a:gd name="connsiteY5" fmla="*/ 533878 h 747880"/>
                <a:gd name="connsiteX6" fmla="*/ 254794 w 2148040"/>
                <a:gd name="connsiteY6" fmla="*/ 360994 h 747880"/>
                <a:gd name="connsiteX7" fmla="*/ 3474 w 2148040"/>
                <a:gd name="connsiteY7" fmla="*/ 109538 h 747880"/>
                <a:gd name="connsiteX8" fmla="*/ 0 w 2148040"/>
                <a:gd name="connsiteY8" fmla="*/ 0 h 747880"/>
                <a:gd name="connsiteX0" fmla="*/ 0 w 2119835"/>
                <a:gd name="connsiteY0" fmla="*/ 0 h 747880"/>
                <a:gd name="connsiteX1" fmla="*/ 2117693 w 2119835"/>
                <a:gd name="connsiteY1" fmla="*/ 0 h 747880"/>
                <a:gd name="connsiteX2" fmla="*/ 2117439 w 2119835"/>
                <a:gd name="connsiteY2" fmla="*/ 743140 h 747880"/>
                <a:gd name="connsiteX3" fmla="*/ 1586301 w 2119835"/>
                <a:gd name="connsiteY3" fmla="*/ 747880 h 747880"/>
                <a:gd name="connsiteX4" fmla="*/ 488880 w 2119835"/>
                <a:gd name="connsiteY4" fmla="*/ 747880 h 747880"/>
                <a:gd name="connsiteX5" fmla="*/ 254794 w 2119835"/>
                <a:gd name="connsiteY5" fmla="*/ 533878 h 747880"/>
                <a:gd name="connsiteX6" fmla="*/ 254794 w 2119835"/>
                <a:gd name="connsiteY6" fmla="*/ 360994 h 747880"/>
                <a:gd name="connsiteX7" fmla="*/ 3474 w 2119835"/>
                <a:gd name="connsiteY7" fmla="*/ 109538 h 747880"/>
                <a:gd name="connsiteX8" fmla="*/ 0 w 2119835"/>
                <a:gd name="connsiteY8" fmla="*/ 0 h 747880"/>
                <a:gd name="connsiteX0" fmla="*/ 0 w 2127226"/>
                <a:gd name="connsiteY0" fmla="*/ 0 h 747880"/>
                <a:gd name="connsiteX1" fmla="*/ 2117693 w 2127226"/>
                <a:gd name="connsiteY1" fmla="*/ 0 h 747880"/>
                <a:gd name="connsiteX2" fmla="*/ 2126107 w 2127226"/>
                <a:gd name="connsiteY2" fmla="*/ 743140 h 747880"/>
                <a:gd name="connsiteX3" fmla="*/ 1586301 w 2127226"/>
                <a:gd name="connsiteY3" fmla="*/ 747880 h 747880"/>
                <a:gd name="connsiteX4" fmla="*/ 488880 w 2127226"/>
                <a:gd name="connsiteY4" fmla="*/ 747880 h 747880"/>
                <a:gd name="connsiteX5" fmla="*/ 254794 w 2127226"/>
                <a:gd name="connsiteY5" fmla="*/ 533878 h 747880"/>
                <a:gd name="connsiteX6" fmla="*/ 254794 w 2127226"/>
                <a:gd name="connsiteY6" fmla="*/ 360994 h 747880"/>
                <a:gd name="connsiteX7" fmla="*/ 3474 w 2127226"/>
                <a:gd name="connsiteY7" fmla="*/ 109538 h 747880"/>
                <a:gd name="connsiteX8" fmla="*/ 0 w 2127226"/>
                <a:gd name="connsiteY8" fmla="*/ 0 h 747880"/>
                <a:gd name="connsiteX0" fmla="*/ 0 w 2450009"/>
                <a:gd name="connsiteY0" fmla="*/ 0 h 748275"/>
                <a:gd name="connsiteX1" fmla="*/ 2117693 w 2450009"/>
                <a:gd name="connsiteY1" fmla="*/ 0 h 748275"/>
                <a:gd name="connsiteX2" fmla="*/ 2449957 w 2450009"/>
                <a:gd name="connsiteY2" fmla="*/ 747903 h 748275"/>
                <a:gd name="connsiteX3" fmla="*/ 1586301 w 2450009"/>
                <a:gd name="connsiteY3" fmla="*/ 747880 h 748275"/>
                <a:gd name="connsiteX4" fmla="*/ 488880 w 2450009"/>
                <a:gd name="connsiteY4" fmla="*/ 747880 h 748275"/>
                <a:gd name="connsiteX5" fmla="*/ 254794 w 2450009"/>
                <a:gd name="connsiteY5" fmla="*/ 533878 h 748275"/>
                <a:gd name="connsiteX6" fmla="*/ 254794 w 2450009"/>
                <a:gd name="connsiteY6" fmla="*/ 360994 h 748275"/>
                <a:gd name="connsiteX7" fmla="*/ 3474 w 2450009"/>
                <a:gd name="connsiteY7" fmla="*/ 109538 h 748275"/>
                <a:gd name="connsiteX8" fmla="*/ 0 w 2450009"/>
                <a:gd name="connsiteY8" fmla="*/ 0 h 748275"/>
                <a:gd name="connsiteX0" fmla="*/ 0 w 2463006"/>
                <a:gd name="connsiteY0" fmla="*/ 35719 h 783978"/>
                <a:gd name="connsiteX1" fmla="*/ 2462974 w 2463006"/>
                <a:gd name="connsiteY1" fmla="*/ 0 h 783978"/>
                <a:gd name="connsiteX2" fmla="*/ 2449957 w 2463006"/>
                <a:gd name="connsiteY2" fmla="*/ 783622 h 783978"/>
                <a:gd name="connsiteX3" fmla="*/ 1586301 w 2463006"/>
                <a:gd name="connsiteY3" fmla="*/ 783599 h 783978"/>
                <a:gd name="connsiteX4" fmla="*/ 488880 w 2463006"/>
                <a:gd name="connsiteY4" fmla="*/ 783599 h 783978"/>
                <a:gd name="connsiteX5" fmla="*/ 254794 w 2463006"/>
                <a:gd name="connsiteY5" fmla="*/ 569597 h 783978"/>
                <a:gd name="connsiteX6" fmla="*/ 254794 w 2463006"/>
                <a:gd name="connsiteY6" fmla="*/ 396713 h 783978"/>
                <a:gd name="connsiteX7" fmla="*/ 3474 w 2463006"/>
                <a:gd name="connsiteY7" fmla="*/ 145257 h 783978"/>
                <a:gd name="connsiteX8" fmla="*/ 0 w 2463006"/>
                <a:gd name="connsiteY8" fmla="*/ 35719 h 783978"/>
                <a:gd name="connsiteX0" fmla="*/ 0 w 2467768"/>
                <a:gd name="connsiteY0" fmla="*/ 0 h 783978"/>
                <a:gd name="connsiteX1" fmla="*/ 2467736 w 2467768"/>
                <a:gd name="connsiteY1" fmla="*/ 0 h 783978"/>
                <a:gd name="connsiteX2" fmla="*/ 2454719 w 2467768"/>
                <a:gd name="connsiteY2" fmla="*/ 783622 h 783978"/>
                <a:gd name="connsiteX3" fmla="*/ 1591063 w 2467768"/>
                <a:gd name="connsiteY3" fmla="*/ 783599 h 783978"/>
                <a:gd name="connsiteX4" fmla="*/ 493642 w 2467768"/>
                <a:gd name="connsiteY4" fmla="*/ 783599 h 783978"/>
                <a:gd name="connsiteX5" fmla="*/ 259556 w 2467768"/>
                <a:gd name="connsiteY5" fmla="*/ 569597 h 783978"/>
                <a:gd name="connsiteX6" fmla="*/ 259556 w 2467768"/>
                <a:gd name="connsiteY6" fmla="*/ 396713 h 783978"/>
                <a:gd name="connsiteX7" fmla="*/ 8236 w 2467768"/>
                <a:gd name="connsiteY7" fmla="*/ 145257 h 783978"/>
                <a:gd name="connsiteX8" fmla="*/ 0 w 2467768"/>
                <a:gd name="connsiteY8" fmla="*/ 0 h 783978"/>
                <a:gd name="connsiteX0" fmla="*/ 0 w 2463039"/>
                <a:gd name="connsiteY0" fmla="*/ 0 h 783978"/>
                <a:gd name="connsiteX1" fmla="*/ 2462973 w 2463039"/>
                <a:gd name="connsiteY1" fmla="*/ 0 h 783978"/>
                <a:gd name="connsiteX2" fmla="*/ 2454719 w 2463039"/>
                <a:gd name="connsiteY2" fmla="*/ 783622 h 783978"/>
                <a:gd name="connsiteX3" fmla="*/ 1591063 w 2463039"/>
                <a:gd name="connsiteY3" fmla="*/ 783599 h 783978"/>
                <a:gd name="connsiteX4" fmla="*/ 493642 w 2463039"/>
                <a:gd name="connsiteY4" fmla="*/ 783599 h 783978"/>
                <a:gd name="connsiteX5" fmla="*/ 259556 w 2463039"/>
                <a:gd name="connsiteY5" fmla="*/ 569597 h 783978"/>
                <a:gd name="connsiteX6" fmla="*/ 259556 w 2463039"/>
                <a:gd name="connsiteY6" fmla="*/ 396713 h 783978"/>
                <a:gd name="connsiteX7" fmla="*/ 8236 w 2463039"/>
                <a:gd name="connsiteY7" fmla="*/ 145257 h 783978"/>
                <a:gd name="connsiteX8" fmla="*/ 0 w 2463039"/>
                <a:gd name="connsiteY8" fmla="*/ 0 h 783978"/>
                <a:gd name="connsiteX0" fmla="*/ 0 w 2457409"/>
                <a:gd name="connsiteY0" fmla="*/ 0 h 783978"/>
                <a:gd name="connsiteX1" fmla="*/ 2455829 w 2457409"/>
                <a:gd name="connsiteY1" fmla="*/ 0 h 783978"/>
                <a:gd name="connsiteX2" fmla="*/ 2454719 w 2457409"/>
                <a:gd name="connsiteY2" fmla="*/ 783622 h 783978"/>
                <a:gd name="connsiteX3" fmla="*/ 1591063 w 2457409"/>
                <a:gd name="connsiteY3" fmla="*/ 783599 h 783978"/>
                <a:gd name="connsiteX4" fmla="*/ 493642 w 2457409"/>
                <a:gd name="connsiteY4" fmla="*/ 783599 h 783978"/>
                <a:gd name="connsiteX5" fmla="*/ 259556 w 2457409"/>
                <a:gd name="connsiteY5" fmla="*/ 569597 h 783978"/>
                <a:gd name="connsiteX6" fmla="*/ 259556 w 2457409"/>
                <a:gd name="connsiteY6" fmla="*/ 396713 h 783978"/>
                <a:gd name="connsiteX7" fmla="*/ 8236 w 2457409"/>
                <a:gd name="connsiteY7" fmla="*/ 145257 h 783978"/>
                <a:gd name="connsiteX8" fmla="*/ 0 w 2457409"/>
                <a:gd name="connsiteY8" fmla="*/ 0 h 783978"/>
                <a:gd name="connsiteX0" fmla="*/ 0 w 2452647"/>
                <a:gd name="connsiteY0" fmla="*/ 19050 h 783978"/>
                <a:gd name="connsiteX1" fmla="*/ 2451067 w 2452647"/>
                <a:gd name="connsiteY1" fmla="*/ 0 h 783978"/>
                <a:gd name="connsiteX2" fmla="*/ 2449957 w 2452647"/>
                <a:gd name="connsiteY2" fmla="*/ 783622 h 783978"/>
                <a:gd name="connsiteX3" fmla="*/ 1586301 w 2452647"/>
                <a:gd name="connsiteY3" fmla="*/ 783599 h 783978"/>
                <a:gd name="connsiteX4" fmla="*/ 488880 w 2452647"/>
                <a:gd name="connsiteY4" fmla="*/ 783599 h 783978"/>
                <a:gd name="connsiteX5" fmla="*/ 254794 w 2452647"/>
                <a:gd name="connsiteY5" fmla="*/ 569597 h 783978"/>
                <a:gd name="connsiteX6" fmla="*/ 254794 w 2452647"/>
                <a:gd name="connsiteY6" fmla="*/ 396713 h 783978"/>
                <a:gd name="connsiteX7" fmla="*/ 3474 w 2452647"/>
                <a:gd name="connsiteY7" fmla="*/ 145257 h 783978"/>
                <a:gd name="connsiteX8" fmla="*/ 0 w 2452647"/>
                <a:gd name="connsiteY8" fmla="*/ 19050 h 783978"/>
                <a:gd name="connsiteX0" fmla="*/ 0 w 2453913"/>
                <a:gd name="connsiteY0" fmla="*/ 0 h 764937"/>
                <a:gd name="connsiteX1" fmla="*/ 2453448 w 2453913"/>
                <a:gd name="connsiteY1" fmla="*/ 0 h 764937"/>
                <a:gd name="connsiteX2" fmla="*/ 2449957 w 2453913"/>
                <a:gd name="connsiteY2" fmla="*/ 764572 h 764937"/>
                <a:gd name="connsiteX3" fmla="*/ 1586301 w 2453913"/>
                <a:gd name="connsiteY3" fmla="*/ 764549 h 764937"/>
                <a:gd name="connsiteX4" fmla="*/ 488880 w 2453913"/>
                <a:gd name="connsiteY4" fmla="*/ 764549 h 764937"/>
                <a:gd name="connsiteX5" fmla="*/ 254794 w 2453913"/>
                <a:gd name="connsiteY5" fmla="*/ 550547 h 764937"/>
                <a:gd name="connsiteX6" fmla="*/ 254794 w 2453913"/>
                <a:gd name="connsiteY6" fmla="*/ 377663 h 764937"/>
                <a:gd name="connsiteX7" fmla="*/ 3474 w 2453913"/>
                <a:gd name="connsiteY7" fmla="*/ 126207 h 764937"/>
                <a:gd name="connsiteX8" fmla="*/ 0 w 2453913"/>
                <a:gd name="connsiteY8" fmla="*/ 0 h 76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913" h="764937">
                  <a:moveTo>
                    <a:pt x="0" y="0"/>
                  </a:moveTo>
                  <a:lnTo>
                    <a:pt x="2453448" y="0"/>
                  </a:lnTo>
                  <a:cubicBezTo>
                    <a:pt x="2454082" y="180"/>
                    <a:pt x="2454847" y="784272"/>
                    <a:pt x="2449957" y="764572"/>
                  </a:cubicBezTo>
                  <a:lnTo>
                    <a:pt x="1586301" y="764549"/>
                  </a:lnTo>
                  <a:lnTo>
                    <a:pt x="488880" y="764549"/>
                  </a:lnTo>
                  <a:cubicBezTo>
                    <a:pt x="359556" y="764549"/>
                    <a:pt x="254794" y="668743"/>
                    <a:pt x="254794" y="550547"/>
                  </a:cubicBezTo>
                  <a:lnTo>
                    <a:pt x="254794" y="377663"/>
                  </a:lnTo>
                  <a:cubicBezTo>
                    <a:pt x="254794" y="238704"/>
                    <a:pt x="142297" y="126207"/>
                    <a:pt x="3474" y="126207"/>
                  </a:cubicBezTo>
                  <a:cubicBezTo>
                    <a:pt x="3903" y="89694"/>
                    <a:pt x="4334" y="3175"/>
                    <a:pt x="0" y="0"/>
                  </a:cubicBezTo>
                  <a:close/>
                </a:path>
              </a:pathLst>
            </a:custGeom>
            <a:solidFill>
              <a:srgbClr val="FFFFFF"/>
            </a:solidFill>
            <a:ln w="0" cap="flat">
              <a:noFill/>
              <a:prstDash val="solid"/>
              <a:miter/>
            </a:ln>
          </p:spPr>
          <p:txBody>
            <a:bodyPr rtlCol="0" anchor="ctr"/>
            <a:lstStyle/>
            <a:p>
              <a:endParaRPr lang="en-GB"/>
            </a:p>
          </p:txBody>
        </p:sp>
        <p:sp>
          <p:nvSpPr>
            <p:cNvPr id="7" name="Rechteck 23">
              <a:extLst>
                <a:ext uri="{FF2B5EF4-FFF2-40B4-BE49-F238E27FC236}">
                  <a16:creationId xmlns:a16="http://schemas.microsoft.com/office/drawing/2014/main" id="{43AEFE79-14C0-5AD6-ED7C-0839721DFF93}"/>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3">
            <a:extLst>
              <a:ext uri="{FF2B5EF4-FFF2-40B4-BE49-F238E27FC236}">
                <a16:creationId xmlns:a16="http://schemas.microsoft.com/office/drawing/2014/main" id="{9C670135-B5BE-5A93-BF6C-2BF093CBE993}"/>
              </a:ext>
            </a:extLst>
          </p:cNvPr>
          <p:cNvGrpSpPr/>
          <p:nvPr userDrawn="1"/>
        </p:nvGrpSpPr>
        <p:grpSpPr>
          <a:xfrm>
            <a:off x="10802145" y="5466717"/>
            <a:ext cx="1389855" cy="1390821"/>
            <a:chOff x="10802145" y="5466717"/>
            <a:chExt cx="1389855" cy="1390821"/>
          </a:xfrm>
        </p:grpSpPr>
        <p:grpSp>
          <p:nvGrpSpPr>
            <p:cNvPr id="9" name="Gruppieren 4">
              <a:extLst>
                <a:ext uri="{FF2B5EF4-FFF2-40B4-BE49-F238E27FC236}">
                  <a16:creationId xmlns:a16="http://schemas.microsoft.com/office/drawing/2014/main" id="{711AE03F-D169-7AAF-1490-121751DD6959}"/>
                </a:ext>
              </a:extLst>
            </p:cNvPr>
            <p:cNvGrpSpPr/>
            <p:nvPr/>
          </p:nvGrpSpPr>
          <p:grpSpPr>
            <a:xfrm>
              <a:off x="10802145" y="5466717"/>
              <a:ext cx="1389855" cy="1390821"/>
              <a:chOff x="10802145" y="5466717"/>
              <a:chExt cx="1389855" cy="1390821"/>
            </a:xfrm>
          </p:grpSpPr>
          <p:sp>
            <p:nvSpPr>
              <p:cNvPr id="13" name="Freihandform: Form 12">
                <a:extLst>
                  <a:ext uri="{FF2B5EF4-FFF2-40B4-BE49-F238E27FC236}">
                    <a16:creationId xmlns:a16="http://schemas.microsoft.com/office/drawing/2014/main" id="{0CBCAB62-DBA4-07BB-6E05-5E2D8B41226B}"/>
                  </a:ext>
                </a:extLst>
              </p:cNvPr>
              <p:cNvSpPr/>
              <p:nvPr/>
            </p:nvSpPr>
            <p:spPr>
              <a:xfrm>
                <a:off x="11055915" y="5720717"/>
                <a:ext cx="1097986" cy="1094423"/>
              </a:xfrm>
              <a:custGeom>
                <a:avLst/>
                <a:gdLst>
                  <a:gd name="connsiteX0" fmla="*/ 1123950 w 1123950"/>
                  <a:gd name="connsiteY0" fmla="*/ 1118235 h 1118234"/>
                  <a:gd name="connsiteX1" fmla="*/ 1123950 w 1123950"/>
                  <a:gd name="connsiteY1" fmla="*/ 635 h 1118234"/>
                  <a:gd name="connsiteX2" fmla="*/ 254000 w 1123950"/>
                  <a:gd name="connsiteY2" fmla="*/ 0 h 1118234"/>
                  <a:gd name="connsiteX3" fmla="*/ 0 w 1123950"/>
                  <a:gd name="connsiteY3" fmla="*/ 254000 h 1118234"/>
                  <a:gd name="connsiteX4" fmla="*/ 0 w 1123950"/>
                  <a:gd name="connsiteY4" fmla="*/ 1117600 h 1118234"/>
                  <a:gd name="connsiteX5" fmla="*/ 1123950 w 1123950"/>
                  <a:gd name="connsiteY5" fmla="*/ 1118235 h 1118234"/>
                  <a:gd name="connsiteX0" fmla="*/ 1123950 w 1123950"/>
                  <a:gd name="connsiteY0" fmla="*/ 1118235 h 1118235"/>
                  <a:gd name="connsiteX1" fmla="*/ 1092994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0 w 1123950"/>
                  <a:gd name="connsiteY4" fmla="*/ 1117600 h 1118235"/>
                  <a:gd name="connsiteX5" fmla="*/ 1123950 w 1123950"/>
                  <a:gd name="connsiteY5" fmla="*/ 1118235 h 1118235"/>
                  <a:gd name="connsiteX0" fmla="*/ 1123950 w 1123950"/>
                  <a:gd name="connsiteY0" fmla="*/ 1118235 h 1118235"/>
                  <a:gd name="connsiteX1" fmla="*/ 1097757 w 1123950"/>
                  <a:gd name="connsiteY1" fmla="*/ 635 h 1118235"/>
                  <a:gd name="connsiteX2" fmla="*/ 254000 w 1123950"/>
                  <a:gd name="connsiteY2" fmla="*/ 0 h 1118235"/>
                  <a:gd name="connsiteX3" fmla="*/ 0 w 1123950"/>
                  <a:gd name="connsiteY3" fmla="*/ 254000 h 1118235"/>
                  <a:gd name="connsiteX4" fmla="*/ 2381 w 1123950"/>
                  <a:gd name="connsiteY4" fmla="*/ 1091406 h 1118235"/>
                  <a:gd name="connsiteX5" fmla="*/ 1123950 w 1123950"/>
                  <a:gd name="connsiteY5" fmla="*/ 1118235 h 1118235"/>
                  <a:gd name="connsiteX0" fmla="*/ 1045369 w 1097757"/>
                  <a:gd name="connsiteY0" fmla="*/ 1027748 h 1091406"/>
                  <a:gd name="connsiteX1" fmla="*/ 1097757 w 1097757"/>
                  <a:gd name="connsiteY1" fmla="*/ 635 h 1091406"/>
                  <a:gd name="connsiteX2" fmla="*/ 254000 w 1097757"/>
                  <a:gd name="connsiteY2" fmla="*/ 0 h 1091406"/>
                  <a:gd name="connsiteX3" fmla="*/ 0 w 1097757"/>
                  <a:gd name="connsiteY3" fmla="*/ 254000 h 1091406"/>
                  <a:gd name="connsiteX4" fmla="*/ 2381 w 1097757"/>
                  <a:gd name="connsiteY4" fmla="*/ 1091406 h 1091406"/>
                  <a:gd name="connsiteX5" fmla="*/ 1045369 w 1097757"/>
                  <a:gd name="connsiteY5" fmla="*/ 1027748 h 1091406"/>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756 w 1097757"/>
                  <a:gd name="connsiteY0" fmla="*/ 1094423 h 1094423"/>
                  <a:gd name="connsiteX1" fmla="*/ 1097757 w 1097757"/>
                  <a:gd name="connsiteY1" fmla="*/ 635 h 1094423"/>
                  <a:gd name="connsiteX2" fmla="*/ 254000 w 1097757"/>
                  <a:gd name="connsiteY2" fmla="*/ 0 h 1094423"/>
                  <a:gd name="connsiteX3" fmla="*/ 0 w 1097757"/>
                  <a:gd name="connsiteY3" fmla="*/ 254000 h 1094423"/>
                  <a:gd name="connsiteX4" fmla="*/ 2381 w 1097757"/>
                  <a:gd name="connsiteY4" fmla="*/ 1091406 h 1094423"/>
                  <a:gd name="connsiteX5" fmla="*/ 1097756 w 1097757"/>
                  <a:gd name="connsiteY5" fmla="*/ 1094423 h 1094423"/>
                  <a:gd name="connsiteX0" fmla="*/ 1097985 w 1097986"/>
                  <a:gd name="connsiteY0" fmla="*/ 1094423 h 1094423"/>
                  <a:gd name="connsiteX1" fmla="*/ 1097986 w 1097986"/>
                  <a:gd name="connsiteY1" fmla="*/ 635 h 1094423"/>
                  <a:gd name="connsiteX2" fmla="*/ 254229 w 1097986"/>
                  <a:gd name="connsiteY2" fmla="*/ 0 h 1094423"/>
                  <a:gd name="connsiteX3" fmla="*/ 229 w 1097986"/>
                  <a:gd name="connsiteY3" fmla="*/ 254000 h 1094423"/>
                  <a:gd name="connsiteX4" fmla="*/ 229 w 1097986"/>
                  <a:gd name="connsiteY4" fmla="*/ 1093787 h 1094423"/>
                  <a:gd name="connsiteX5" fmla="*/ 1097985 w 1097986"/>
                  <a:gd name="connsiteY5" fmla="*/ 1094423 h 10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986" h="1094423">
                    <a:moveTo>
                      <a:pt x="1097985" y="1094423"/>
                    </a:moveTo>
                    <a:cubicBezTo>
                      <a:pt x="1097985" y="729827"/>
                      <a:pt x="1097986" y="365231"/>
                      <a:pt x="1097986" y="635"/>
                    </a:cubicBezTo>
                    <a:lnTo>
                      <a:pt x="254229" y="0"/>
                    </a:lnTo>
                    <a:cubicBezTo>
                      <a:pt x="113958" y="0"/>
                      <a:pt x="229" y="113728"/>
                      <a:pt x="229" y="254000"/>
                    </a:cubicBezTo>
                    <a:cubicBezTo>
                      <a:pt x="1023" y="533135"/>
                      <a:pt x="-565" y="814652"/>
                      <a:pt x="229" y="1093787"/>
                    </a:cubicBezTo>
                    <a:lnTo>
                      <a:pt x="1097985" y="1094423"/>
                    </a:lnTo>
                    <a:close/>
                  </a:path>
                </a:pathLst>
              </a:custGeom>
              <a:solidFill>
                <a:srgbClr val="FFFFFF"/>
              </a:solidFill>
              <a:ln w="0" cap="flat">
                <a:noFill/>
                <a:prstDash val="solid"/>
                <a:miter/>
              </a:ln>
            </p:spPr>
            <p:txBody>
              <a:bodyPr rtlCol="0" anchor="ctr"/>
              <a:lstStyle/>
              <a:p>
                <a:endParaRPr lang="en-GB"/>
              </a:p>
            </p:txBody>
          </p:sp>
          <p:sp>
            <p:nvSpPr>
              <p:cNvPr id="14" name="Freihandform: Form 17">
                <a:extLst>
                  <a:ext uri="{FF2B5EF4-FFF2-40B4-BE49-F238E27FC236}">
                    <a16:creationId xmlns:a16="http://schemas.microsoft.com/office/drawing/2014/main" id="{4CD09780-96ED-F5CC-522A-EEE0041412E9}"/>
                  </a:ext>
                </a:extLst>
              </p:cNvPr>
              <p:cNvSpPr/>
              <p:nvPr/>
            </p:nvSpPr>
            <p:spPr>
              <a:xfrm>
                <a:off x="10802145" y="6457952"/>
                <a:ext cx="320675" cy="332582"/>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 name="connsiteX0" fmla="*/ 320675 w 320675"/>
                  <a:gd name="connsiteY0" fmla="*/ 332582 h 332582"/>
                  <a:gd name="connsiteX1" fmla="*/ 254000 w 320675"/>
                  <a:gd name="connsiteY1" fmla="*/ 0 h 332582"/>
                  <a:gd name="connsiteX2" fmla="*/ 0 w 320675"/>
                  <a:gd name="connsiteY2" fmla="*/ 254000 h 332582"/>
                  <a:gd name="connsiteX3" fmla="*/ 320675 w 320675"/>
                  <a:gd name="connsiteY3" fmla="*/ 332582 h 332582"/>
                </a:gdLst>
                <a:ahLst/>
                <a:cxnLst>
                  <a:cxn ang="0">
                    <a:pos x="connsiteX0" y="connsiteY0"/>
                  </a:cxn>
                  <a:cxn ang="0">
                    <a:pos x="connsiteX1" y="connsiteY1"/>
                  </a:cxn>
                  <a:cxn ang="0">
                    <a:pos x="connsiteX2" y="connsiteY2"/>
                  </a:cxn>
                  <a:cxn ang="0">
                    <a:pos x="connsiteX3" y="connsiteY3"/>
                  </a:cxn>
                </a:cxnLst>
                <a:rect l="l" t="t" r="r" b="b"/>
                <a:pathLst>
                  <a:path w="320675" h="332582">
                    <a:moveTo>
                      <a:pt x="320675" y="332582"/>
                    </a:moveTo>
                    <a:cubicBezTo>
                      <a:pt x="304007" y="233627"/>
                      <a:pt x="254000" y="84667"/>
                      <a:pt x="254000" y="0"/>
                    </a:cubicBezTo>
                    <a:cubicBezTo>
                      <a:pt x="254000" y="140271"/>
                      <a:pt x="140271" y="254000"/>
                      <a:pt x="0" y="254000"/>
                    </a:cubicBezTo>
                    <a:lnTo>
                      <a:pt x="320675" y="332582"/>
                    </a:lnTo>
                    <a:close/>
                  </a:path>
                </a:pathLst>
              </a:custGeom>
              <a:solidFill>
                <a:srgbClr val="FFFFFF"/>
              </a:solidFill>
              <a:ln w="0" cap="flat">
                <a:noFill/>
                <a:prstDash val="solid"/>
                <a:miter/>
              </a:ln>
            </p:spPr>
            <p:txBody>
              <a:bodyPr rtlCol="0" anchor="ctr"/>
              <a:lstStyle/>
              <a:p>
                <a:endParaRPr lang="en-GB"/>
              </a:p>
            </p:txBody>
          </p:sp>
          <p:sp>
            <p:nvSpPr>
              <p:cNvPr id="15" name="Freihandform: Form 18">
                <a:extLst>
                  <a:ext uri="{FF2B5EF4-FFF2-40B4-BE49-F238E27FC236}">
                    <a16:creationId xmlns:a16="http://schemas.microsoft.com/office/drawing/2014/main" id="{00350DCF-0F1A-F2AF-8572-82614A71C1E5}"/>
                  </a:ext>
                </a:extLst>
              </p:cNvPr>
              <p:cNvSpPr/>
              <p:nvPr/>
            </p:nvSpPr>
            <p:spPr>
              <a:xfrm>
                <a:off x="11793379" y="5466717"/>
                <a:ext cx="334963" cy="342107"/>
              </a:xfrm>
              <a:custGeom>
                <a:avLst/>
                <a:gdLst>
                  <a:gd name="connsiteX0" fmla="*/ 254000 w 254000"/>
                  <a:gd name="connsiteY0" fmla="*/ 254000 h 254000"/>
                  <a:gd name="connsiteX1" fmla="*/ 254000 w 254000"/>
                  <a:gd name="connsiteY1" fmla="*/ 0 h 254000"/>
                  <a:gd name="connsiteX2" fmla="*/ 0 w 254000"/>
                  <a:gd name="connsiteY2" fmla="*/ 254000 h 254000"/>
                  <a:gd name="connsiteX3" fmla="*/ 254000 w 254000"/>
                  <a:gd name="connsiteY3" fmla="*/ 254000 h 254000"/>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 name="connsiteX0" fmla="*/ 334963 w 334963"/>
                  <a:gd name="connsiteY0" fmla="*/ 342107 h 342107"/>
                  <a:gd name="connsiteX1" fmla="*/ 254000 w 334963"/>
                  <a:gd name="connsiteY1" fmla="*/ 0 h 342107"/>
                  <a:gd name="connsiteX2" fmla="*/ 0 w 334963"/>
                  <a:gd name="connsiteY2" fmla="*/ 254000 h 342107"/>
                  <a:gd name="connsiteX3" fmla="*/ 334963 w 334963"/>
                  <a:gd name="connsiteY3" fmla="*/ 342107 h 342107"/>
                </a:gdLst>
                <a:ahLst/>
                <a:cxnLst>
                  <a:cxn ang="0">
                    <a:pos x="connsiteX0" y="connsiteY0"/>
                  </a:cxn>
                  <a:cxn ang="0">
                    <a:pos x="connsiteX1" y="connsiteY1"/>
                  </a:cxn>
                  <a:cxn ang="0">
                    <a:pos x="connsiteX2" y="connsiteY2"/>
                  </a:cxn>
                  <a:cxn ang="0">
                    <a:pos x="connsiteX3" y="connsiteY3"/>
                  </a:cxn>
                </a:cxnLst>
                <a:rect l="l" t="t" r="r" b="b"/>
                <a:pathLst>
                  <a:path w="334963" h="342107">
                    <a:moveTo>
                      <a:pt x="334963" y="342107"/>
                    </a:moveTo>
                    <a:cubicBezTo>
                      <a:pt x="318295" y="252677"/>
                      <a:pt x="254000" y="84667"/>
                      <a:pt x="254000" y="0"/>
                    </a:cubicBezTo>
                    <a:cubicBezTo>
                      <a:pt x="254000" y="140271"/>
                      <a:pt x="140271" y="254000"/>
                      <a:pt x="0" y="254000"/>
                    </a:cubicBezTo>
                    <a:lnTo>
                      <a:pt x="334963" y="342107"/>
                    </a:lnTo>
                    <a:close/>
                  </a:path>
                </a:pathLst>
              </a:custGeom>
              <a:solidFill>
                <a:srgbClr val="FFFFFF"/>
              </a:solidFill>
              <a:ln w="0" cap="flat">
                <a:noFill/>
                <a:prstDash val="solid"/>
                <a:miter/>
              </a:ln>
            </p:spPr>
            <p:txBody>
              <a:bodyPr rtlCol="0" anchor="ctr"/>
              <a:lstStyle/>
              <a:p>
                <a:endParaRPr lang="en-GB"/>
              </a:p>
            </p:txBody>
          </p:sp>
          <p:sp>
            <p:nvSpPr>
              <p:cNvPr id="16" name="Rechteck 19">
                <a:extLst>
                  <a:ext uri="{FF2B5EF4-FFF2-40B4-BE49-F238E27FC236}">
                    <a16:creationId xmlns:a16="http://schemas.microsoft.com/office/drawing/2014/main" id="{D13422A7-9487-7998-0745-939367DEA387}"/>
                  </a:ext>
                </a:extLst>
              </p:cNvPr>
              <p:cNvSpPr/>
              <p:nvPr/>
            </p:nvSpPr>
            <p:spPr>
              <a:xfrm>
                <a:off x="11972925" y="6648450"/>
                <a:ext cx="219075" cy="20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uppieren 5">
              <a:extLst>
                <a:ext uri="{FF2B5EF4-FFF2-40B4-BE49-F238E27FC236}">
                  <a16:creationId xmlns:a16="http://schemas.microsoft.com/office/drawing/2014/main" id="{C339F0DE-9F96-0280-C683-15D3DE51A286}"/>
                </a:ext>
              </a:extLst>
            </p:cNvPr>
            <p:cNvGrpSpPr/>
            <p:nvPr/>
          </p:nvGrpSpPr>
          <p:grpSpPr>
            <a:xfrm>
              <a:off x="11248486" y="5913058"/>
              <a:ext cx="603250" cy="603249"/>
              <a:chOff x="11248486" y="5913058"/>
              <a:chExt cx="603250" cy="603249"/>
            </a:xfrm>
          </p:grpSpPr>
          <p:sp>
            <p:nvSpPr>
              <p:cNvPr id="11" name="Freihandform: Form 7">
                <a:extLst>
                  <a:ext uri="{FF2B5EF4-FFF2-40B4-BE49-F238E27FC236}">
                    <a16:creationId xmlns:a16="http://schemas.microsoft.com/office/drawing/2014/main" id="{73E36BC2-88C0-9500-2D06-7EAD0FEBD3FA}"/>
                  </a:ext>
                </a:extLst>
              </p:cNvPr>
              <p:cNvSpPr/>
              <p:nvPr/>
            </p:nvSpPr>
            <p:spPr>
              <a:xfrm>
                <a:off x="11248486" y="5913058"/>
                <a:ext cx="603250" cy="603249"/>
              </a:xfrm>
              <a:custGeom>
                <a:avLst/>
                <a:gdLst>
                  <a:gd name="connsiteX0" fmla="*/ 301625 w 603250"/>
                  <a:gd name="connsiteY0" fmla="*/ 603250 h 603249"/>
                  <a:gd name="connsiteX1" fmla="*/ 603250 w 603250"/>
                  <a:gd name="connsiteY1" fmla="*/ 301625 h 603249"/>
                  <a:gd name="connsiteX2" fmla="*/ 301625 w 603250"/>
                  <a:gd name="connsiteY2" fmla="*/ 0 h 603249"/>
                  <a:gd name="connsiteX3" fmla="*/ 0 w 603250"/>
                  <a:gd name="connsiteY3" fmla="*/ 301625 h 603249"/>
                  <a:gd name="connsiteX4" fmla="*/ 301625 w 603250"/>
                  <a:gd name="connsiteY4" fmla="*/ 603250 h 60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603249">
                    <a:moveTo>
                      <a:pt x="301625" y="603250"/>
                    </a:moveTo>
                    <a:cubicBezTo>
                      <a:pt x="468185" y="603250"/>
                      <a:pt x="603250" y="468185"/>
                      <a:pt x="603250" y="301625"/>
                    </a:cubicBezTo>
                    <a:cubicBezTo>
                      <a:pt x="603250" y="135065"/>
                      <a:pt x="468185" y="0"/>
                      <a:pt x="301625" y="0"/>
                    </a:cubicBezTo>
                    <a:cubicBezTo>
                      <a:pt x="135065" y="0"/>
                      <a:pt x="0" y="135065"/>
                      <a:pt x="0" y="301625"/>
                    </a:cubicBezTo>
                    <a:cubicBezTo>
                      <a:pt x="0" y="468185"/>
                      <a:pt x="135065" y="603250"/>
                      <a:pt x="301625" y="603250"/>
                    </a:cubicBezTo>
                  </a:path>
                </a:pathLst>
              </a:custGeom>
              <a:solidFill>
                <a:srgbClr val="525B66"/>
              </a:solidFill>
              <a:ln w="0" cap="flat">
                <a:noFill/>
                <a:prstDash val="solid"/>
                <a:miter/>
              </a:ln>
            </p:spPr>
            <p:txBody>
              <a:bodyPr rtlCol="0" anchor="ctr"/>
              <a:lstStyle/>
              <a:p>
                <a:endParaRPr lang="en-GB"/>
              </a:p>
            </p:txBody>
          </p:sp>
          <p:sp>
            <p:nvSpPr>
              <p:cNvPr id="12" name="Freihandform: Form 8">
                <a:extLst>
                  <a:ext uri="{FF2B5EF4-FFF2-40B4-BE49-F238E27FC236}">
                    <a16:creationId xmlns:a16="http://schemas.microsoft.com/office/drawing/2014/main" id="{D4ECC198-632E-9A38-BAC7-3797B82DB1E2}"/>
                  </a:ext>
                </a:extLst>
              </p:cNvPr>
              <p:cNvSpPr/>
              <p:nvPr/>
            </p:nvSpPr>
            <p:spPr>
              <a:xfrm>
                <a:off x="11416951" y="6125913"/>
                <a:ext cx="266128" cy="177432"/>
              </a:xfrm>
              <a:custGeom>
                <a:avLst/>
                <a:gdLst>
                  <a:gd name="connsiteX0" fmla="*/ 169800 w 266128"/>
                  <a:gd name="connsiteY0" fmla="*/ 3426 h 177432"/>
                  <a:gd name="connsiteX1" fmla="*/ 169673 w 266128"/>
                  <a:gd name="connsiteY1" fmla="*/ 20444 h 177432"/>
                  <a:gd name="connsiteX2" fmla="*/ 225870 w 266128"/>
                  <a:gd name="connsiteY2" fmla="*/ 76705 h 177432"/>
                  <a:gd name="connsiteX3" fmla="*/ 12002 w 266128"/>
                  <a:gd name="connsiteY3" fmla="*/ 76705 h 177432"/>
                  <a:gd name="connsiteX4" fmla="*/ 0 w 266128"/>
                  <a:gd name="connsiteY4" fmla="*/ 88707 h 177432"/>
                  <a:gd name="connsiteX5" fmla="*/ 12002 w 266128"/>
                  <a:gd name="connsiteY5" fmla="*/ 100708 h 177432"/>
                  <a:gd name="connsiteX6" fmla="*/ 225743 w 266128"/>
                  <a:gd name="connsiteY6" fmla="*/ 100708 h 177432"/>
                  <a:gd name="connsiteX7" fmla="*/ 169545 w 266128"/>
                  <a:gd name="connsiteY7" fmla="*/ 156969 h 177432"/>
                  <a:gd name="connsiteX8" fmla="*/ 169673 w 266128"/>
                  <a:gd name="connsiteY8" fmla="*/ 173987 h 177432"/>
                  <a:gd name="connsiteX9" fmla="*/ 186563 w 266128"/>
                  <a:gd name="connsiteY9" fmla="*/ 173923 h 177432"/>
                  <a:gd name="connsiteX10" fmla="*/ 262699 w 266128"/>
                  <a:gd name="connsiteY10" fmla="*/ 97216 h 177432"/>
                  <a:gd name="connsiteX11" fmla="*/ 265176 w 266128"/>
                  <a:gd name="connsiteY11" fmla="*/ 93405 h 177432"/>
                  <a:gd name="connsiteX12" fmla="*/ 266129 w 266128"/>
                  <a:gd name="connsiteY12" fmla="*/ 88770 h 177432"/>
                  <a:gd name="connsiteX13" fmla="*/ 262699 w 266128"/>
                  <a:gd name="connsiteY13" fmla="*/ 80388 h 177432"/>
                  <a:gd name="connsiteX14" fmla="*/ 186563 w 266128"/>
                  <a:gd name="connsiteY14" fmla="*/ 3680 h 177432"/>
                  <a:gd name="connsiteX15" fmla="*/ 169926 w 266128"/>
                  <a:gd name="connsiteY15" fmla="*/ 3235 h 177432"/>
                  <a:gd name="connsiteX16" fmla="*/ 169736 w 266128"/>
                  <a:gd name="connsiteY16" fmla="*/ 3426 h 1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28" h="177432">
                    <a:moveTo>
                      <a:pt x="169800" y="3426"/>
                    </a:moveTo>
                    <a:cubicBezTo>
                      <a:pt x="165100" y="8125"/>
                      <a:pt x="165037" y="15682"/>
                      <a:pt x="169673" y="20444"/>
                    </a:cubicBezTo>
                    <a:lnTo>
                      <a:pt x="225870" y="76705"/>
                    </a:lnTo>
                    <a:lnTo>
                      <a:pt x="12002" y="76705"/>
                    </a:lnTo>
                    <a:cubicBezTo>
                      <a:pt x="5335" y="76705"/>
                      <a:pt x="0" y="82103"/>
                      <a:pt x="0" y="88707"/>
                    </a:cubicBezTo>
                    <a:cubicBezTo>
                      <a:pt x="0" y="95310"/>
                      <a:pt x="5398" y="100708"/>
                      <a:pt x="12002" y="100708"/>
                    </a:cubicBezTo>
                    <a:lnTo>
                      <a:pt x="225743" y="100708"/>
                    </a:lnTo>
                    <a:lnTo>
                      <a:pt x="169545" y="156969"/>
                    </a:lnTo>
                    <a:cubicBezTo>
                      <a:pt x="164974" y="161732"/>
                      <a:pt x="164974" y="169288"/>
                      <a:pt x="169673" y="173987"/>
                    </a:cubicBezTo>
                    <a:cubicBezTo>
                      <a:pt x="174372" y="178623"/>
                      <a:pt x="181928" y="178559"/>
                      <a:pt x="186563" y="173923"/>
                    </a:cubicBezTo>
                    <a:lnTo>
                      <a:pt x="262699" y="97216"/>
                    </a:lnTo>
                    <a:cubicBezTo>
                      <a:pt x="263716" y="96073"/>
                      <a:pt x="264605" y="94803"/>
                      <a:pt x="265176" y="93405"/>
                    </a:cubicBezTo>
                    <a:cubicBezTo>
                      <a:pt x="265812" y="91945"/>
                      <a:pt x="266129" y="90358"/>
                      <a:pt x="266129" y="88770"/>
                    </a:cubicBezTo>
                    <a:cubicBezTo>
                      <a:pt x="266129" y="85659"/>
                      <a:pt x="264923" y="82610"/>
                      <a:pt x="262699" y="80388"/>
                    </a:cubicBezTo>
                    <a:lnTo>
                      <a:pt x="186563" y="3680"/>
                    </a:lnTo>
                    <a:cubicBezTo>
                      <a:pt x="182118" y="-1019"/>
                      <a:pt x="174625" y="-1273"/>
                      <a:pt x="169926" y="3235"/>
                    </a:cubicBezTo>
                    <a:cubicBezTo>
                      <a:pt x="169926" y="3235"/>
                      <a:pt x="169800" y="3363"/>
                      <a:pt x="169736" y="3426"/>
                    </a:cubicBezTo>
                  </a:path>
                </a:pathLst>
              </a:custGeom>
              <a:solidFill>
                <a:srgbClr val="FFFFFF"/>
              </a:solidFill>
              <a:ln w="0" cap="flat">
                <a:noFill/>
                <a:prstDash val="solid"/>
                <a:miter/>
              </a:ln>
            </p:spPr>
            <p:txBody>
              <a:bodyPr rtlCol="0" anchor="ctr"/>
              <a:lstStyle/>
              <a:p>
                <a:endParaRPr lang="en-GB"/>
              </a:p>
            </p:txBody>
          </p:sp>
        </p:grpSp>
      </p:grpSp>
      <p:grpSp>
        <p:nvGrpSpPr>
          <p:cNvPr id="17" name="Gruppieren 20">
            <a:extLst>
              <a:ext uri="{FF2B5EF4-FFF2-40B4-BE49-F238E27FC236}">
                <a16:creationId xmlns:a16="http://schemas.microsoft.com/office/drawing/2014/main" id="{9544FC05-E9ED-FC96-A4B9-E595EFB8176A}"/>
              </a:ext>
            </a:extLst>
          </p:cNvPr>
          <p:cNvGrpSpPr/>
          <p:nvPr userDrawn="1"/>
        </p:nvGrpSpPr>
        <p:grpSpPr>
          <a:xfrm>
            <a:off x="10209378" y="0"/>
            <a:ext cx="1982622" cy="1031454"/>
            <a:chOff x="10209378" y="0"/>
            <a:chExt cx="1982622" cy="1031454"/>
          </a:xfrm>
        </p:grpSpPr>
        <p:sp>
          <p:nvSpPr>
            <p:cNvPr id="18" name="Grafik 3">
              <a:extLst>
                <a:ext uri="{FF2B5EF4-FFF2-40B4-BE49-F238E27FC236}">
                  <a16:creationId xmlns:a16="http://schemas.microsoft.com/office/drawing/2014/main" id="{802DA571-AA31-C714-C5A4-1E05CB31C7B2}"/>
                </a:ext>
              </a:extLst>
            </p:cNvPr>
            <p:cNvSpPr/>
            <p:nvPr/>
          </p:nvSpPr>
          <p:spPr>
            <a:xfrm>
              <a:off x="10209378" y="32254"/>
              <a:ext cx="1942156" cy="999200"/>
            </a:xfrm>
            <a:custGeom>
              <a:avLst/>
              <a:gdLst>
                <a:gd name="connsiteX0" fmla="*/ 251320 w 1834147"/>
                <a:gd name="connsiteY0" fmla="*/ 0 h 889662"/>
                <a:gd name="connsiteX1" fmla="*/ 1834147 w 1834147"/>
                <a:gd name="connsiteY1" fmla="*/ 0 h 889662"/>
                <a:gd name="connsiteX2" fmla="*/ 1834147 w 1834147"/>
                <a:gd name="connsiteY2" fmla="*/ 889662 h 889662"/>
                <a:gd name="connsiteX3" fmla="*/ 1582827 w 1834147"/>
                <a:gd name="connsiteY3" fmla="*/ 638342 h 889662"/>
                <a:gd name="connsiteX4" fmla="*/ 485406 w 1834147"/>
                <a:gd name="connsiteY4" fmla="*/ 638342 h 889662"/>
                <a:gd name="connsiteX5" fmla="*/ 251320 w 1834147"/>
                <a:gd name="connsiteY5" fmla="*/ 424340 h 889662"/>
                <a:gd name="connsiteX6" fmla="*/ 251320 w 1834147"/>
                <a:gd name="connsiteY6" fmla="*/ 251456 h 889662"/>
                <a:gd name="connsiteX7" fmla="*/ 0 w 1834147"/>
                <a:gd name="connsiteY7" fmla="*/ 0 h 889662"/>
                <a:gd name="connsiteX8" fmla="*/ 251320 w 1834147"/>
                <a:gd name="connsiteY8" fmla="*/ 0 h 889662"/>
                <a:gd name="connsiteX0" fmla="*/ 251320 w 1879391"/>
                <a:gd name="connsiteY0" fmla="*/ 61913 h 951575"/>
                <a:gd name="connsiteX1" fmla="*/ 1879391 w 1879391"/>
                <a:gd name="connsiteY1" fmla="*/ 0 h 951575"/>
                <a:gd name="connsiteX2" fmla="*/ 1834147 w 1879391"/>
                <a:gd name="connsiteY2" fmla="*/ 951575 h 951575"/>
                <a:gd name="connsiteX3" fmla="*/ 1582827 w 1879391"/>
                <a:gd name="connsiteY3" fmla="*/ 700255 h 951575"/>
                <a:gd name="connsiteX4" fmla="*/ 485406 w 1879391"/>
                <a:gd name="connsiteY4" fmla="*/ 700255 h 951575"/>
                <a:gd name="connsiteX5" fmla="*/ 251320 w 1879391"/>
                <a:gd name="connsiteY5" fmla="*/ 486253 h 951575"/>
                <a:gd name="connsiteX6" fmla="*/ 251320 w 1879391"/>
                <a:gd name="connsiteY6" fmla="*/ 313369 h 951575"/>
                <a:gd name="connsiteX7" fmla="*/ 0 w 1879391"/>
                <a:gd name="connsiteY7" fmla="*/ 61913 h 951575"/>
                <a:gd name="connsiteX8" fmla="*/ 251320 w 1879391"/>
                <a:gd name="connsiteY8" fmla="*/ 61913 h 951575"/>
                <a:gd name="connsiteX0" fmla="*/ 251320 w 1965116"/>
                <a:gd name="connsiteY0" fmla="*/ 111919 h 1001581"/>
                <a:gd name="connsiteX1" fmla="*/ 1965116 w 1965116"/>
                <a:gd name="connsiteY1" fmla="*/ 0 h 1001581"/>
                <a:gd name="connsiteX2" fmla="*/ 1834147 w 1965116"/>
                <a:gd name="connsiteY2" fmla="*/ 1001581 h 1001581"/>
                <a:gd name="connsiteX3" fmla="*/ 1582827 w 1965116"/>
                <a:gd name="connsiteY3" fmla="*/ 750261 h 1001581"/>
                <a:gd name="connsiteX4" fmla="*/ 485406 w 1965116"/>
                <a:gd name="connsiteY4" fmla="*/ 750261 h 1001581"/>
                <a:gd name="connsiteX5" fmla="*/ 251320 w 1965116"/>
                <a:gd name="connsiteY5" fmla="*/ 536259 h 1001581"/>
                <a:gd name="connsiteX6" fmla="*/ 251320 w 1965116"/>
                <a:gd name="connsiteY6" fmla="*/ 363375 h 1001581"/>
                <a:gd name="connsiteX7" fmla="*/ 0 w 1965116"/>
                <a:gd name="connsiteY7" fmla="*/ 111919 h 1001581"/>
                <a:gd name="connsiteX8" fmla="*/ 251320 w 1965116"/>
                <a:gd name="connsiteY8" fmla="*/ 111919 h 1001581"/>
                <a:gd name="connsiteX0" fmla="*/ 0 w 1968590"/>
                <a:gd name="connsiteY0" fmla="*/ 2381 h 1001581"/>
                <a:gd name="connsiteX1" fmla="*/ 1968590 w 1968590"/>
                <a:gd name="connsiteY1" fmla="*/ 0 h 1001581"/>
                <a:gd name="connsiteX2" fmla="*/ 1837621 w 1968590"/>
                <a:gd name="connsiteY2" fmla="*/ 1001581 h 1001581"/>
                <a:gd name="connsiteX3" fmla="*/ 1586301 w 1968590"/>
                <a:gd name="connsiteY3" fmla="*/ 750261 h 1001581"/>
                <a:gd name="connsiteX4" fmla="*/ 488880 w 1968590"/>
                <a:gd name="connsiteY4" fmla="*/ 750261 h 1001581"/>
                <a:gd name="connsiteX5" fmla="*/ 254794 w 1968590"/>
                <a:gd name="connsiteY5" fmla="*/ 536259 h 1001581"/>
                <a:gd name="connsiteX6" fmla="*/ 254794 w 1968590"/>
                <a:gd name="connsiteY6" fmla="*/ 363375 h 1001581"/>
                <a:gd name="connsiteX7" fmla="*/ 3474 w 1968590"/>
                <a:gd name="connsiteY7" fmla="*/ 111919 h 1001581"/>
                <a:gd name="connsiteX8" fmla="*/ 0 w 1968590"/>
                <a:gd name="connsiteY8" fmla="*/ 2381 h 1001581"/>
                <a:gd name="connsiteX0" fmla="*/ 0 w 2083123"/>
                <a:gd name="connsiteY0" fmla="*/ 2381 h 1002114"/>
                <a:gd name="connsiteX1" fmla="*/ 1968590 w 2083123"/>
                <a:gd name="connsiteY1" fmla="*/ 0 h 1002114"/>
                <a:gd name="connsiteX2" fmla="*/ 1846891 w 2083123"/>
                <a:gd name="connsiteY2" fmla="*/ 789275 h 1002114"/>
                <a:gd name="connsiteX3" fmla="*/ 1837621 w 2083123"/>
                <a:gd name="connsiteY3" fmla="*/ 1001581 h 1002114"/>
                <a:gd name="connsiteX4" fmla="*/ 1586301 w 2083123"/>
                <a:gd name="connsiteY4" fmla="*/ 750261 h 1002114"/>
                <a:gd name="connsiteX5" fmla="*/ 488880 w 2083123"/>
                <a:gd name="connsiteY5" fmla="*/ 750261 h 1002114"/>
                <a:gd name="connsiteX6" fmla="*/ 254794 w 2083123"/>
                <a:gd name="connsiteY6" fmla="*/ 536259 h 1002114"/>
                <a:gd name="connsiteX7" fmla="*/ 254794 w 2083123"/>
                <a:gd name="connsiteY7" fmla="*/ 363375 h 1002114"/>
                <a:gd name="connsiteX8" fmla="*/ 3474 w 2083123"/>
                <a:gd name="connsiteY8" fmla="*/ 111919 h 1002114"/>
                <a:gd name="connsiteX9" fmla="*/ 0 w 2083123"/>
                <a:gd name="connsiteY9" fmla="*/ 2381 h 1002114"/>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15070"/>
                <a:gd name="connsiteY0" fmla="*/ 2381 h 1055313"/>
                <a:gd name="connsiteX1" fmla="*/ 1973353 w 2115070"/>
                <a:gd name="connsiteY1" fmla="*/ 0 h 1055313"/>
                <a:gd name="connsiteX2" fmla="*/ 1973097 w 2115070"/>
                <a:gd name="connsiteY2" fmla="*/ 970250 h 1055313"/>
                <a:gd name="connsiteX3" fmla="*/ 1842384 w 2115070"/>
                <a:gd name="connsiteY3" fmla="*/ 1001581 h 1055313"/>
                <a:gd name="connsiteX4" fmla="*/ 1591064 w 2115070"/>
                <a:gd name="connsiteY4" fmla="*/ 750261 h 1055313"/>
                <a:gd name="connsiteX5" fmla="*/ 493643 w 2115070"/>
                <a:gd name="connsiteY5" fmla="*/ 750261 h 1055313"/>
                <a:gd name="connsiteX6" fmla="*/ 259557 w 2115070"/>
                <a:gd name="connsiteY6" fmla="*/ 536259 h 1055313"/>
                <a:gd name="connsiteX7" fmla="*/ 259557 w 2115070"/>
                <a:gd name="connsiteY7" fmla="*/ 363375 h 1055313"/>
                <a:gd name="connsiteX8" fmla="*/ 8237 w 2115070"/>
                <a:gd name="connsiteY8" fmla="*/ 111919 h 1055313"/>
                <a:gd name="connsiteX9" fmla="*/ 0 w 2115070"/>
                <a:gd name="connsiteY9" fmla="*/ 2381 h 1055313"/>
                <a:gd name="connsiteX0" fmla="*/ 3669 w 2106833"/>
                <a:gd name="connsiteY0" fmla="*/ 0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3669 w 2106833"/>
                <a:gd name="connsiteY9" fmla="*/ 0 h 1055313"/>
                <a:gd name="connsiteX0" fmla="*/ 0 w 2110308"/>
                <a:gd name="connsiteY0" fmla="*/ 2381 h 1055313"/>
                <a:gd name="connsiteX1" fmla="*/ 1968591 w 2110308"/>
                <a:gd name="connsiteY1" fmla="*/ 0 h 1055313"/>
                <a:gd name="connsiteX2" fmla="*/ 1968335 w 2110308"/>
                <a:gd name="connsiteY2" fmla="*/ 970250 h 1055313"/>
                <a:gd name="connsiteX3" fmla="*/ 1837622 w 2110308"/>
                <a:gd name="connsiteY3" fmla="*/ 1001581 h 1055313"/>
                <a:gd name="connsiteX4" fmla="*/ 1586302 w 2110308"/>
                <a:gd name="connsiteY4" fmla="*/ 750261 h 1055313"/>
                <a:gd name="connsiteX5" fmla="*/ 488881 w 2110308"/>
                <a:gd name="connsiteY5" fmla="*/ 750261 h 1055313"/>
                <a:gd name="connsiteX6" fmla="*/ 254795 w 2110308"/>
                <a:gd name="connsiteY6" fmla="*/ 536259 h 1055313"/>
                <a:gd name="connsiteX7" fmla="*/ 254795 w 2110308"/>
                <a:gd name="connsiteY7" fmla="*/ 363375 h 1055313"/>
                <a:gd name="connsiteX8" fmla="*/ 3475 w 2110308"/>
                <a:gd name="connsiteY8" fmla="*/ 111919 h 1055313"/>
                <a:gd name="connsiteX9" fmla="*/ 0 w 2110308"/>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1288 w 2106833"/>
                <a:gd name="connsiteY0" fmla="*/ 2381 h 1055313"/>
                <a:gd name="connsiteX1" fmla="*/ 1965116 w 2106833"/>
                <a:gd name="connsiteY1" fmla="*/ 0 h 1055313"/>
                <a:gd name="connsiteX2" fmla="*/ 1964860 w 2106833"/>
                <a:gd name="connsiteY2" fmla="*/ 970250 h 1055313"/>
                <a:gd name="connsiteX3" fmla="*/ 1834147 w 2106833"/>
                <a:gd name="connsiteY3" fmla="*/ 1001581 h 1055313"/>
                <a:gd name="connsiteX4" fmla="*/ 1582827 w 2106833"/>
                <a:gd name="connsiteY4" fmla="*/ 750261 h 1055313"/>
                <a:gd name="connsiteX5" fmla="*/ 485406 w 2106833"/>
                <a:gd name="connsiteY5" fmla="*/ 750261 h 1055313"/>
                <a:gd name="connsiteX6" fmla="*/ 251320 w 2106833"/>
                <a:gd name="connsiteY6" fmla="*/ 536259 h 1055313"/>
                <a:gd name="connsiteX7" fmla="*/ 251320 w 2106833"/>
                <a:gd name="connsiteY7" fmla="*/ 363375 h 1055313"/>
                <a:gd name="connsiteX8" fmla="*/ 0 w 2106833"/>
                <a:gd name="connsiteY8" fmla="*/ 111919 h 1055313"/>
                <a:gd name="connsiteX9" fmla="*/ 1288 w 2106833"/>
                <a:gd name="connsiteY9" fmla="*/ 2381 h 1055313"/>
                <a:gd name="connsiteX0" fmla="*/ 29 w 2110336"/>
                <a:gd name="connsiteY0" fmla="*/ 2381 h 1055313"/>
                <a:gd name="connsiteX1" fmla="*/ 1968619 w 2110336"/>
                <a:gd name="connsiteY1" fmla="*/ 0 h 1055313"/>
                <a:gd name="connsiteX2" fmla="*/ 1968363 w 2110336"/>
                <a:gd name="connsiteY2" fmla="*/ 970250 h 1055313"/>
                <a:gd name="connsiteX3" fmla="*/ 1837650 w 2110336"/>
                <a:gd name="connsiteY3" fmla="*/ 1001581 h 1055313"/>
                <a:gd name="connsiteX4" fmla="*/ 1586330 w 2110336"/>
                <a:gd name="connsiteY4" fmla="*/ 750261 h 1055313"/>
                <a:gd name="connsiteX5" fmla="*/ 488909 w 2110336"/>
                <a:gd name="connsiteY5" fmla="*/ 750261 h 1055313"/>
                <a:gd name="connsiteX6" fmla="*/ 254823 w 2110336"/>
                <a:gd name="connsiteY6" fmla="*/ 536259 h 1055313"/>
                <a:gd name="connsiteX7" fmla="*/ 254823 w 2110336"/>
                <a:gd name="connsiteY7" fmla="*/ 363375 h 1055313"/>
                <a:gd name="connsiteX8" fmla="*/ 3503 w 2110336"/>
                <a:gd name="connsiteY8" fmla="*/ 111919 h 1055313"/>
                <a:gd name="connsiteX9" fmla="*/ 29 w 2110336"/>
                <a:gd name="connsiteY9" fmla="*/ 2381 h 1055313"/>
                <a:gd name="connsiteX0" fmla="*/ 0 w 2110307"/>
                <a:gd name="connsiteY0" fmla="*/ 2381 h 1055313"/>
                <a:gd name="connsiteX1" fmla="*/ 1968590 w 2110307"/>
                <a:gd name="connsiteY1" fmla="*/ 0 h 1055313"/>
                <a:gd name="connsiteX2" fmla="*/ 1968334 w 2110307"/>
                <a:gd name="connsiteY2" fmla="*/ 970250 h 1055313"/>
                <a:gd name="connsiteX3" fmla="*/ 1837621 w 2110307"/>
                <a:gd name="connsiteY3" fmla="*/ 1001581 h 1055313"/>
                <a:gd name="connsiteX4" fmla="*/ 1586301 w 2110307"/>
                <a:gd name="connsiteY4" fmla="*/ 750261 h 1055313"/>
                <a:gd name="connsiteX5" fmla="*/ 488880 w 2110307"/>
                <a:gd name="connsiteY5" fmla="*/ 750261 h 1055313"/>
                <a:gd name="connsiteX6" fmla="*/ 254794 w 2110307"/>
                <a:gd name="connsiteY6" fmla="*/ 536259 h 1055313"/>
                <a:gd name="connsiteX7" fmla="*/ 254794 w 2110307"/>
                <a:gd name="connsiteY7" fmla="*/ 363375 h 1055313"/>
                <a:gd name="connsiteX8" fmla="*/ 3474 w 2110307"/>
                <a:gd name="connsiteY8" fmla="*/ 111919 h 1055313"/>
                <a:gd name="connsiteX9" fmla="*/ 0 w 2110307"/>
                <a:gd name="connsiteY9" fmla="*/ 2381 h 1055313"/>
                <a:gd name="connsiteX0" fmla="*/ 0 w 2105358"/>
                <a:gd name="connsiteY0" fmla="*/ 2381 h 1055313"/>
                <a:gd name="connsiteX1" fmla="*/ 1968590 w 2105358"/>
                <a:gd name="connsiteY1" fmla="*/ 0 h 1055313"/>
                <a:gd name="connsiteX2" fmla="*/ 1968334 w 2105358"/>
                <a:gd name="connsiteY2" fmla="*/ 970250 h 1055313"/>
                <a:gd name="connsiteX3" fmla="*/ 1837621 w 2105358"/>
                <a:gd name="connsiteY3" fmla="*/ 1001581 h 1055313"/>
                <a:gd name="connsiteX4" fmla="*/ 1586301 w 2105358"/>
                <a:gd name="connsiteY4" fmla="*/ 750261 h 1055313"/>
                <a:gd name="connsiteX5" fmla="*/ 488880 w 2105358"/>
                <a:gd name="connsiteY5" fmla="*/ 750261 h 1055313"/>
                <a:gd name="connsiteX6" fmla="*/ 254794 w 2105358"/>
                <a:gd name="connsiteY6" fmla="*/ 536259 h 1055313"/>
                <a:gd name="connsiteX7" fmla="*/ 254794 w 2105358"/>
                <a:gd name="connsiteY7" fmla="*/ 363375 h 1055313"/>
                <a:gd name="connsiteX8" fmla="*/ 3474 w 2105358"/>
                <a:gd name="connsiteY8" fmla="*/ 111919 h 1055313"/>
                <a:gd name="connsiteX9" fmla="*/ 0 w 2105358"/>
                <a:gd name="connsiteY9" fmla="*/ 2381 h 1055313"/>
                <a:gd name="connsiteX0" fmla="*/ 0 w 2105358"/>
                <a:gd name="connsiteY0" fmla="*/ 2381 h 1002336"/>
                <a:gd name="connsiteX1" fmla="*/ 1968590 w 2105358"/>
                <a:gd name="connsiteY1" fmla="*/ 0 h 1002336"/>
                <a:gd name="connsiteX2" fmla="*/ 1968334 w 2105358"/>
                <a:gd name="connsiteY2" fmla="*/ 970250 h 1002336"/>
                <a:gd name="connsiteX3" fmla="*/ 1837621 w 2105358"/>
                <a:gd name="connsiteY3" fmla="*/ 1001581 h 1002336"/>
                <a:gd name="connsiteX4" fmla="*/ 1586301 w 2105358"/>
                <a:gd name="connsiteY4" fmla="*/ 750261 h 1002336"/>
                <a:gd name="connsiteX5" fmla="*/ 488880 w 2105358"/>
                <a:gd name="connsiteY5" fmla="*/ 750261 h 1002336"/>
                <a:gd name="connsiteX6" fmla="*/ 254794 w 2105358"/>
                <a:gd name="connsiteY6" fmla="*/ 536259 h 1002336"/>
                <a:gd name="connsiteX7" fmla="*/ 254794 w 2105358"/>
                <a:gd name="connsiteY7" fmla="*/ 363375 h 1002336"/>
                <a:gd name="connsiteX8" fmla="*/ 3474 w 2105358"/>
                <a:gd name="connsiteY8" fmla="*/ 111919 h 1002336"/>
                <a:gd name="connsiteX9" fmla="*/ 0 w 2105358"/>
                <a:gd name="connsiteY9" fmla="*/ 2381 h 1002336"/>
                <a:gd name="connsiteX0" fmla="*/ 0 w 2106422"/>
                <a:gd name="connsiteY0" fmla="*/ 2381 h 1002336"/>
                <a:gd name="connsiteX1" fmla="*/ 1968590 w 2106422"/>
                <a:gd name="connsiteY1" fmla="*/ 0 h 1002336"/>
                <a:gd name="connsiteX2" fmla="*/ 1968334 w 2106422"/>
                <a:gd name="connsiteY2" fmla="*/ 970250 h 1002336"/>
                <a:gd name="connsiteX3" fmla="*/ 1837621 w 2106422"/>
                <a:gd name="connsiteY3" fmla="*/ 1001581 h 1002336"/>
                <a:gd name="connsiteX4" fmla="*/ 1586301 w 2106422"/>
                <a:gd name="connsiteY4" fmla="*/ 750261 h 1002336"/>
                <a:gd name="connsiteX5" fmla="*/ 488880 w 2106422"/>
                <a:gd name="connsiteY5" fmla="*/ 750261 h 1002336"/>
                <a:gd name="connsiteX6" fmla="*/ 254794 w 2106422"/>
                <a:gd name="connsiteY6" fmla="*/ 536259 h 1002336"/>
                <a:gd name="connsiteX7" fmla="*/ 254794 w 2106422"/>
                <a:gd name="connsiteY7" fmla="*/ 363375 h 1002336"/>
                <a:gd name="connsiteX8" fmla="*/ 3474 w 2106422"/>
                <a:gd name="connsiteY8" fmla="*/ 111919 h 1002336"/>
                <a:gd name="connsiteX9" fmla="*/ 0 w 2106422"/>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2336"/>
                <a:gd name="connsiteX1" fmla="*/ 1968590 w 1970731"/>
                <a:gd name="connsiteY1" fmla="*/ 0 h 1002336"/>
                <a:gd name="connsiteX2" fmla="*/ 1968334 w 1970731"/>
                <a:gd name="connsiteY2" fmla="*/ 970250 h 1002336"/>
                <a:gd name="connsiteX3" fmla="*/ 1837621 w 1970731"/>
                <a:gd name="connsiteY3" fmla="*/ 1001581 h 1002336"/>
                <a:gd name="connsiteX4" fmla="*/ 1586301 w 1970731"/>
                <a:gd name="connsiteY4" fmla="*/ 750261 h 1002336"/>
                <a:gd name="connsiteX5" fmla="*/ 488880 w 1970731"/>
                <a:gd name="connsiteY5" fmla="*/ 750261 h 1002336"/>
                <a:gd name="connsiteX6" fmla="*/ 254794 w 1970731"/>
                <a:gd name="connsiteY6" fmla="*/ 536259 h 1002336"/>
                <a:gd name="connsiteX7" fmla="*/ 254794 w 1970731"/>
                <a:gd name="connsiteY7" fmla="*/ 363375 h 1002336"/>
                <a:gd name="connsiteX8" fmla="*/ 3474 w 1970731"/>
                <a:gd name="connsiteY8" fmla="*/ 111919 h 1002336"/>
                <a:gd name="connsiteX9" fmla="*/ 0 w 1970731"/>
                <a:gd name="connsiteY9" fmla="*/ 2381 h 1002336"/>
                <a:gd name="connsiteX0" fmla="*/ 0 w 1970731"/>
                <a:gd name="connsiteY0" fmla="*/ 2381 h 1003932"/>
                <a:gd name="connsiteX1" fmla="*/ 1968590 w 1970731"/>
                <a:gd name="connsiteY1" fmla="*/ 0 h 1003932"/>
                <a:gd name="connsiteX2" fmla="*/ 1968334 w 1970731"/>
                <a:gd name="connsiteY2" fmla="*/ 998825 h 1003932"/>
                <a:gd name="connsiteX3" fmla="*/ 1837621 w 1970731"/>
                <a:gd name="connsiteY3" fmla="*/ 1001581 h 1003932"/>
                <a:gd name="connsiteX4" fmla="*/ 1586301 w 1970731"/>
                <a:gd name="connsiteY4" fmla="*/ 750261 h 1003932"/>
                <a:gd name="connsiteX5" fmla="*/ 488880 w 1970731"/>
                <a:gd name="connsiteY5" fmla="*/ 750261 h 1003932"/>
                <a:gd name="connsiteX6" fmla="*/ 254794 w 1970731"/>
                <a:gd name="connsiteY6" fmla="*/ 536259 h 1003932"/>
                <a:gd name="connsiteX7" fmla="*/ 254794 w 1970731"/>
                <a:gd name="connsiteY7" fmla="*/ 363375 h 1003932"/>
                <a:gd name="connsiteX8" fmla="*/ 3474 w 1970731"/>
                <a:gd name="connsiteY8" fmla="*/ 111919 h 1003932"/>
                <a:gd name="connsiteX9" fmla="*/ 0 w 1970731"/>
                <a:gd name="connsiteY9" fmla="*/ 2381 h 1003932"/>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731"/>
                <a:gd name="connsiteY0" fmla="*/ 2381 h 1001581"/>
                <a:gd name="connsiteX1" fmla="*/ 1968590 w 1970731"/>
                <a:gd name="connsiteY1" fmla="*/ 0 h 1001581"/>
                <a:gd name="connsiteX2" fmla="*/ 1968334 w 1970731"/>
                <a:gd name="connsiteY2" fmla="*/ 998825 h 1001581"/>
                <a:gd name="connsiteX3" fmla="*/ 1837621 w 1970731"/>
                <a:gd name="connsiteY3" fmla="*/ 1001581 h 1001581"/>
                <a:gd name="connsiteX4" fmla="*/ 1586301 w 1970731"/>
                <a:gd name="connsiteY4" fmla="*/ 750261 h 1001581"/>
                <a:gd name="connsiteX5" fmla="*/ 488880 w 1970731"/>
                <a:gd name="connsiteY5" fmla="*/ 750261 h 1001581"/>
                <a:gd name="connsiteX6" fmla="*/ 254794 w 1970731"/>
                <a:gd name="connsiteY6" fmla="*/ 536259 h 1001581"/>
                <a:gd name="connsiteX7" fmla="*/ 254794 w 1970731"/>
                <a:gd name="connsiteY7" fmla="*/ 363375 h 1001581"/>
                <a:gd name="connsiteX8" fmla="*/ 3474 w 1970731"/>
                <a:gd name="connsiteY8" fmla="*/ 111919 h 1001581"/>
                <a:gd name="connsiteX9" fmla="*/ 0 w 1970731"/>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0164"/>
                <a:gd name="connsiteY0" fmla="*/ 2381 h 1001581"/>
                <a:gd name="connsiteX1" fmla="*/ 1966208 w 1970164"/>
                <a:gd name="connsiteY1" fmla="*/ 0 h 1001581"/>
                <a:gd name="connsiteX2" fmla="*/ 1968334 w 1970164"/>
                <a:gd name="connsiteY2" fmla="*/ 998825 h 1001581"/>
                <a:gd name="connsiteX3" fmla="*/ 1837621 w 1970164"/>
                <a:gd name="connsiteY3" fmla="*/ 1001581 h 1001581"/>
                <a:gd name="connsiteX4" fmla="*/ 1586301 w 1970164"/>
                <a:gd name="connsiteY4" fmla="*/ 750261 h 1001581"/>
                <a:gd name="connsiteX5" fmla="*/ 488880 w 1970164"/>
                <a:gd name="connsiteY5" fmla="*/ 750261 h 1001581"/>
                <a:gd name="connsiteX6" fmla="*/ 254794 w 1970164"/>
                <a:gd name="connsiteY6" fmla="*/ 536259 h 1001581"/>
                <a:gd name="connsiteX7" fmla="*/ 254794 w 1970164"/>
                <a:gd name="connsiteY7" fmla="*/ 363375 h 1001581"/>
                <a:gd name="connsiteX8" fmla="*/ 3474 w 1970164"/>
                <a:gd name="connsiteY8" fmla="*/ 111919 h 1001581"/>
                <a:gd name="connsiteX9" fmla="*/ 0 w 1970164"/>
                <a:gd name="connsiteY9" fmla="*/ 2381 h 1001581"/>
                <a:gd name="connsiteX0" fmla="*/ 0 w 1971742"/>
                <a:gd name="connsiteY0" fmla="*/ 2381 h 1001581"/>
                <a:gd name="connsiteX1" fmla="*/ 1970971 w 1971742"/>
                <a:gd name="connsiteY1" fmla="*/ 0 h 1001581"/>
                <a:gd name="connsiteX2" fmla="*/ 1968334 w 1971742"/>
                <a:gd name="connsiteY2" fmla="*/ 998825 h 1001581"/>
                <a:gd name="connsiteX3" fmla="*/ 1837621 w 1971742"/>
                <a:gd name="connsiteY3" fmla="*/ 1001581 h 1001581"/>
                <a:gd name="connsiteX4" fmla="*/ 1586301 w 1971742"/>
                <a:gd name="connsiteY4" fmla="*/ 750261 h 1001581"/>
                <a:gd name="connsiteX5" fmla="*/ 488880 w 1971742"/>
                <a:gd name="connsiteY5" fmla="*/ 750261 h 1001581"/>
                <a:gd name="connsiteX6" fmla="*/ 254794 w 1971742"/>
                <a:gd name="connsiteY6" fmla="*/ 536259 h 1001581"/>
                <a:gd name="connsiteX7" fmla="*/ 254794 w 1971742"/>
                <a:gd name="connsiteY7" fmla="*/ 363375 h 1001581"/>
                <a:gd name="connsiteX8" fmla="*/ 3474 w 1971742"/>
                <a:gd name="connsiteY8" fmla="*/ 111919 h 1001581"/>
                <a:gd name="connsiteX9" fmla="*/ 0 w 1971742"/>
                <a:gd name="connsiteY9" fmla="*/ 2381 h 1001581"/>
                <a:gd name="connsiteX0" fmla="*/ 0 w 1970982"/>
                <a:gd name="connsiteY0" fmla="*/ 2381 h 1001581"/>
                <a:gd name="connsiteX1" fmla="*/ 1970971 w 1970982"/>
                <a:gd name="connsiteY1" fmla="*/ 0 h 1001581"/>
                <a:gd name="connsiteX2" fmla="*/ 1939759 w 1970982"/>
                <a:gd name="connsiteY2" fmla="*/ 1001206 h 1001581"/>
                <a:gd name="connsiteX3" fmla="*/ 1837621 w 1970982"/>
                <a:gd name="connsiteY3" fmla="*/ 1001581 h 1001581"/>
                <a:gd name="connsiteX4" fmla="*/ 1586301 w 1970982"/>
                <a:gd name="connsiteY4" fmla="*/ 750261 h 1001581"/>
                <a:gd name="connsiteX5" fmla="*/ 488880 w 1970982"/>
                <a:gd name="connsiteY5" fmla="*/ 750261 h 1001581"/>
                <a:gd name="connsiteX6" fmla="*/ 254794 w 1970982"/>
                <a:gd name="connsiteY6" fmla="*/ 536259 h 1001581"/>
                <a:gd name="connsiteX7" fmla="*/ 254794 w 1970982"/>
                <a:gd name="connsiteY7" fmla="*/ 363375 h 1001581"/>
                <a:gd name="connsiteX8" fmla="*/ 3474 w 1970982"/>
                <a:gd name="connsiteY8" fmla="*/ 111919 h 1001581"/>
                <a:gd name="connsiteX9" fmla="*/ 0 w 1970982"/>
                <a:gd name="connsiteY9" fmla="*/ 2381 h 1001581"/>
                <a:gd name="connsiteX0" fmla="*/ 0 w 1940258"/>
                <a:gd name="connsiteY0" fmla="*/ 0 h 999200"/>
                <a:gd name="connsiteX1" fmla="*/ 1911439 w 1940258"/>
                <a:gd name="connsiteY1" fmla="*/ 38101 h 999200"/>
                <a:gd name="connsiteX2" fmla="*/ 1939759 w 1940258"/>
                <a:gd name="connsiteY2" fmla="*/ 998825 h 999200"/>
                <a:gd name="connsiteX3" fmla="*/ 1837621 w 1940258"/>
                <a:gd name="connsiteY3" fmla="*/ 999200 h 999200"/>
                <a:gd name="connsiteX4" fmla="*/ 1586301 w 1940258"/>
                <a:gd name="connsiteY4" fmla="*/ 747880 h 999200"/>
                <a:gd name="connsiteX5" fmla="*/ 488880 w 1940258"/>
                <a:gd name="connsiteY5" fmla="*/ 747880 h 999200"/>
                <a:gd name="connsiteX6" fmla="*/ 254794 w 1940258"/>
                <a:gd name="connsiteY6" fmla="*/ 533878 h 999200"/>
                <a:gd name="connsiteX7" fmla="*/ 254794 w 1940258"/>
                <a:gd name="connsiteY7" fmla="*/ 360994 h 999200"/>
                <a:gd name="connsiteX8" fmla="*/ 3474 w 1940258"/>
                <a:gd name="connsiteY8" fmla="*/ 109538 h 999200"/>
                <a:gd name="connsiteX9" fmla="*/ 0 w 1940258"/>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2382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 name="connsiteX0" fmla="*/ 0 w 1942156"/>
                <a:gd name="connsiteY0" fmla="*/ 0 h 999200"/>
                <a:gd name="connsiteX1" fmla="*/ 1940014 w 1942156"/>
                <a:gd name="connsiteY1" fmla="*/ 0 h 999200"/>
                <a:gd name="connsiteX2" fmla="*/ 1939759 w 1942156"/>
                <a:gd name="connsiteY2" fmla="*/ 998825 h 999200"/>
                <a:gd name="connsiteX3" fmla="*/ 1837621 w 1942156"/>
                <a:gd name="connsiteY3" fmla="*/ 999200 h 999200"/>
                <a:gd name="connsiteX4" fmla="*/ 1586301 w 1942156"/>
                <a:gd name="connsiteY4" fmla="*/ 747880 h 999200"/>
                <a:gd name="connsiteX5" fmla="*/ 488880 w 1942156"/>
                <a:gd name="connsiteY5" fmla="*/ 747880 h 999200"/>
                <a:gd name="connsiteX6" fmla="*/ 254794 w 1942156"/>
                <a:gd name="connsiteY6" fmla="*/ 533878 h 999200"/>
                <a:gd name="connsiteX7" fmla="*/ 254794 w 1942156"/>
                <a:gd name="connsiteY7" fmla="*/ 360994 h 999200"/>
                <a:gd name="connsiteX8" fmla="*/ 3474 w 1942156"/>
                <a:gd name="connsiteY8" fmla="*/ 109538 h 999200"/>
                <a:gd name="connsiteX9" fmla="*/ 0 w 1942156"/>
                <a:gd name="connsiteY9" fmla="*/ 0 h 9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2156" h="999200">
                  <a:moveTo>
                    <a:pt x="0" y="0"/>
                  </a:moveTo>
                  <a:lnTo>
                    <a:pt x="1940014" y="0"/>
                  </a:lnTo>
                  <a:cubicBezTo>
                    <a:pt x="1940648" y="180"/>
                    <a:pt x="1944649" y="1018525"/>
                    <a:pt x="1939759" y="998825"/>
                  </a:cubicBezTo>
                  <a:lnTo>
                    <a:pt x="1837621" y="999200"/>
                  </a:lnTo>
                  <a:cubicBezTo>
                    <a:pt x="1837621" y="860377"/>
                    <a:pt x="1725124" y="747880"/>
                    <a:pt x="1586301" y="747880"/>
                  </a:cubicBezTo>
                  <a:lnTo>
                    <a:pt x="488880" y="747880"/>
                  </a:lnTo>
                  <a:cubicBezTo>
                    <a:pt x="359556" y="747880"/>
                    <a:pt x="254794" y="652074"/>
                    <a:pt x="254794" y="533878"/>
                  </a:cubicBezTo>
                  <a:lnTo>
                    <a:pt x="254794" y="360994"/>
                  </a:lnTo>
                  <a:cubicBezTo>
                    <a:pt x="254794" y="222035"/>
                    <a:pt x="142297" y="109538"/>
                    <a:pt x="3474" y="109538"/>
                  </a:cubicBezTo>
                  <a:cubicBezTo>
                    <a:pt x="3903" y="73025"/>
                    <a:pt x="4334" y="3175"/>
                    <a:pt x="0" y="0"/>
                  </a:cubicBezTo>
                  <a:close/>
                </a:path>
              </a:pathLst>
            </a:custGeom>
            <a:solidFill>
              <a:srgbClr val="FFFFFF"/>
            </a:solidFill>
            <a:ln w="0" cap="flat">
              <a:noFill/>
              <a:prstDash val="solid"/>
              <a:miter/>
            </a:ln>
          </p:spPr>
          <p:txBody>
            <a:bodyPr rtlCol="0" anchor="ctr"/>
            <a:lstStyle/>
            <a:p>
              <a:endParaRPr lang="en-GB"/>
            </a:p>
          </p:txBody>
        </p:sp>
        <p:sp>
          <p:nvSpPr>
            <p:cNvPr id="19" name="Rechteck 23">
              <a:extLst>
                <a:ext uri="{FF2B5EF4-FFF2-40B4-BE49-F238E27FC236}">
                  <a16:creationId xmlns:a16="http://schemas.microsoft.com/office/drawing/2014/main" id="{1CBA01BE-3EDF-6C91-9D4B-23D921899B52}"/>
                </a:ext>
              </a:extLst>
            </p:cNvPr>
            <p:cNvSpPr/>
            <p:nvPr/>
          </p:nvSpPr>
          <p:spPr>
            <a:xfrm>
              <a:off x="11994356" y="0"/>
              <a:ext cx="197644" cy="181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feld 12">
            <a:extLst>
              <a:ext uri="{FF2B5EF4-FFF2-40B4-BE49-F238E27FC236}">
                <a16:creationId xmlns:a16="http://schemas.microsoft.com/office/drawing/2014/main" id="{6F1BE808-2580-E69A-697A-F985B92D7DD3}"/>
              </a:ext>
            </a:extLst>
          </p:cNvPr>
          <p:cNvSpPr txBox="1"/>
          <p:nvPr userDrawn="1"/>
        </p:nvSpPr>
        <p:spPr>
          <a:xfrm>
            <a:off x="8931404" y="453083"/>
            <a:ext cx="1544353" cy="200055"/>
          </a:xfrm>
          <a:prstGeom prst="rect">
            <a:avLst/>
          </a:prstGeom>
          <a:noFill/>
        </p:spPr>
        <p:txBody>
          <a:bodyPr wrap="square">
            <a:spAutoFit/>
          </a:bodyPr>
          <a:lstStyle/>
          <a:p>
            <a:pPr marR="0" algn="ctr" defTabSz="825500" rtl="0" fontAlgn="auto" latinLnBrk="0" hangingPunct="0">
              <a:lnSpc>
                <a:spcPct val="100000"/>
              </a:lnSpc>
              <a:spcBef>
                <a:spcPts val="0"/>
              </a:spcBef>
              <a:spcAft>
                <a:spcPts val="0"/>
              </a:spcAft>
              <a:buClrTx/>
              <a:buSzPct val="110000"/>
              <a:tabLst/>
            </a:pPr>
            <a:r>
              <a:rPr lang="de-AT" sz="680" b="0">
                <a:solidFill>
                  <a:srgbClr val="7C8795"/>
                </a:solidFill>
                <a:latin typeface="Myriad Pro" panose="020B0503030403020204" pitchFamily="34" charset="0"/>
                <a:sym typeface="Helvetica Neue"/>
              </a:rPr>
              <a:t>A </a:t>
            </a:r>
            <a:r>
              <a:rPr lang="de-AT" sz="680" b="0" err="1">
                <a:solidFill>
                  <a:srgbClr val="7C8795"/>
                </a:solidFill>
                <a:latin typeface="Myriad Pro" panose="020B0503030403020204" pitchFamily="34" charset="0"/>
                <a:sym typeface="Helvetica Neue"/>
              </a:rPr>
              <a:t>member</a:t>
            </a:r>
            <a:r>
              <a:rPr lang="de-AT" sz="680" b="0">
                <a:solidFill>
                  <a:srgbClr val="7C8795"/>
                </a:solidFill>
                <a:latin typeface="Myriad Pro" panose="020B0503030403020204" pitchFamily="34" charset="0"/>
                <a:sym typeface="Helvetica Neue"/>
              </a:rPr>
              <a:t> </a:t>
            </a:r>
            <a:r>
              <a:rPr lang="de-AT" sz="680" b="0" err="1">
                <a:solidFill>
                  <a:srgbClr val="7C8795"/>
                </a:solidFill>
                <a:latin typeface="Myriad Pro" panose="020B0503030403020204" pitchFamily="34" charset="0"/>
                <a:sym typeface="Helvetica Neue"/>
              </a:rPr>
              <a:t>of</a:t>
            </a:r>
            <a:r>
              <a:rPr lang="de-AT" sz="680" b="0">
                <a:solidFill>
                  <a:srgbClr val="7C8795"/>
                </a:solidFill>
                <a:latin typeface="Myriad Pro" panose="020B0503030403020204" pitchFamily="34" charset="0"/>
                <a:sym typeface="Helvetica Neue"/>
              </a:rPr>
              <a:t> </a:t>
            </a:r>
            <a:r>
              <a:rPr lang="de-AT" sz="680" b="0" err="1">
                <a:solidFill>
                  <a:srgbClr val="7C8795"/>
                </a:solidFill>
                <a:latin typeface="Myriad Pro" panose="020B0503030403020204" pitchFamily="34" charset="0"/>
                <a:sym typeface="Helvetica Neue"/>
              </a:rPr>
              <a:t>the</a:t>
            </a:r>
            <a:r>
              <a:rPr lang="de-AT" sz="680" b="0">
                <a:solidFill>
                  <a:srgbClr val="7C8795"/>
                </a:solidFill>
                <a:latin typeface="Myriad Pro" panose="020B0503030403020204" pitchFamily="34" charset="0"/>
                <a:sym typeface="Helvetica Neue"/>
              </a:rPr>
              <a:t> AOP Health Group</a:t>
            </a:r>
            <a:endParaRPr kumimoji="0" lang="en-US" sz="680" b="0" i="0" u="none" strike="noStrike" cap="none" spc="0" normalizeH="0" baseline="0">
              <a:ln>
                <a:noFill/>
              </a:ln>
              <a:solidFill>
                <a:srgbClr val="7C8795"/>
              </a:solidFill>
              <a:effectLst/>
              <a:uFillTx/>
              <a:latin typeface="Myriad Pro" panose="020B0503030403020204" pitchFamily="34" charset="0"/>
              <a:sym typeface="Helvetica Neue"/>
            </a:endParaRPr>
          </a:p>
        </p:txBody>
      </p:sp>
      <p:cxnSp>
        <p:nvCxnSpPr>
          <p:cNvPr id="21" name="Gerader Verbinder 8">
            <a:extLst>
              <a:ext uri="{FF2B5EF4-FFF2-40B4-BE49-F238E27FC236}">
                <a16:creationId xmlns:a16="http://schemas.microsoft.com/office/drawing/2014/main" id="{75FB761E-7A43-DE29-0581-C23014E022B9}"/>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black and red logo&#10;&#10;Description automatically generated">
            <a:extLst>
              <a:ext uri="{FF2B5EF4-FFF2-40B4-BE49-F238E27FC236}">
                <a16:creationId xmlns:a16="http://schemas.microsoft.com/office/drawing/2014/main" id="{31D53BC1-D93F-53FC-88A1-0C3CC5D252C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0994" y="155209"/>
            <a:ext cx="1123952" cy="308650"/>
          </a:xfrm>
          <a:prstGeom prst="rect">
            <a:avLst/>
          </a:prstGeom>
        </p:spPr>
      </p:pic>
      <p:sp>
        <p:nvSpPr>
          <p:cNvPr id="23" name="Google Shape;14;p8">
            <a:extLst>
              <a:ext uri="{FF2B5EF4-FFF2-40B4-BE49-F238E27FC236}">
                <a16:creationId xmlns:a16="http://schemas.microsoft.com/office/drawing/2014/main" id="{EE4D8838-6C58-00C7-FB6F-A64D999DB90C}"/>
              </a:ext>
            </a:extLst>
          </p:cNvPr>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chemeClr val="bg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pic>
        <p:nvPicPr>
          <p:cNvPr id="24" name="Grafik 9">
            <a:hlinkClick r:id="rId3"/>
            <a:extLst>
              <a:ext uri="{FF2B5EF4-FFF2-40B4-BE49-F238E27FC236}">
                <a16:creationId xmlns:a16="http://schemas.microsoft.com/office/drawing/2014/main" id="{CAF04367-AFAC-6C0F-3105-DB27B3CCDC40}"/>
              </a:ext>
            </a:extLst>
          </p:cNvPr>
          <p:cNvPicPr>
            <a:picLocks noChangeAspect="1"/>
          </p:cNvPicPr>
          <p:nvPr userDrawn="1"/>
        </p:nvPicPr>
        <p:blipFill rotWithShape="1">
          <a:blip r:embed="rId4"/>
          <a:srcRect r="-1266"/>
          <a:stretch/>
        </p:blipFill>
        <p:spPr>
          <a:xfrm>
            <a:off x="10713395" y="193292"/>
            <a:ext cx="1195319" cy="387497"/>
          </a:xfrm>
          <a:prstGeom prst="rect">
            <a:avLst/>
          </a:prstGeom>
        </p:spPr>
      </p:pic>
    </p:spTree>
    <p:extLst>
      <p:ext uri="{BB962C8B-B14F-4D97-AF65-F5344CB8AC3E}">
        <p14:creationId xmlns:p14="http://schemas.microsoft.com/office/powerpoint/2010/main" val="15134657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ckground-white_OrphaCare">
    <p:spTree>
      <p:nvGrpSpPr>
        <p:cNvPr id="1" name=""/>
        <p:cNvGrpSpPr/>
        <p:nvPr/>
      </p:nvGrpSpPr>
      <p:grpSpPr>
        <a:xfrm>
          <a:off x="0" y="0"/>
          <a:ext cx="0" cy="0"/>
          <a:chOff x="0" y="0"/>
          <a:chExt cx="0" cy="0"/>
        </a:xfrm>
      </p:grpSpPr>
      <p:sp>
        <p:nvSpPr>
          <p:cNvPr id="9" name="Google Shape;14;p8">
            <a:extLst>
              <a:ext uri="{FF2B5EF4-FFF2-40B4-BE49-F238E27FC236}">
                <a16:creationId xmlns:a16="http://schemas.microsoft.com/office/drawing/2014/main" id="{2F9A8E64-D6AD-1D4E-FF83-6651ACEC61EF}"/>
              </a:ext>
            </a:extLst>
          </p:cNvPr>
          <p:cNvSpPr txBox="1">
            <a:spLocks/>
          </p:cNvSpPr>
          <p:nvPr userDrawn="1"/>
        </p:nvSpPr>
        <p:spPr>
          <a:xfrm>
            <a:off x="11000622" y="6519523"/>
            <a:ext cx="509700" cy="23070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10" name="Google Shape;12;p8">
            <a:hlinkClick r:id="rId2"/>
            <a:extLst>
              <a:ext uri="{FF2B5EF4-FFF2-40B4-BE49-F238E27FC236}">
                <a16:creationId xmlns:a16="http://schemas.microsoft.com/office/drawing/2014/main" id="{3EB29DC2-F634-D44C-B116-B54B5E6E0207}"/>
              </a:ext>
            </a:extLst>
          </p:cNvPr>
          <p:cNvSpPr txBox="1"/>
          <p:nvPr userDrawn="1"/>
        </p:nvSpPr>
        <p:spPr>
          <a:xfrm>
            <a:off x="600478" y="6512313"/>
            <a:ext cx="36687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AT" sz="900" b="0" i="0" u="none" strike="noStrike" cap="none" spc="30" baseline="0">
                <a:solidFill>
                  <a:srgbClr val="500601"/>
                </a:solidFill>
                <a:latin typeface="Myriad Pro" panose="020B0503030403020204" pitchFamily="34" charset="0"/>
                <a:ea typeface="Open Sans"/>
                <a:cs typeface="Open Sans"/>
                <a:sym typeface="Open Sans"/>
              </a:rPr>
              <a:t>aop-health.com</a:t>
            </a:r>
            <a:endParaRPr sz="900" b="0" i="0" u="none" strike="noStrike" cap="none" spc="30" baseline="0">
              <a:solidFill>
                <a:srgbClr val="500601"/>
              </a:solidFill>
              <a:latin typeface="Myriad Pro" panose="020B0503030403020204" pitchFamily="34" charset="0"/>
              <a:ea typeface="Open Sans"/>
              <a:cs typeface="Open Sans"/>
              <a:sym typeface="Open Sans"/>
            </a:endParaRPr>
          </a:p>
        </p:txBody>
      </p:sp>
      <p:sp>
        <p:nvSpPr>
          <p:cNvPr id="3" name="Foliennummernplatzhalter 2">
            <a:extLst>
              <a:ext uri="{FF2B5EF4-FFF2-40B4-BE49-F238E27FC236}">
                <a16:creationId xmlns:a16="http://schemas.microsoft.com/office/drawing/2014/main" id="{46239AA8-2844-4025-B4AF-6C35A250A7B7}"/>
              </a:ext>
            </a:extLst>
          </p:cNvPr>
          <p:cNvSpPr>
            <a:spLocks noGrp="1"/>
          </p:cNvSpPr>
          <p:nvPr>
            <p:ph type="sldNum" idx="10"/>
          </p:nvPr>
        </p:nvSpPr>
        <p:spPr/>
        <p:txBody>
          <a:bodyPr/>
          <a:lstStyle/>
          <a:p>
            <a:pPr algn="r"/>
            <a:fld id="{00000000-1234-1234-1234-123412341234}" type="slidenum">
              <a:rPr lang="de-AT" smtClean="0"/>
              <a:pPr algn="r"/>
              <a:t>‹N›</a:t>
            </a:fld>
            <a:endParaRPr lang="de-AT"/>
          </a:p>
        </p:txBody>
      </p:sp>
      <p:sp>
        <p:nvSpPr>
          <p:cNvPr id="4" name="Titel 1">
            <a:extLst>
              <a:ext uri="{FF2B5EF4-FFF2-40B4-BE49-F238E27FC236}">
                <a16:creationId xmlns:a16="http://schemas.microsoft.com/office/drawing/2014/main" id="{3CBFF52E-48BE-FEBA-4C33-4C21986815F0}"/>
              </a:ext>
            </a:extLst>
          </p:cNvPr>
          <p:cNvSpPr>
            <a:spLocks noGrp="1"/>
          </p:cNvSpPr>
          <p:nvPr>
            <p:ph type="title" hasCustomPrompt="1"/>
          </p:nvPr>
        </p:nvSpPr>
        <p:spPr>
          <a:xfrm>
            <a:off x="681036" y="721234"/>
            <a:ext cx="10844214" cy="622074"/>
          </a:xfrm>
        </p:spPr>
        <p:txBody>
          <a:bodyPr/>
          <a:lstStyle>
            <a:lvl1pPr>
              <a:defRPr b="1"/>
            </a:lvl1pPr>
          </a:lstStyle>
          <a:p>
            <a:r>
              <a:rPr lang="de-DE"/>
              <a:t>Edit title</a:t>
            </a:r>
          </a:p>
        </p:txBody>
      </p:sp>
      <p:cxnSp>
        <p:nvCxnSpPr>
          <p:cNvPr id="6" name="Gerader Verbinder 5">
            <a:extLst>
              <a:ext uri="{FF2B5EF4-FFF2-40B4-BE49-F238E27FC236}">
                <a16:creationId xmlns:a16="http://schemas.microsoft.com/office/drawing/2014/main" id="{2C3B8F7A-9057-C8B6-4CE0-D1AFDA47F271}"/>
              </a:ext>
            </a:extLst>
          </p:cNvPr>
          <p:cNvCxnSpPr>
            <a:cxnSpLocks/>
          </p:cNvCxnSpPr>
          <p:nvPr userDrawn="1"/>
        </p:nvCxnSpPr>
        <p:spPr>
          <a:xfrm>
            <a:off x="10528811" y="190500"/>
            <a:ext cx="0" cy="39052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EBA144E5-BAF3-DE51-7304-7BD9FC723045}"/>
              </a:ext>
            </a:extLst>
          </p:cNvPr>
          <p:cNvSpPr txBox="1"/>
          <p:nvPr userDrawn="1"/>
        </p:nvSpPr>
        <p:spPr>
          <a:xfrm>
            <a:off x="8931404" y="453083"/>
            <a:ext cx="1544353" cy="200055"/>
          </a:xfrm>
          <a:prstGeom prst="rect">
            <a:avLst/>
          </a:prstGeom>
          <a:noFill/>
        </p:spPr>
        <p:txBody>
          <a:bodyPr wrap="square">
            <a:spAutoFit/>
          </a:bodyPr>
          <a:lstStyle/>
          <a:p>
            <a:pPr marR="0" algn="ctr" defTabSz="825500" rtl="0" fontAlgn="auto" latinLnBrk="0" hangingPunct="0">
              <a:lnSpc>
                <a:spcPct val="100000"/>
              </a:lnSpc>
              <a:spcBef>
                <a:spcPts val="0"/>
              </a:spcBef>
              <a:spcAft>
                <a:spcPts val="0"/>
              </a:spcAft>
              <a:buClrTx/>
              <a:buSzPct val="110000"/>
              <a:tabLst/>
            </a:pPr>
            <a:r>
              <a:rPr lang="de-AT" sz="680" b="0">
                <a:solidFill>
                  <a:srgbClr val="7C8795"/>
                </a:solidFill>
                <a:latin typeface="Myriad Pro" panose="020B0503030403020204" pitchFamily="34" charset="0"/>
                <a:sym typeface="Helvetica Neue"/>
              </a:rPr>
              <a:t>A </a:t>
            </a:r>
            <a:r>
              <a:rPr lang="de-AT" sz="680" b="0" err="1">
                <a:solidFill>
                  <a:srgbClr val="7C8795"/>
                </a:solidFill>
                <a:latin typeface="Myriad Pro" panose="020B0503030403020204" pitchFamily="34" charset="0"/>
                <a:sym typeface="Helvetica Neue"/>
              </a:rPr>
              <a:t>member</a:t>
            </a:r>
            <a:r>
              <a:rPr lang="de-AT" sz="680" b="0">
                <a:solidFill>
                  <a:srgbClr val="7C8795"/>
                </a:solidFill>
                <a:latin typeface="Myriad Pro" panose="020B0503030403020204" pitchFamily="34" charset="0"/>
                <a:sym typeface="Helvetica Neue"/>
              </a:rPr>
              <a:t> </a:t>
            </a:r>
            <a:r>
              <a:rPr lang="de-AT" sz="680" b="0" err="1">
                <a:solidFill>
                  <a:srgbClr val="7C8795"/>
                </a:solidFill>
                <a:latin typeface="Myriad Pro" panose="020B0503030403020204" pitchFamily="34" charset="0"/>
                <a:sym typeface="Helvetica Neue"/>
              </a:rPr>
              <a:t>of</a:t>
            </a:r>
            <a:r>
              <a:rPr lang="de-AT" sz="680" b="0">
                <a:solidFill>
                  <a:srgbClr val="7C8795"/>
                </a:solidFill>
                <a:latin typeface="Myriad Pro" panose="020B0503030403020204" pitchFamily="34" charset="0"/>
                <a:sym typeface="Helvetica Neue"/>
              </a:rPr>
              <a:t> </a:t>
            </a:r>
            <a:r>
              <a:rPr lang="de-AT" sz="680" b="0" err="1">
                <a:solidFill>
                  <a:srgbClr val="7C8795"/>
                </a:solidFill>
                <a:latin typeface="Myriad Pro" panose="020B0503030403020204" pitchFamily="34" charset="0"/>
                <a:sym typeface="Helvetica Neue"/>
              </a:rPr>
              <a:t>the</a:t>
            </a:r>
            <a:r>
              <a:rPr lang="de-AT" sz="680" b="0">
                <a:solidFill>
                  <a:srgbClr val="7C8795"/>
                </a:solidFill>
                <a:latin typeface="Myriad Pro" panose="020B0503030403020204" pitchFamily="34" charset="0"/>
                <a:sym typeface="Helvetica Neue"/>
              </a:rPr>
              <a:t> AOP Health Group</a:t>
            </a:r>
            <a:endParaRPr kumimoji="0" lang="en-US" sz="680" b="0" i="0" u="none" strike="noStrike" cap="none" spc="0" normalizeH="0" baseline="0">
              <a:ln>
                <a:noFill/>
              </a:ln>
              <a:solidFill>
                <a:srgbClr val="7C8795"/>
              </a:solidFill>
              <a:effectLst/>
              <a:uFillTx/>
              <a:latin typeface="Myriad Pro" panose="020B0503030403020204" pitchFamily="34" charset="0"/>
              <a:sym typeface="Helvetica Neue"/>
            </a:endParaRPr>
          </a:p>
        </p:txBody>
      </p:sp>
      <p:pic>
        <p:nvPicPr>
          <p:cNvPr id="2" name="Picture 1" descr="A black and red logo&#10;&#10;Description automatically generated">
            <a:extLst>
              <a:ext uri="{FF2B5EF4-FFF2-40B4-BE49-F238E27FC236}">
                <a16:creationId xmlns:a16="http://schemas.microsoft.com/office/drawing/2014/main" id="{588218AF-139B-CF23-2D0E-C82B768EE53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140994" y="155209"/>
            <a:ext cx="1123952" cy="308650"/>
          </a:xfrm>
          <a:prstGeom prst="rect">
            <a:avLst/>
          </a:prstGeom>
        </p:spPr>
      </p:pic>
      <p:sp>
        <p:nvSpPr>
          <p:cNvPr id="7" name="Textplatzhalter 3">
            <a:extLst>
              <a:ext uri="{FF2B5EF4-FFF2-40B4-BE49-F238E27FC236}">
                <a16:creationId xmlns:a16="http://schemas.microsoft.com/office/drawing/2014/main" id="{8AE43566-676D-4CB5-2A6B-6CAFD3239F0E}"/>
              </a:ext>
            </a:extLst>
          </p:cNvPr>
          <p:cNvSpPr>
            <a:spLocks noGrp="1"/>
          </p:cNvSpPr>
          <p:nvPr>
            <p:ph idx="1" hasCustomPrompt="1"/>
          </p:nvPr>
        </p:nvSpPr>
        <p:spPr>
          <a:xfrm>
            <a:off x="681036" y="1472540"/>
            <a:ext cx="10836277" cy="4704423"/>
          </a:xfrm>
          <a:prstGeom prst="rect">
            <a:avLst/>
          </a:prstGeom>
        </p:spPr>
        <p:txBody>
          <a:bodyPr vert="horz" lIns="0" tIns="45720" rIns="91440" bIns="45720" rtlCol="0">
            <a:noAutofit/>
          </a:bodyPr>
          <a:lstStyle>
            <a:lvl1pPr>
              <a:lnSpc>
                <a:spcPct val="120000"/>
              </a:lnSpc>
              <a:spcAft>
                <a:spcPts val="600"/>
              </a:spcAft>
              <a:defRPr sz="2400"/>
            </a:lvl1pPr>
          </a:lstStyle>
          <a:p>
            <a:pPr lvl="0"/>
            <a:r>
              <a:rPr lang="de-DE"/>
              <a:t>Edit </a:t>
            </a:r>
            <a:r>
              <a:rPr lang="de-DE" err="1"/>
              <a:t>text</a:t>
            </a:r>
            <a:endParaRPr lang="de-DE"/>
          </a:p>
        </p:txBody>
      </p:sp>
    </p:spTree>
    <p:extLst>
      <p:ext uri="{BB962C8B-B14F-4D97-AF65-F5344CB8AC3E}">
        <p14:creationId xmlns:p14="http://schemas.microsoft.com/office/powerpoint/2010/main" val="252035919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4.xml"/><Relationship Id="rId21" Type="http://schemas.openxmlformats.org/officeDocument/2006/relationships/slideLayout" Target="../slideLayouts/slideLayout49.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63" Type="http://schemas.openxmlformats.org/officeDocument/2006/relationships/slideLayout" Target="../slideLayouts/slideLayout91.xml"/><Relationship Id="rId68" Type="http://schemas.openxmlformats.org/officeDocument/2006/relationships/slideLayout" Target="../slideLayouts/slideLayout96.xml"/><Relationship Id="rId84" Type="http://schemas.openxmlformats.org/officeDocument/2006/relationships/image" Target="../media/image2.png"/><Relationship Id="rId16" Type="http://schemas.openxmlformats.org/officeDocument/2006/relationships/slideLayout" Target="../slideLayouts/slideLayout44.xml"/><Relationship Id="rId11" Type="http://schemas.openxmlformats.org/officeDocument/2006/relationships/slideLayout" Target="../slideLayouts/slideLayout39.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53" Type="http://schemas.openxmlformats.org/officeDocument/2006/relationships/slideLayout" Target="../slideLayouts/slideLayout81.xml"/><Relationship Id="rId58" Type="http://schemas.openxmlformats.org/officeDocument/2006/relationships/slideLayout" Target="../slideLayouts/slideLayout86.xml"/><Relationship Id="rId74" Type="http://schemas.openxmlformats.org/officeDocument/2006/relationships/slideLayout" Target="../slideLayouts/slideLayout102.xml"/><Relationship Id="rId79" Type="http://schemas.openxmlformats.org/officeDocument/2006/relationships/slideLayout" Target="../slideLayouts/slideLayout107.xml"/><Relationship Id="rId5" Type="http://schemas.openxmlformats.org/officeDocument/2006/relationships/slideLayout" Target="../slideLayouts/slideLayout33.xml"/><Relationship Id="rId61" Type="http://schemas.openxmlformats.org/officeDocument/2006/relationships/slideLayout" Target="../slideLayouts/slideLayout89.xml"/><Relationship Id="rId82" Type="http://schemas.openxmlformats.org/officeDocument/2006/relationships/theme" Target="../theme/theme3.xml"/><Relationship Id="rId19" Type="http://schemas.openxmlformats.org/officeDocument/2006/relationships/slideLayout" Target="../slideLayouts/slideLayout4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56" Type="http://schemas.openxmlformats.org/officeDocument/2006/relationships/slideLayout" Target="../slideLayouts/slideLayout84.xml"/><Relationship Id="rId64" Type="http://schemas.openxmlformats.org/officeDocument/2006/relationships/slideLayout" Target="../slideLayouts/slideLayout92.xml"/><Relationship Id="rId69" Type="http://schemas.openxmlformats.org/officeDocument/2006/relationships/slideLayout" Target="../slideLayouts/slideLayout97.xml"/><Relationship Id="rId77" Type="http://schemas.openxmlformats.org/officeDocument/2006/relationships/slideLayout" Target="../slideLayouts/slideLayout105.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72" Type="http://schemas.openxmlformats.org/officeDocument/2006/relationships/slideLayout" Target="../slideLayouts/slideLayout100.xml"/><Relationship Id="rId80" Type="http://schemas.openxmlformats.org/officeDocument/2006/relationships/slideLayout" Target="../slideLayouts/slideLayout108.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59" Type="http://schemas.openxmlformats.org/officeDocument/2006/relationships/slideLayout" Target="../slideLayouts/slideLayout87.xml"/><Relationship Id="rId67" Type="http://schemas.openxmlformats.org/officeDocument/2006/relationships/slideLayout" Target="../slideLayouts/slideLayout95.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54" Type="http://schemas.openxmlformats.org/officeDocument/2006/relationships/slideLayout" Target="../slideLayouts/slideLayout82.xml"/><Relationship Id="rId62" Type="http://schemas.openxmlformats.org/officeDocument/2006/relationships/slideLayout" Target="../slideLayouts/slideLayout90.xml"/><Relationship Id="rId70" Type="http://schemas.openxmlformats.org/officeDocument/2006/relationships/slideLayout" Target="../slideLayouts/slideLayout98.xml"/><Relationship Id="rId75" Type="http://schemas.openxmlformats.org/officeDocument/2006/relationships/slideLayout" Target="../slideLayouts/slideLayout103.xml"/><Relationship Id="rId83" Type="http://schemas.openxmlformats.org/officeDocument/2006/relationships/hyperlink" Target="https://www.aop-health.com/global_en/" TargetMode="Externa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57" Type="http://schemas.openxmlformats.org/officeDocument/2006/relationships/slideLayout" Target="../slideLayouts/slideLayout85.xml"/><Relationship Id="rId10" Type="http://schemas.openxmlformats.org/officeDocument/2006/relationships/slideLayout" Target="../slideLayouts/slideLayout38.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slideLayout" Target="../slideLayouts/slideLayout80.xml"/><Relationship Id="rId60" Type="http://schemas.openxmlformats.org/officeDocument/2006/relationships/slideLayout" Target="../slideLayouts/slideLayout88.xml"/><Relationship Id="rId65" Type="http://schemas.openxmlformats.org/officeDocument/2006/relationships/slideLayout" Target="../slideLayouts/slideLayout93.xml"/><Relationship Id="rId73" Type="http://schemas.openxmlformats.org/officeDocument/2006/relationships/slideLayout" Target="../slideLayouts/slideLayout101.xml"/><Relationship Id="rId78" Type="http://schemas.openxmlformats.org/officeDocument/2006/relationships/slideLayout" Target="../slideLayouts/slideLayout106.xml"/><Relationship Id="rId81" Type="http://schemas.openxmlformats.org/officeDocument/2006/relationships/slideLayout" Target="../slideLayouts/slideLayout10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9" Type="http://schemas.openxmlformats.org/officeDocument/2006/relationships/slideLayout" Target="../slideLayouts/slideLayout67.xml"/><Relationship Id="rId34" Type="http://schemas.openxmlformats.org/officeDocument/2006/relationships/slideLayout" Target="../slideLayouts/slideLayout62.xml"/><Relationship Id="rId50" Type="http://schemas.openxmlformats.org/officeDocument/2006/relationships/slideLayout" Target="../slideLayouts/slideLayout78.xml"/><Relationship Id="rId55" Type="http://schemas.openxmlformats.org/officeDocument/2006/relationships/slideLayout" Target="../slideLayouts/slideLayout83.xml"/><Relationship Id="rId76" Type="http://schemas.openxmlformats.org/officeDocument/2006/relationships/slideLayout" Target="../slideLayouts/slideLayout104.xml"/><Relationship Id="rId7" Type="http://schemas.openxmlformats.org/officeDocument/2006/relationships/slideLayout" Target="../slideLayouts/slideLayout35.xml"/><Relationship Id="rId71" Type="http://schemas.openxmlformats.org/officeDocument/2006/relationships/slideLayout" Target="../slideLayouts/slideLayout99.xml"/><Relationship Id="rId2" Type="http://schemas.openxmlformats.org/officeDocument/2006/relationships/slideLayout" Target="../slideLayouts/slideLayout30.xml"/><Relationship Id="rId29" Type="http://schemas.openxmlformats.org/officeDocument/2006/relationships/slideLayout" Target="../slideLayouts/slideLayout57.xml"/><Relationship Id="rId24" Type="http://schemas.openxmlformats.org/officeDocument/2006/relationships/slideLayout" Target="../slideLayouts/slideLayout52.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66"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10DB9-55D9-4713-A6CE-678366404FFA}" type="datetimeFigureOut">
              <a:rPr lang="it-IT" smtClean="0"/>
              <a:pPr/>
              <a:t>17/05/25</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F16D9-6167-4951-9A4E-DB9BC42EBB4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10DB9-55D9-4713-A6CE-678366404FFA}" type="datetimeFigureOut">
              <a:rPr lang="it-IT" smtClean="0"/>
              <a:pPr/>
              <a:t>17/05/25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F16D9-6167-4951-9A4E-DB9BC42EBB4F}" type="slidenum">
              <a:rPr lang="it-IT" smtClean="0"/>
              <a:pPr/>
              <a:t>‹N›</a:t>
            </a:fld>
            <a:endParaRPr lang="it-IT"/>
          </a:p>
        </p:txBody>
      </p:sp>
    </p:spTree>
    <p:extLst>
      <p:ext uri="{BB962C8B-B14F-4D97-AF65-F5344CB8AC3E}">
        <p14:creationId xmlns:p14="http://schemas.microsoft.com/office/powerpoint/2010/main" val="23392377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3" r:id="rId12"/>
    <p:sldLayoutId id="2147483674" r:id="rId13"/>
    <p:sldLayoutId id="2147483675" r:id="rId14"/>
    <p:sldLayoutId id="2147483676" r:id="rId15"/>
    <p:sldLayoutId id="2147483677" r:id="rId16"/>
    <p:sldLayoutId id="214748369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4" name="Google Shape;14;p8"/>
          <p:cNvSpPr txBox="1">
            <a:spLocks noGrp="1"/>
          </p:cNvSpPr>
          <p:nvPr>
            <p:ph type="sldNum" idx="4"/>
          </p:nvPr>
        </p:nvSpPr>
        <p:spPr>
          <a:xfrm>
            <a:off x="11000622" y="6519523"/>
            <a:ext cx="509700" cy="230700"/>
          </a:xfrm>
          <a:prstGeom prst="rect">
            <a:avLst/>
          </a:prstGeom>
          <a:noFill/>
          <a:ln>
            <a:noFill/>
          </a:ln>
        </p:spPr>
        <p:txBody>
          <a:bodyPr spcFirstLastPara="1" wrap="square" lIns="91425" tIns="45700" rIns="0"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Myriad Pro" panose="020B0503030403020204" pitchFamily="34" charset="0"/>
                <a:ea typeface="Open Sans"/>
                <a:cs typeface="Open Sans"/>
                <a:sym typeface="Open Sans"/>
              </a:defRPr>
            </a:lvl1pPr>
            <a:lvl2pPr marL="0" marR="0" lvl="1"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900"/>
              <a:buFont typeface="Arial"/>
              <a:buNone/>
              <a:defRPr sz="1100" b="0" i="0" u="none" strike="noStrike" cap="none">
                <a:solidFill>
                  <a:srgbClr val="500601"/>
                </a:solidFill>
                <a:latin typeface="Open Sans"/>
                <a:ea typeface="Open Sans"/>
                <a:cs typeface="Open Sans"/>
                <a:sym typeface="Open Sans"/>
              </a:defRPr>
            </a:lvl9pPr>
          </a:lstStyle>
          <a:p>
            <a:pPr algn="r"/>
            <a:fld id="{00000000-1234-1234-1234-123412341234}" type="slidenum">
              <a:rPr lang="de-AT" smtClean="0"/>
              <a:pPr algn="r"/>
              <a:t>‹N›</a:t>
            </a:fld>
            <a:endParaRPr lang="de-AT"/>
          </a:p>
        </p:txBody>
      </p:sp>
      <p:sp>
        <p:nvSpPr>
          <p:cNvPr id="4" name="Textplatzhalter 3">
            <a:extLst>
              <a:ext uri="{FF2B5EF4-FFF2-40B4-BE49-F238E27FC236}">
                <a16:creationId xmlns:a16="http://schemas.microsoft.com/office/drawing/2014/main" id="{C43500F7-693E-9593-3412-F36A5EF4B3A5}"/>
              </a:ext>
            </a:extLst>
          </p:cNvPr>
          <p:cNvSpPr>
            <a:spLocks noGrp="1"/>
          </p:cNvSpPr>
          <p:nvPr>
            <p:ph type="body" idx="1"/>
          </p:nvPr>
        </p:nvSpPr>
        <p:spPr>
          <a:xfrm>
            <a:off x="681036" y="1825625"/>
            <a:ext cx="10836277" cy="4351338"/>
          </a:xfrm>
          <a:prstGeom prst="rect">
            <a:avLst/>
          </a:prstGeom>
        </p:spPr>
        <p:txBody>
          <a:bodyPr vert="horz" lIns="0" tIns="45720" rIns="91440" bIns="45720" rtlCol="0">
            <a:noAutofit/>
          </a:bodyPr>
          <a:lstStyle/>
          <a:p>
            <a:pPr lvl="0"/>
            <a:r>
              <a:rPr lang="de-DE"/>
              <a:t>Edit </a:t>
            </a:r>
            <a:r>
              <a:rPr lang="de-DE" err="1"/>
              <a:t>text</a:t>
            </a:r>
            <a:endParaRPr lang="de-DE"/>
          </a:p>
          <a:p>
            <a:pPr lvl="1"/>
            <a:r>
              <a:rPr lang="de-DE"/>
              <a:t>Edit </a:t>
            </a:r>
            <a:r>
              <a:rPr lang="de-DE" err="1"/>
              <a:t>text</a:t>
            </a:r>
            <a:endParaRPr lang="de-DE"/>
          </a:p>
          <a:p>
            <a:pPr lvl="2"/>
            <a:r>
              <a:rPr lang="de-DE"/>
              <a:t>Edit </a:t>
            </a:r>
            <a:r>
              <a:rPr lang="de-DE" err="1"/>
              <a:t>text</a:t>
            </a:r>
            <a:endParaRPr lang="de-DE"/>
          </a:p>
          <a:p>
            <a:pPr lvl="3"/>
            <a:r>
              <a:rPr lang="de-DE"/>
              <a:t>Edit </a:t>
            </a:r>
            <a:r>
              <a:rPr lang="de-DE" err="1"/>
              <a:t>text</a:t>
            </a:r>
            <a:endParaRPr lang="de-DE"/>
          </a:p>
        </p:txBody>
      </p:sp>
      <p:sp>
        <p:nvSpPr>
          <p:cNvPr id="5" name="Titelplatzhalter 4">
            <a:extLst>
              <a:ext uri="{FF2B5EF4-FFF2-40B4-BE49-F238E27FC236}">
                <a16:creationId xmlns:a16="http://schemas.microsoft.com/office/drawing/2014/main" id="{44D7F0A4-C52B-5CEE-7BD7-8494DA2D5144}"/>
              </a:ext>
            </a:extLst>
          </p:cNvPr>
          <p:cNvSpPr>
            <a:spLocks noGrp="1"/>
          </p:cNvSpPr>
          <p:nvPr>
            <p:ph type="title"/>
          </p:nvPr>
        </p:nvSpPr>
        <p:spPr>
          <a:xfrm>
            <a:off x="681036" y="365125"/>
            <a:ext cx="10844214" cy="1325563"/>
          </a:xfrm>
          <a:prstGeom prst="rect">
            <a:avLst/>
          </a:prstGeom>
        </p:spPr>
        <p:txBody>
          <a:bodyPr vert="horz" lIns="0" tIns="45720" rIns="91440" bIns="45720" rtlCol="0" anchor="ctr">
            <a:noAutofit/>
          </a:bodyPr>
          <a:lstStyle/>
          <a:p>
            <a:r>
              <a:rPr lang="de-DE"/>
              <a:t>Edit Headline</a:t>
            </a:r>
            <a:endParaRPr lang="en-GB"/>
          </a:p>
        </p:txBody>
      </p:sp>
      <p:sp>
        <p:nvSpPr>
          <p:cNvPr id="6" name="Google Shape;12;p8">
            <a:hlinkClick r:id="rId83"/>
            <a:extLst>
              <a:ext uri="{FF2B5EF4-FFF2-40B4-BE49-F238E27FC236}">
                <a16:creationId xmlns:a16="http://schemas.microsoft.com/office/drawing/2014/main" id="{EB4ED28A-362E-06D1-1608-65E0BD2D779A}"/>
              </a:ext>
            </a:extLst>
          </p:cNvPr>
          <p:cNvSpPr txBox="1"/>
          <p:nvPr userDrawn="1"/>
        </p:nvSpPr>
        <p:spPr>
          <a:xfrm>
            <a:off x="600478" y="6512313"/>
            <a:ext cx="36687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AT" sz="900" b="0" i="0" u="none" strike="noStrike" cap="none" spc="30" baseline="0" dirty="0">
                <a:solidFill>
                  <a:srgbClr val="500601"/>
                </a:solidFill>
                <a:latin typeface="Myriad Pro" panose="020B0503030403020204" pitchFamily="34" charset="0"/>
                <a:ea typeface="Open Sans"/>
                <a:cs typeface="Open Sans"/>
                <a:sym typeface="Open Sans"/>
              </a:rPr>
              <a:t>aop-health.com</a:t>
            </a:r>
            <a:endParaRPr sz="900" b="0" i="0" u="none" strike="noStrike" cap="none" spc="30" baseline="0" dirty="0">
              <a:solidFill>
                <a:srgbClr val="500601"/>
              </a:solidFill>
              <a:latin typeface="Myriad Pro" panose="020B0503030403020204" pitchFamily="34" charset="0"/>
              <a:ea typeface="Open Sans"/>
              <a:cs typeface="Open Sans"/>
              <a:sym typeface="Open Sans"/>
            </a:endParaRPr>
          </a:p>
        </p:txBody>
      </p:sp>
      <p:pic>
        <p:nvPicPr>
          <p:cNvPr id="9" name="Grafik 9">
            <a:hlinkClick r:id="rId83"/>
            <a:extLst>
              <a:ext uri="{FF2B5EF4-FFF2-40B4-BE49-F238E27FC236}">
                <a16:creationId xmlns:a16="http://schemas.microsoft.com/office/drawing/2014/main" id="{0FFF4C50-BE14-11B9-6572-304CFF688627}"/>
              </a:ext>
            </a:extLst>
          </p:cNvPr>
          <p:cNvPicPr>
            <a:picLocks noChangeAspect="1"/>
          </p:cNvPicPr>
          <p:nvPr userDrawn="1"/>
        </p:nvPicPr>
        <p:blipFill rotWithShape="1">
          <a:blip r:embed="rId84"/>
          <a:srcRect r="-1266"/>
          <a:stretch/>
        </p:blipFill>
        <p:spPr>
          <a:xfrm>
            <a:off x="10713395" y="193292"/>
            <a:ext cx="1195319" cy="387497"/>
          </a:xfrm>
          <a:prstGeom prst="rect">
            <a:avLst/>
          </a:prstGeom>
        </p:spPr>
      </p:pic>
    </p:spTree>
    <p:extLst>
      <p:ext uri="{BB962C8B-B14F-4D97-AF65-F5344CB8AC3E}">
        <p14:creationId xmlns:p14="http://schemas.microsoft.com/office/powerpoint/2010/main" val="1952887125"/>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 id="2147483740" r:id="rId49"/>
    <p:sldLayoutId id="2147483741" r:id="rId50"/>
    <p:sldLayoutId id="2147483742" r:id="rId51"/>
    <p:sldLayoutId id="2147483743" r:id="rId52"/>
    <p:sldLayoutId id="2147483744" r:id="rId53"/>
    <p:sldLayoutId id="2147483745" r:id="rId54"/>
    <p:sldLayoutId id="2147483746" r:id="rId55"/>
    <p:sldLayoutId id="2147483747" r:id="rId56"/>
    <p:sldLayoutId id="2147483748" r:id="rId57"/>
    <p:sldLayoutId id="2147483749" r:id="rId58"/>
    <p:sldLayoutId id="2147483750" r:id="rId59"/>
    <p:sldLayoutId id="2147483751" r:id="rId60"/>
    <p:sldLayoutId id="2147483752" r:id="rId61"/>
    <p:sldLayoutId id="2147483753" r:id="rId62"/>
    <p:sldLayoutId id="2147483754" r:id="rId63"/>
    <p:sldLayoutId id="2147483755" r:id="rId64"/>
    <p:sldLayoutId id="2147483756" r:id="rId65"/>
    <p:sldLayoutId id="2147483757" r:id="rId66"/>
    <p:sldLayoutId id="2147483758" r:id="rId67"/>
    <p:sldLayoutId id="2147483759" r:id="rId68"/>
    <p:sldLayoutId id="2147483760" r:id="rId69"/>
    <p:sldLayoutId id="2147483761" r:id="rId70"/>
    <p:sldLayoutId id="2147483762" r:id="rId71"/>
    <p:sldLayoutId id="2147483763" r:id="rId72"/>
    <p:sldLayoutId id="2147483764" r:id="rId73"/>
    <p:sldLayoutId id="2147483765" r:id="rId74"/>
    <p:sldLayoutId id="2147483766" r:id="rId75"/>
    <p:sldLayoutId id="2147483767" r:id="rId76"/>
    <p:sldLayoutId id="2147483768" r:id="rId77"/>
    <p:sldLayoutId id="2147483769" r:id="rId78"/>
    <p:sldLayoutId id="2147483770" r:id="rId79"/>
    <p:sldLayoutId id="2147483771" r:id="rId80"/>
    <p:sldLayoutId id="2147483772" r:id="rId8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0" i="0" u="none" strike="noStrike" cap="none">
          <a:solidFill>
            <a:schemeClr val="bg2"/>
          </a:solidFill>
          <a:latin typeface="Myriad Pro" panose="020B0503030403020204" pitchFamily="34" charset="0"/>
          <a:ea typeface="Myriad Pro" panose="020B0503030403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marR="0" lvl="0" indent="-342900" algn="l" rtl="0" eaLnBrk="1" hangingPunct="1">
        <a:lnSpc>
          <a:spcPct val="120000"/>
        </a:lnSpc>
        <a:spcBef>
          <a:spcPts val="0"/>
        </a:spcBef>
        <a:spcAft>
          <a:spcPts val="0"/>
        </a:spcAft>
        <a:buClr>
          <a:schemeClr val="bg2"/>
        </a:buClr>
        <a:buFont typeface="Wingdings 2" panose="05020102010507070707" pitchFamily="18" charset="2"/>
        <a:buChar char=""/>
        <a:defRPr sz="2400" b="0" i="0" u="none" strike="noStrike" cap="none">
          <a:solidFill>
            <a:schemeClr val="bg2"/>
          </a:solidFill>
          <a:latin typeface="+mn-lt"/>
          <a:ea typeface="Myriad Pro" panose="020B0503030403020204" pitchFamily="34" charset="0"/>
          <a:cs typeface="Arial"/>
          <a:sym typeface="Arial"/>
        </a:defRPr>
      </a:lvl1pPr>
      <a:lvl2pPr marL="612000" marR="0" lvl="1" indent="-252000" algn="l" rtl="0" eaLnBrk="1" hangingPunct="1">
        <a:lnSpc>
          <a:spcPct val="120000"/>
        </a:lnSpc>
        <a:spcBef>
          <a:spcPts val="0"/>
        </a:spcBef>
        <a:spcAft>
          <a:spcPts val="0"/>
        </a:spcAft>
        <a:buClr>
          <a:schemeClr val="bg2"/>
        </a:buClr>
        <a:buFont typeface="Wingdings 2" panose="05020102010507070707" pitchFamily="18" charset="2"/>
        <a:buChar char=""/>
        <a:defRPr sz="1800" b="0" i="0" u="none" strike="noStrike" cap="none">
          <a:solidFill>
            <a:schemeClr val="bg2"/>
          </a:solidFill>
          <a:latin typeface="+mn-lt"/>
          <a:ea typeface="Arial"/>
          <a:cs typeface="Arial"/>
          <a:sym typeface="Arial"/>
        </a:defRPr>
      </a:lvl2pPr>
      <a:lvl3pPr marL="1080000" marR="0" lvl="2" indent="-252000" algn="l" rtl="0" eaLnBrk="1" hangingPunct="1">
        <a:lnSpc>
          <a:spcPct val="120000"/>
        </a:lnSpc>
        <a:spcBef>
          <a:spcPts val="0"/>
        </a:spcBef>
        <a:spcAft>
          <a:spcPts val="0"/>
        </a:spcAft>
        <a:buClr>
          <a:schemeClr val="bg2"/>
        </a:buClr>
        <a:buFont typeface="Wingdings" panose="05000000000000000000" pitchFamily="2" charset="2"/>
        <a:buChar char="§"/>
        <a:defRPr sz="1600" b="0" i="0" u="none" strike="noStrike" cap="none">
          <a:solidFill>
            <a:schemeClr val="bg2"/>
          </a:solidFill>
          <a:latin typeface="+mn-lt"/>
          <a:ea typeface="Arial"/>
          <a:cs typeface="Arial"/>
          <a:sym typeface="Arial"/>
        </a:defRPr>
      </a:lvl3pPr>
      <a:lvl4pPr marL="1620000" marR="0" lvl="3" indent="-252000" algn="l" rtl="0" eaLnBrk="1" hangingPunct="1">
        <a:lnSpc>
          <a:spcPct val="120000"/>
        </a:lnSpc>
        <a:spcBef>
          <a:spcPts val="0"/>
        </a:spcBef>
        <a:spcAft>
          <a:spcPts val="0"/>
        </a:spcAft>
        <a:buClr>
          <a:schemeClr val="bg2"/>
        </a:buClr>
        <a:buFont typeface="Arial" panose="020B0604020202020204" pitchFamily="34" charset="0"/>
        <a:buChar char="‒"/>
        <a:defRPr sz="1400" b="0" i="0" u="none" strike="noStrike" cap="none">
          <a:solidFill>
            <a:schemeClr val="bg2"/>
          </a:solidFill>
          <a:latin typeface="+mn-lt"/>
          <a:ea typeface="Arial"/>
          <a:cs typeface="Arial"/>
          <a:sym typeface="Arial"/>
        </a:defRPr>
      </a:lvl4pPr>
      <a:lvl5pPr marL="285750" marR="0" lvl="4" indent="-285750" algn="l" rtl="0" eaLnBrk="1" hangingPunct="1">
        <a:lnSpc>
          <a:spcPct val="100000"/>
        </a:lnSpc>
        <a:spcBef>
          <a:spcPts val="0"/>
        </a:spcBef>
        <a:spcAft>
          <a:spcPts val="0"/>
        </a:spcAft>
        <a:buClr>
          <a:schemeClr val="bg2"/>
        </a:buClr>
        <a:buFont typeface="Arial" panose="020B0604020202020204" pitchFamily="34" charset="0"/>
        <a:buChar char="•"/>
        <a:defRPr sz="1800" b="0" i="0" u="none" strike="noStrike" cap="none">
          <a:solidFill>
            <a:schemeClr val="bg2"/>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24">
          <p15:clr>
            <a:srgbClr val="F26B43"/>
          </p15:clr>
        </p15:guide>
        <p15:guide id="5" pos="72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image" Target="../media/image16.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1.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1.bin"/><Relationship Id="rId2" Type="http://schemas.openxmlformats.org/officeDocument/2006/relationships/tags" Target="../tags/tag3.xml"/><Relationship Id="rId16" Type="http://schemas.openxmlformats.org/officeDocument/2006/relationships/notesSlide" Target="../notesSlides/notesSlide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18.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hyperlink" Target="https://pubmed.ncbi.nlm.nih.gov/37634011/" TargetMode="External"/><Relationship Id="rId4" Type="http://schemas.openxmlformats.org/officeDocument/2006/relationships/hyperlink" Target="https://journals.lww.com/hemasphere/fulltext/2022/06003/s196__ropeginterferon_alfa_2b_achieves.97.aspx#:~:text=Summary%2FConclusion%3A%20Long%2Dterm,event%2Dfree%20survival%20versus%20BA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32014125/" TargetMode="External"/><Relationship Id="rId2" Type="http://schemas.openxmlformats.org/officeDocument/2006/relationships/notesSlide" Target="../notesSlides/notesSlide13.xml"/><Relationship Id="rId1" Type="http://schemas.openxmlformats.org/officeDocument/2006/relationships/slideLayout" Target="../slideLayouts/slideLayout105.xml"/><Relationship Id="rId6" Type="http://schemas.openxmlformats.org/officeDocument/2006/relationships/image" Target="../media/image24.emf"/><Relationship Id="rId5" Type="http://schemas.openxmlformats.org/officeDocument/2006/relationships/hyperlink" Target="https://pubmed.ncbi.nlm.nih.gov/37634011/" TargetMode="External"/><Relationship Id="rId4" Type="http://schemas.openxmlformats.org/officeDocument/2006/relationships/hyperlink" Target="https://pubmed.ncbi.nlm.nih.gov/352105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37634011/" TargetMode="External"/><Relationship Id="rId2" Type="http://schemas.openxmlformats.org/officeDocument/2006/relationships/notesSlide" Target="../notesSlides/notesSlide14.xml"/><Relationship Id="rId1" Type="http://schemas.openxmlformats.org/officeDocument/2006/relationships/slideLayout" Target="../slideLayouts/slideLayout10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4685142" y="0"/>
            <a:ext cx="6227762" cy="1328954"/>
          </a:xfrm>
          <a:prstGeom prst="rect">
            <a:avLst/>
          </a:prstGeom>
          <a:noFill/>
          <a:ln w="9525">
            <a:noFill/>
            <a:miter lim="800000"/>
            <a:headEnd/>
            <a:tailEnd/>
          </a:ln>
        </p:spPr>
        <p:txBody>
          <a:bodyPr lIns="102110" tIns="51054" rIns="102110" bIns="51054">
            <a:spAutoFit/>
          </a:bodyPr>
          <a:lstStyle/>
          <a:p>
            <a:pPr algn="ctr" defTabSz="1020763">
              <a:lnSpc>
                <a:spcPct val="150000"/>
              </a:lnSpc>
            </a:pPr>
            <a:endParaRPr lang="it-IT" altLang="en-US" sz="2800" b="1" dirty="0">
              <a:solidFill>
                <a:srgbClr val="C00000"/>
              </a:solidFill>
              <a:latin typeface="Calibri" pitchFamily="34" charset="0"/>
              <a:ea typeface="ＭＳ Ｐゴシック" pitchFamily="34" charset="-128"/>
            </a:endParaRPr>
          </a:p>
          <a:p>
            <a:pPr algn="ctr" defTabSz="1020763">
              <a:lnSpc>
                <a:spcPct val="150000"/>
              </a:lnSpc>
            </a:pPr>
            <a:r>
              <a:rPr lang="it-IT" altLang="en-US" sz="2800" b="1" dirty="0">
                <a:solidFill>
                  <a:srgbClr val="C00000"/>
                </a:solidFill>
                <a:latin typeface="Calibri" pitchFamily="34" charset="0"/>
                <a:ea typeface="ＭＳ Ｐゴシック" pitchFamily="34" charset="-128"/>
              </a:rPr>
              <a:t>“Terapie di seconda linea”</a:t>
            </a:r>
          </a:p>
        </p:txBody>
      </p:sp>
      <p:sp>
        <p:nvSpPr>
          <p:cNvPr id="14342" name="CasellaDiTesto 2"/>
          <p:cNvSpPr txBox="1">
            <a:spLocks noChangeArrowheads="1"/>
          </p:cNvSpPr>
          <p:nvPr/>
        </p:nvSpPr>
        <p:spPr bwMode="auto">
          <a:xfrm>
            <a:off x="6646243" y="1718988"/>
            <a:ext cx="2305566" cy="2202555"/>
          </a:xfrm>
          <a:prstGeom prst="rect">
            <a:avLst/>
          </a:prstGeom>
          <a:noFill/>
          <a:ln>
            <a:noFill/>
          </a:ln>
        </p:spPr>
        <p:txBody>
          <a:bodyPr wrap="none" lIns="78136" tIns="39067" rIns="78136" bIns="39067">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it-IT" altLang="en-US" b="1" i="1" dirty="0">
                <a:solidFill>
                  <a:schemeClr val="tx2">
                    <a:lumMod val="75000"/>
                  </a:schemeClr>
                </a:solidFill>
                <a:latin typeface="Calibri" pitchFamily="34" charset="0"/>
              </a:rPr>
              <a:t>Massimo Breccia</a:t>
            </a:r>
          </a:p>
          <a:p>
            <a:pPr algn="ctr">
              <a:defRPr/>
            </a:pPr>
            <a:endParaRPr lang="it-IT" altLang="en-US" b="1" i="1" dirty="0">
              <a:solidFill>
                <a:schemeClr val="tx2">
                  <a:lumMod val="75000"/>
                </a:schemeClr>
              </a:solidFill>
              <a:latin typeface="Calibri" pitchFamily="34" charset="0"/>
            </a:endParaRPr>
          </a:p>
          <a:p>
            <a:pPr algn="ctr">
              <a:defRPr/>
            </a:pPr>
            <a:r>
              <a:rPr lang="it-IT" altLang="en-US" sz="1800" b="1" i="1" dirty="0">
                <a:solidFill>
                  <a:schemeClr val="tx2">
                    <a:lumMod val="75000"/>
                  </a:schemeClr>
                </a:solidFill>
                <a:latin typeface="Calibri" pitchFamily="34" charset="0"/>
              </a:rPr>
              <a:t>Sapienza Università</a:t>
            </a:r>
          </a:p>
          <a:p>
            <a:pPr algn="ctr">
              <a:defRPr/>
            </a:pPr>
            <a:r>
              <a:rPr lang="it-IT" altLang="en-US" sz="1800" b="1" i="1" dirty="0">
                <a:solidFill>
                  <a:schemeClr val="tx2">
                    <a:lumMod val="75000"/>
                  </a:schemeClr>
                </a:solidFill>
                <a:latin typeface="Calibri" pitchFamily="34" charset="0"/>
              </a:rPr>
              <a:t>Roma</a:t>
            </a:r>
            <a:endParaRPr lang="it-IT" altLang="en-US" sz="1800" b="1" dirty="0">
              <a:solidFill>
                <a:schemeClr val="tx2">
                  <a:lumMod val="75000"/>
                </a:schemeClr>
              </a:solidFill>
              <a:latin typeface="Calibri" pitchFamily="34" charset="0"/>
            </a:endParaRPr>
          </a:p>
          <a:p>
            <a:pPr algn="ctr" eaLnBrk="1" hangingPunct="1">
              <a:defRPr/>
            </a:pPr>
            <a:endParaRPr lang="it-IT" altLang="en-US" sz="2700" b="1" i="1" dirty="0">
              <a:solidFill>
                <a:schemeClr val="tx2">
                  <a:lumMod val="75000"/>
                </a:schemeClr>
              </a:solidFill>
              <a:latin typeface="Calibri" pitchFamily="34" charset="0"/>
            </a:endParaRPr>
          </a:p>
          <a:p>
            <a:pPr algn="ctr" eaLnBrk="1" hangingPunct="1">
              <a:defRPr/>
            </a:pPr>
            <a:endParaRPr lang="it-IT" altLang="en-US" sz="2700" b="1" i="1" dirty="0">
              <a:solidFill>
                <a:schemeClr val="tx2">
                  <a:lumMod val="75000"/>
                </a:schemeClr>
              </a:solidFill>
              <a:latin typeface="Calibri" pitchFamily="34" charset="0"/>
            </a:endParaRPr>
          </a:p>
        </p:txBody>
      </p:sp>
      <p:sp>
        <p:nvSpPr>
          <p:cNvPr id="14" name="Text Box 5"/>
          <p:cNvSpPr txBox="1">
            <a:spLocks noChangeArrowheads="1"/>
          </p:cNvSpPr>
          <p:nvPr/>
        </p:nvSpPr>
        <p:spPr bwMode="auto">
          <a:xfrm>
            <a:off x="2063552" y="876740"/>
            <a:ext cx="3456384" cy="1877437"/>
          </a:xfrm>
          <a:prstGeom prst="rect">
            <a:avLst/>
          </a:prstGeom>
          <a:noFill/>
          <a:ln w="9525">
            <a:noFill/>
            <a:miter lim="800000"/>
            <a:headEnd/>
            <a:tailEnd/>
          </a:ln>
        </p:spPr>
        <p:txBody>
          <a:bodyPr wrap="square" lIns="102110" tIns="51054" rIns="102110" bIns="51054">
            <a:spAutoFit/>
          </a:bodyPr>
          <a:lstStyle/>
          <a:p>
            <a:pPr algn="ctr" defTabSz="872344">
              <a:lnSpc>
                <a:spcPts val="2393"/>
              </a:lnSpc>
            </a:pPr>
            <a:r>
              <a:rPr lang="en-US" altLang="it-IT" sz="1700" b="1" dirty="0" err="1">
                <a:solidFill>
                  <a:srgbClr val="003366"/>
                </a:solidFill>
                <a:latin typeface="Cambria" pitchFamily="18" charset="0"/>
                <a:cs typeface="Arial" charset="0"/>
              </a:rPr>
              <a:t>Undicesima</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Giornata</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Fiorentina</a:t>
            </a:r>
            <a:endParaRPr lang="en-US" altLang="it-IT" sz="1700" b="1" dirty="0">
              <a:solidFill>
                <a:srgbClr val="003366"/>
              </a:solidFill>
              <a:latin typeface="Cambria" pitchFamily="18" charset="0"/>
              <a:cs typeface="Arial" charset="0"/>
            </a:endParaRPr>
          </a:p>
          <a:p>
            <a:pPr algn="ctr" defTabSz="872344">
              <a:lnSpc>
                <a:spcPts val="2393"/>
              </a:lnSpc>
            </a:pP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dedicata</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ai</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pazienti</a:t>
            </a:r>
            <a:r>
              <a:rPr lang="en-US" altLang="it-IT" sz="1700" b="1" dirty="0">
                <a:solidFill>
                  <a:srgbClr val="003366"/>
                </a:solidFill>
                <a:latin typeface="Cambria" pitchFamily="18" charset="0"/>
                <a:cs typeface="Arial" charset="0"/>
              </a:rPr>
              <a:t> con </a:t>
            </a:r>
          </a:p>
          <a:p>
            <a:pPr algn="ctr" defTabSz="872344">
              <a:lnSpc>
                <a:spcPts val="2393"/>
              </a:lnSpc>
            </a:pPr>
            <a:r>
              <a:rPr lang="en-US" altLang="it-IT" sz="1700" b="1" dirty="0" err="1">
                <a:solidFill>
                  <a:srgbClr val="003366"/>
                </a:solidFill>
                <a:latin typeface="Cambria" pitchFamily="18" charset="0"/>
                <a:cs typeface="Arial" charset="0"/>
              </a:rPr>
              <a:t>malattie</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mieloproliferative</a:t>
            </a:r>
            <a:r>
              <a:rPr lang="en-US" altLang="it-IT" sz="1700" b="1" dirty="0">
                <a:solidFill>
                  <a:srgbClr val="003366"/>
                </a:solidFill>
                <a:latin typeface="Cambria" pitchFamily="18" charset="0"/>
                <a:cs typeface="Arial" charset="0"/>
              </a:rPr>
              <a:t> </a:t>
            </a:r>
          </a:p>
          <a:p>
            <a:pPr algn="ctr" defTabSz="872344">
              <a:lnSpc>
                <a:spcPts val="2393"/>
              </a:lnSpc>
            </a:pPr>
            <a:r>
              <a:rPr lang="en-US" altLang="it-IT" sz="1700" b="1" dirty="0" err="1">
                <a:solidFill>
                  <a:srgbClr val="003366"/>
                </a:solidFill>
                <a:latin typeface="Cambria" pitchFamily="18" charset="0"/>
                <a:cs typeface="Arial" charset="0"/>
              </a:rPr>
              <a:t>croniche</a:t>
            </a:r>
            <a:endParaRPr lang="en-US" altLang="it-IT" sz="1700" b="1" dirty="0">
              <a:solidFill>
                <a:srgbClr val="003366"/>
              </a:solidFill>
              <a:latin typeface="Cambria" pitchFamily="18" charset="0"/>
              <a:cs typeface="Arial" charset="0"/>
            </a:endParaRPr>
          </a:p>
          <a:p>
            <a:pPr algn="ctr" defTabSz="872344">
              <a:lnSpc>
                <a:spcPct val="90000"/>
              </a:lnSpc>
            </a:pPr>
            <a:endParaRPr lang="it-IT" altLang="it-IT" sz="1700" b="1" dirty="0">
              <a:solidFill>
                <a:srgbClr val="003366"/>
              </a:solidFill>
              <a:latin typeface="Cambria" pitchFamily="18" charset="0"/>
              <a:cs typeface="Arial" charset="0"/>
            </a:endParaRPr>
          </a:p>
          <a:p>
            <a:pPr algn="ctr" defTabSz="872344">
              <a:lnSpc>
                <a:spcPts val="2393"/>
              </a:lnSpc>
            </a:pPr>
            <a:r>
              <a:rPr lang="en-US" altLang="it-IT" sz="1700" b="1" dirty="0" err="1">
                <a:solidFill>
                  <a:srgbClr val="003366"/>
                </a:solidFill>
                <a:latin typeface="Cambria" pitchFamily="18" charset="0"/>
                <a:cs typeface="Arial" charset="0"/>
              </a:rPr>
              <a:t>Sabato</a:t>
            </a:r>
            <a:r>
              <a:rPr lang="en-US" altLang="it-IT" sz="1700" b="1" dirty="0">
                <a:solidFill>
                  <a:srgbClr val="003366"/>
                </a:solidFill>
                <a:latin typeface="Cambria" pitchFamily="18" charset="0"/>
                <a:cs typeface="Arial" charset="0"/>
              </a:rPr>
              <a:t> 17 </a:t>
            </a:r>
            <a:r>
              <a:rPr lang="en-US" altLang="it-IT" sz="1700" b="1" dirty="0" err="1">
                <a:solidFill>
                  <a:srgbClr val="003366"/>
                </a:solidFill>
                <a:latin typeface="Cambria" pitchFamily="18" charset="0"/>
                <a:cs typeface="Arial" charset="0"/>
              </a:rPr>
              <a:t>maggio</a:t>
            </a:r>
            <a:r>
              <a:rPr lang="en-US" altLang="it-IT" sz="1700" b="1" dirty="0">
                <a:solidFill>
                  <a:srgbClr val="003366"/>
                </a:solidFill>
                <a:latin typeface="Cambria" pitchFamily="18" charset="0"/>
                <a:cs typeface="Arial" charset="0"/>
              </a:rPr>
              <a:t> 2025</a:t>
            </a:r>
          </a:p>
        </p:txBody>
      </p:sp>
      <p:pic>
        <p:nvPicPr>
          <p:cNvPr id="8" name="Immagine 7"/>
          <p:cNvPicPr>
            <a:picLocks noChangeAspect="1"/>
          </p:cNvPicPr>
          <p:nvPr/>
        </p:nvPicPr>
        <p:blipFill>
          <a:blip r:embed="rId3"/>
          <a:stretch>
            <a:fillRect/>
          </a:stretch>
        </p:blipFill>
        <p:spPr>
          <a:xfrm>
            <a:off x="2639617" y="3789040"/>
            <a:ext cx="7149333" cy="2696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7547CF9-5B10-D24F-A8D7-45A9778164F7}" type="slidenum">
              <a:rPr lang="uk-UA">
                <a:latin typeface="Arial"/>
              </a:rPr>
              <a:pPr/>
              <a:t>10</a:t>
            </a:fld>
            <a:endParaRPr lang="uk-UA" dirty="0">
              <a:latin typeface="Arial"/>
            </a:endParaRPr>
          </a:p>
        </p:txBody>
      </p:sp>
      <p:sp>
        <p:nvSpPr>
          <p:cNvPr id="4" name="Title 1"/>
          <p:cNvSpPr txBox="1">
            <a:spLocks/>
          </p:cNvSpPr>
          <p:nvPr/>
        </p:nvSpPr>
        <p:spPr>
          <a:xfrm>
            <a:off x="2855640" y="234524"/>
            <a:ext cx="7096518" cy="860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000000"/>
              </a:solidFill>
              <a:latin typeface="Arial Black"/>
            </a:endParaRPr>
          </a:p>
        </p:txBody>
      </p:sp>
      <p:sp>
        <p:nvSpPr>
          <p:cNvPr id="5" name="Rectangle 4"/>
          <p:cNvSpPr/>
          <p:nvPr/>
        </p:nvSpPr>
        <p:spPr>
          <a:xfrm>
            <a:off x="6930444" y="2681457"/>
            <a:ext cx="3021714" cy="2617180"/>
          </a:xfrm>
          <a:prstGeom prst="rect">
            <a:avLst/>
          </a:prstGeom>
          <a:solidFill>
            <a:schemeClr val="bg1"/>
          </a:solidFill>
        </p:spPr>
        <p:txBody>
          <a:bodyPr wrap="square">
            <a:spAutoFit/>
          </a:bodyPr>
          <a:lstStyle/>
          <a:p>
            <a:pPr marL="171450" indent="-171450" fontAlgn="base">
              <a:spcBef>
                <a:spcPts val="1800"/>
              </a:spcBef>
              <a:spcAft>
                <a:spcPct val="0"/>
              </a:spcAft>
              <a:buClr>
                <a:srgbClr val="404040"/>
              </a:buClr>
              <a:buFont typeface="Arial" panose="020B0604020202020204" pitchFamily="34" charset="0"/>
              <a:buChar char="•"/>
            </a:pPr>
            <a:r>
              <a:rPr lang="en-US" b="1" dirty="0">
                <a:solidFill>
                  <a:srgbClr val="000000"/>
                </a:solidFill>
                <a:latin typeface="Arial"/>
              </a:rPr>
              <a:t>Patients in the BAT arm spent </a:t>
            </a:r>
            <a:r>
              <a:rPr lang="en-US" b="1" dirty="0">
                <a:solidFill>
                  <a:srgbClr val="0460A9"/>
                </a:solidFill>
                <a:latin typeface="Arial"/>
              </a:rPr>
              <a:t>12 times more time</a:t>
            </a:r>
            <a:r>
              <a:rPr lang="en-US" b="1" dirty="0">
                <a:solidFill>
                  <a:srgbClr val="00A3AE"/>
                </a:solidFill>
                <a:latin typeface="Arial"/>
              </a:rPr>
              <a:t> </a:t>
            </a:r>
            <a:r>
              <a:rPr lang="en-US" b="1" dirty="0">
                <a:solidFill>
                  <a:srgbClr val="000000"/>
                </a:solidFill>
                <a:latin typeface="Arial"/>
              </a:rPr>
              <a:t>(in percentage of time) with an </a:t>
            </a:r>
            <a:r>
              <a:rPr lang="en-US" b="1" dirty="0" err="1">
                <a:solidFill>
                  <a:srgbClr val="000000"/>
                </a:solidFill>
                <a:latin typeface="Arial"/>
              </a:rPr>
              <a:t>HCT</a:t>
            </a:r>
            <a:r>
              <a:rPr lang="en-US" b="1" dirty="0">
                <a:solidFill>
                  <a:srgbClr val="000000"/>
                </a:solidFill>
                <a:latin typeface="Arial"/>
              </a:rPr>
              <a:t> &gt; 45% than patients in the </a:t>
            </a:r>
            <a:r>
              <a:rPr lang="en-US" b="1" dirty="0" err="1">
                <a:solidFill>
                  <a:srgbClr val="000000"/>
                </a:solidFill>
                <a:latin typeface="Arial"/>
              </a:rPr>
              <a:t>ruxolitinib</a:t>
            </a:r>
            <a:r>
              <a:rPr lang="en-US" b="1" dirty="0">
                <a:solidFill>
                  <a:srgbClr val="000000"/>
                </a:solidFill>
                <a:latin typeface="Arial"/>
              </a:rPr>
              <a:t> arm </a:t>
            </a:r>
            <a:r>
              <a:rPr lang="en-US" dirty="0">
                <a:solidFill>
                  <a:srgbClr val="000000"/>
                </a:solidFill>
                <a:latin typeface="Arial"/>
              </a:rPr>
              <a:t>(median, 39.1% [quartile (Q) 1-Q3, 12.9%-65.9%] vs 3.0% [Q1-Q3, 0.0%-16.7%])</a:t>
            </a:r>
          </a:p>
        </p:txBody>
      </p:sp>
      <p:sp>
        <p:nvSpPr>
          <p:cNvPr id="6" name="Foot Notes"/>
          <p:cNvSpPr txBox="1"/>
          <p:nvPr/>
        </p:nvSpPr>
        <p:spPr bwMode="blackWhite">
          <a:xfrm>
            <a:off x="1775520" y="5924128"/>
            <a:ext cx="6879772" cy="457200"/>
          </a:xfrm>
          <a:prstGeom prst="rect">
            <a:avLst/>
          </a:prstGeom>
          <a:noFill/>
        </p:spPr>
        <p:txBody>
          <a:bodyPr vert="horz" wrap="square" lIns="0" tIns="45720" rIns="0" bIns="45720" rtlCol="0" anchor="b">
            <a:noAutofit/>
          </a:bodyPr>
          <a:lstStyle/>
          <a:p>
            <a:pPr fontAlgn="base">
              <a:spcBef>
                <a:spcPct val="0"/>
              </a:spcBef>
              <a:spcAft>
                <a:spcPct val="0"/>
              </a:spcAft>
            </a:pPr>
            <a:r>
              <a:rPr lang="it-IT" sz="800" dirty="0">
                <a:solidFill>
                  <a:srgbClr val="000000"/>
                </a:solidFill>
                <a:latin typeface="Arial"/>
              </a:rPr>
              <a:t>Verstovsek et al. </a:t>
            </a:r>
            <a:r>
              <a:rPr lang="it-IT" sz="800" dirty="0" err="1">
                <a:solidFill>
                  <a:srgbClr val="000000"/>
                </a:solidFill>
                <a:latin typeface="Arial"/>
              </a:rPr>
              <a:t>Haematologica</a:t>
            </a:r>
            <a:r>
              <a:rPr lang="it-IT" sz="800" dirty="0">
                <a:solidFill>
                  <a:srgbClr val="000000"/>
                </a:solidFill>
                <a:latin typeface="Arial"/>
              </a:rPr>
              <a:t> 2016 Volume 101(7):821-829</a:t>
            </a:r>
          </a:p>
          <a:p>
            <a:pPr fontAlgn="base">
              <a:spcBef>
                <a:spcPct val="0"/>
              </a:spcBef>
              <a:spcAft>
                <a:spcPct val="0"/>
              </a:spcAft>
            </a:pPr>
            <a:endParaRPr lang="en-US" sz="800" baseline="30000" dirty="0">
              <a:solidFill>
                <a:srgbClr val="000000"/>
              </a:solidFill>
              <a:latin typeface="Arial"/>
            </a:endParaRPr>
          </a:p>
        </p:txBody>
      </p:sp>
      <p:sp>
        <p:nvSpPr>
          <p:cNvPr id="7" name="Rounded Rectangle 6"/>
          <p:cNvSpPr/>
          <p:nvPr/>
        </p:nvSpPr>
        <p:spPr>
          <a:xfrm>
            <a:off x="127386" y="96585"/>
            <a:ext cx="11973570" cy="1258673"/>
          </a:xfrm>
          <a:prstGeom prst="roundRect">
            <a:avLst>
              <a:gd name="adj" fmla="val 952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Ins="1260000" rtlCol="0" anchor="ctr" anchorCtr="0"/>
          <a:lstStyle/>
          <a:p>
            <a:pPr fontAlgn="base">
              <a:spcBef>
                <a:spcPct val="0"/>
              </a:spcBef>
              <a:spcAft>
                <a:spcPct val="0"/>
              </a:spcAft>
              <a:tabLst>
                <a:tab pos="7448550" algn="l"/>
              </a:tabLst>
            </a:pPr>
            <a:r>
              <a:rPr lang="it-IT" sz="3200" dirty="0" err="1">
                <a:solidFill>
                  <a:schemeClr val="tx1"/>
                </a:solidFill>
                <a:latin typeface="Arial"/>
                <a:cs typeface="Arial"/>
              </a:rPr>
              <a:t>Ruxolitinib</a:t>
            </a:r>
            <a:r>
              <a:rPr lang="it-IT" sz="3200" dirty="0">
                <a:solidFill>
                  <a:schemeClr val="tx1"/>
                </a:solidFill>
                <a:latin typeface="Arial"/>
                <a:cs typeface="Arial"/>
              </a:rPr>
              <a:t> </a:t>
            </a:r>
            <a:r>
              <a:rPr lang="en-US" sz="3200" dirty="0">
                <a:solidFill>
                  <a:schemeClr val="tx1"/>
                </a:solidFill>
                <a:latin typeface="Arial"/>
                <a:cs typeface="Arial"/>
              </a:rPr>
              <a:t>provide more consistent control of HCT to ≤ 45% than those who received BAT over time</a:t>
            </a:r>
          </a:p>
        </p:txBody>
      </p:sp>
      <p:sp>
        <p:nvSpPr>
          <p:cNvPr id="8" name="Rounded Rectangle 7"/>
          <p:cNvSpPr/>
          <p:nvPr/>
        </p:nvSpPr>
        <p:spPr>
          <a:xfrm>
            <a:off x="1666876" y="1556792"/>
            <a:ext cx="8547100" cy="4343400"/>
          </a:xfrm>
          <a:prstGeom prst="roundRect">
            <a:avLst>
              <a:gd name="adj" fmla="val 3518"/>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it-IT" sz="1200" dirty="0">
              <a:solidFill>
                <a:srgbClr val="000000"/>
              </a:solidFill>
              <a:latin typeface="Arial"/>
            </a:endParaRPr>
          </a:p>
        </p:txBody>
      </p:sp>
      <p:sp>
        <p:nvSpPr>
          <p:cNvPr id="9" name="Rectangle 8"/>
          <p:cNvSpPr/>
          <p:nvPr/>
        </p:nvSpPr>
        <p:spPr>
          <a:xfrm>
            <a:off x="2040541" y="2729416"/>
            <a:ext cx="151646" cy="162895"/>
          </a:xfrm>
          <a:prstGeom prst="rect">
            <a:avLst/>
          </a:prstGeom>
          <a:solidFill>
            <a:sysClr val="window" lastClr="FFFFFF"/>
          </a:solidFill>
          <a:ln w="9525" cap="flat" cmpd="sng" algn="ctr">
            <a:noFill/>
            <a:prstDash val="solid"/>
          </a:ln>
          <a:effectLst/>
        </p:spPr>
        <p:txBody>
          <a:bodyPr rtlCol="0" anchor="ctr"/>
          <a:lstStyle/>
          <a:p>
            <a:pPr algn="ctr">
              <a:defRPr/>
            </a:pPr>
            <a:endParaRPr lang="en-US" kern="0">
              <a:solidFill>
                <a:prstClr val="white"/>
              </a:solidFill>
              <a:latin typeface="Calibri"/>
            </a:endParaRPr>
          </a:p>
        </p:txBody>
      </p:sp>
      <p:sp>
        <p:nvSpPr>
          <p:cNvPr id="10" name="Rectangle 9"/>
          <p:cNvSpPr/>
          <p:nvPr/>
        </p:nvSpPr>
        <p:spPr>
          <a:xfrm>
            <a:off x="2214556" y="3916955"/>
            <a:ext cx="4572000" cy="1754326"/>
          </a:xfrm>
          <a:prstGeom prst="rect">
            <a:avLst/>
          </a:prstGeom>
        </p:spPr>
        <p:txBody>
          <a:bodyPr>
            <a:spAutoFit/>
          </a:bodyPr>
          <a:lstStyle/>
          <a:p>
            <a:r>
              <a:rPr lang="en-US" b="1" dirty="0">
                <a:solidFill>
                  <a:srgbClr val="000000"/>
                </a:solidFill>
                <a:latin typeface="Arial"/>
              </a:rPr>
              <a:t>The mean change from baseline in HCT ranged from:</a:t>
            </a:r>
          </a:p>
          <a:p>
            <a:pPr marL="285750" indent="-285750">
              <a:buFont typeface="Arial" panose="020B0604020202020204" pitchFamily="34" charset="0"/>
              <a:buChar char="•"/>
            </a:pPr>
            <a:r>
              <a:rPr lang="en-US" dirty="0">
                <a:solidFill>
                  <a:srgbClr val="000000"/>
                </a:solidFill>
                <a:latin typeface="Arial"/>
              </a:rPr>
              <a:t>−3.12% to −4.36% in the RUX arm (from </a:t>
            </a:r>
            <a:r>
              <a:rPr lang="en-US" dirty="0" err="1">
                <a:solidFill>
                  <a:srgbClr val="000000"/>
                </a:solidFill>
                <a:latin typeface="Arial"/>
              </a:rPr>
              <a:t>wk</a:t>
            </a:r>
            <a:r>
              <a:rPr lang="en-US" dirty="0">
                <a:solidFill>
                  <a:srgbClr val="000000"/>
                </a:solidFill>
                <a:latin typeface="Arial"/>
              </a:rPr>
              <a:t> 12 to 80)</a:t>
            </a:r>
          </a:p>
          <a:p>
            <a:pPr marL="285750" indent="-285750">
              <a:buFont typeface="Arial" panose="020B0604020202020204" pitchFamily="34" charset="0"/>
              <a:buChar char="•"/>
            </a:pPr>
            <a:r>
              <a:rPr lang="en-US" dirty="0">
                <a:solidFill>
                  <a:srgbClr val="000000"/>
                </a:solidFill>
                <a:latin typeface="Arial"/>
              </a:rPr>
              <a:t>+0.06% and +1.03% in the BAT arm (from </a:t>
            </a:r>
            <a:r>
              <a:rPr lang="en-US" dirty="0" err="1">
                <a:solidFill>
                  <a:srgbClr val="000000"/>
                </a:solidFill>
                <a:latin typeface="Arial"/>
              </a:rPr>
              <a:t>wk</a:t>
            </a:r>
            <a:r>
              <a:rPr lang="en-US" dirty="0">
                <a:solidFill>
                  <a:srgbClr val="000000"/>
                </a:solidFill>
                <a:latin typeface="Arial"/>
              </a:rPr>
              <a:t> 12 to 32).</a:t>
            </a:r>
          </a:p>
        </p:txBody>
      </p:sp>
      <p:pic>
        <p:nvPicPr>
          <p:cNvPr id="12" name="Picture 11"/>
          <p:cNvPicPr>
            <a:picLocks noChangeAspect="1"/>
          </p:cNvPicPr>
          <p:nvPr/>
        </p:nvPicPr>
        <p:blipFill>
          <a:blip r:embed="rId3"/>
          <a:stretch>
            <a:fillRect/>
          </a:stretch>
        </p:blipFill>
        <p:spPr>
          <a:xfrm>
            <a:off x="1767442" y="1660849"/>
            <a:ext cx="5264663" cy="2166389"/>
          </a:xfrm>
          <a:prstGeom prst="rect">
            <a:avLst/>
          </a:prstGeom>
        </p:spPr>
      </p:pic>
    </p:spTree>
    <p:extLst>
      <p:ext uri="{BB962C8B-B14F-4D97-AF65-F5344CB8AC3E}">
        <p14:creationId xmlns:p14="http://schemas.microsoft.com/office/powerpoint/2010/main" val="323344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2209800" y="6629400"/>
            <a:ext cx="228600" cy="228600"/>
          </a:xfrm>
          <a:prstGeom prst="rect">
            <a:avLst/>
          </a:prstGeom>
        </p:spPr>
        <p:txBody>
          <a:bodyPr/>
          <a:lstStyle/>
          <a:p>
            <a:fld id="{47547CF9-5B10-D24F-A8D7-45A9778164F7}" type="slidenum">
              <a:rPr lang="uk-UA">
                <a:solidFill>
                  <a:prstClr val="black">
                    <a:tint val="75000"/>
                  </a:prstClr>
                </a:solidFill>
              </a:rPr>
              <a:pPr/>
              <a:t>11</a:t>
            </a:fld>
            <a:endParaRPr lang="uk-UA" dirty="0">
              <a:solidFill>
                <a:prstClr val="black">
                  <a:tint val="75000"/>
                </a:prstClr>
              </a:solidFill>
            </a:endParaRPr>
          </a:p>
        </p:txBody>
      </p:sp>
      <p:sp>
        <p:nvSpPr>
          <p:cNvPr id="4" name="Rounded Rectangle 3"/>
          <p:cNvSpPr/>
          <p:nvPr>
            <p:custDataLst>
              <p:tags r:id="rId1"/>
            </p:custDataLst>
          </p:nvPr>
        </p:nvSpPr>
        <p:spPr>
          <a:xfrm>
            <a:off x="102649" y="67147"/>
            <a:ext cx="9349680" cy="894928"/>
          </a:xfrm>
          <a:prstGeom prst="roundRect">
            <a:avLst>
              <a:gd name="adj" fmla="val 9524"/>
            </a:avLst>
          </a:prstGeom>
          <a:noFill/>
          <a:ln w="9525" cap="flat" cmpd="sng" algn="ctr">
            <a:noFill/>
            <a:prstDash val="solid"/>
          </a:ln>
          <a:effectLst/>
        </p:spPr>
        <p:txBody>
          <a:bodyPr rIns="1260000" rtlCol="0" anchor="ctr" anchorCtr="0"/>
          <a:lstStyle/>
          <a:p>
            <a:pPr fontAlgn="base">
              <a:spcBef>
                <a:spcPct val="0"/>
              </a:spcBef>
              <a:spcAft>
                <a:spcPct val="0"/>
              </a:spcAft>
              <a:defRPr/>
            </a:pPr>
            <a:r>
              <a:rPr lang="it-IT" sz="3200" dirty="0" err="1"/>
              <a:t>Ruxolitinib</a:t>
            </a:r>
            <a:r>
              <a:rPr lang="it-IT" sz="3200" dirty="0"/>
              <a:t> </a:t>
            </a:r>
            <a:r>
              <a:rPr lang="en-US" sz="3200" dirty="0"/>
              <a:t>normalizes WBC count</a:t>
            </a:r>
          </a:p>
        </p:txBody>
      </p:sp>
      <p:sp>
        <p:nvSpPr>
          <p:cNvPr id="5" name="Rounded Rectangle 4"/>
          <p:cNvSpPr/>
          <p:nvPr>
            <p:custDataLst>
              <p:tags r:id="rId2"/>
            </p:custDataLst>
          </p:nvPr>
        </p:nvSpPr>
        <p:spPr>
          <a:xfrm>
            <a:off x="1775520" y="1313970"/>
            <a:ext cx="8369266" cy="4608512"/>
          </a:xfrm>
          <a:prstGeom prst="roundRect">
            <a:avLst>
              <a:gd name="adj" fmla="val 3518"/>
            </a:avLst>
          </a:prstGeom>
          <a:noFill/>
          <a:ln w="9525" cap="flat" cmpd="sng" algn="ctr">
            <a:solidFill>
              <a:srgbClr val="808080"/>
            </a:solidFill>
            <a:prstDash val="solid"/>
          </a:ln>
          <a:effectLst/>
        </p:spPr>
        <p:txBody>
          <a:bodyPr rtlCol="0" anchor="t" anchorCtr="0"/>
          <a:lstStyle/>
          <a:p>
            <a:pPr algn="ctr" fontAlgn="base">
              <a:spcBef>
                <a:spcPct val="0"/>
              </a:spcBef>
              <a:spcAft>
                <a:spcPct val="0"/>
              </a:spcAft>
              <a:defRPr/>
            </a:pPr>
            <a:endParaRPr lang="it-IT" sz="1200" kern="0" dirty="0">
              <a:solidFill>
                <a:srgbClr val="000000"/>
              </a:solidFill>
              <a:latin typeface="Arial"/>
            </a:endParaRPr>
          </a:p>
        </p:txBody>
      </p:sp>
      <p:sp>
        <p:nvSpPr>
          <p:cNvPr id="6" name="Rectangle 5"/>
          <p:cNvSpPr/>
          <p:nvPr>
            <p:custDataLst>
              <p:tags r:id="rId3"/>
            </p:custDataLst>
          </p:nvPr>
        </p:nvSpPr>
        <p:spPr>
          <a:xfrm>
            <a:off x="1896862" y="4425323"/>
            <a:ext cx="8247924" cy="1169551"/>
          </a:xfrm>
          <a:prstGeom prst="rect">
            <a:avLst/>
          </a:prstGeom>
          <a:solidFill>
            <a:srgbClr val="FFFFFF"/>
          </a:solidFill>
        </p:spPr>
        <p:txBody>
          <a:bodyPr wrap="square">
            <a:spAutoFit/>
          </a:bodyPr>
          <a:lstStyle/>
          <a:p>
            <a:pPr marL="171450" indent="-171450" fontAlgn="base">
              <a:spcBef>
                <a:spcPct val="0"/>
              </a:spcBef>
              <a:spcAft>
                <a:spcPts val="600"/>
              </a:spcAft>
              <a:buClr>
                <a:srgbClr val="4F81BD"/>
              </a:buClr>
              <a:buFont typeface="Arial" panose="020B0604020202020204" pitchFamily="34" charset="0"/>
              <a:buChar char="•"/>
              <a:defRPr/>
            </a:pPr>
            <a:r>
              <a:rPr lang="en-US" sz="1200" kern="0" dirty="0">
                <a:solidFill>
                  <a:srgbClr val="646464"/>
                </a:solidFill>
                <a:cs typeface="Arial" panose="020B0604020202020204" pitchFamily="34" charset="0"/>
              </a:rPr>
              <a:t>In comparison with BAT-treated patients, </a:t>
            </a:r>
            <a:r>
              <a:rPr lang="en-US" sz="1200" b="1" kern="0" dirty="0">
                <a:solidFill>
                  <a:srgbClr val="4F81BD"/>
                </a:solidFill>
                <a:cs typeface="Arial" panose="020B0604020202020204" pitchFamily="34" charset="0"/>
              </a:rPr>
              <a:t>a higher proportion of ruxolitinib-treated patients had a WBC count ≤ 10 × 10</a:t>
            </a:r>
            <a:r>
              <a:rPr lang="en-US" sz="1200" b="1" kern="0" baseline="30000" dirty="0">
                <a:solidFill>
                  <a:srgbClr val="4F81BD"/>
                </a:solidFill>
                <a:cs typeface="Arial" panose="020B0604020202020204" pitchFamily="34" charset="0"/>
              </a:rPr>
              <a:t>9</a:t>
            </a:r>
            <a:r>
              <a:rPr lang="en-US" sz="1200" b="1" kern="0" dirty="0">
                <a:solidFill>
                  <a:srgbClr val="4F81BD"/>
                </a:solidFill>
                <a:cs typeface="Arial" panose="020B0604020202020204" pitchFamily="34" charset="0"/>
              </a:rPr>
              <a:t>/L (40.9% vs 31.3%) at week 32</a:t>
            </a:r>
          </a:p>
          <a:p>
            <a:pPr marL="171450" indent="-171450" fontAlgn="base">
              <a:spcBef>
                <a:spcPct val="0"/>
              </a:spcBef>
              <a:spcAft>
                <a:spcPts val="600"/>
              </a:spcAft>
              <a:buClr>
                <a:srgbClr val="4F81BD"/>
              </a:buClr>
              <a:buFont typeface="Arial" panose="020B0604020202020204" pitchFamily="34" charset="0"/>
              <a:buChar char="•"/>
              <a:defRPr/>
            </a:pPr>
            <a:r>
              <a:rPr lang="en-US" sz="1200" kern="0" dirty="0">
                <a:solidFill>
                  <a:srgbClr val="646464"/>
                </a:solidFill>
                <a:cs typeface="Arial" panose="020B0604020202020204" pitchFamily="34" charset="0"/>
              </a:rPr>
              <a:t>higher proportion of patients randomized to ruxolitinib had a WBC count ≤ 15 × 10</a:t>
            </a:r>
            <a:r>
              <a:rPr lang="en-US" sz="1200" kern="0" baseline="30000" dirty="0">
                <a:solidFill>
                  <a:srgbClr val="646464"/>
                </a:solidFill>
                <a:cs typeface="Arial" panose="020B0604020202020204" pitchFamily="34" charset="0"/>
              </a:rPr>
              <a:t>9</a:t>
            </a:r>
            <a:r>
              <a:rPr lang="en-US" sz="1200" kern="0" dirty="0">
                <a:solidFill>
                  <a:srgbClr val="646464"/>
                </a:solidFill>
                <a:cs typeface="Arial" panose="020B0604020202020204" pitchFamily="34" charset="0"/>
              </a:rPr>
              <a:t>/L (70.0% vs 42.9%) at week 32</a:t>
            </a:r>
          </a:p>
          <a:p>
            <a:pPr marL="171450" indent="-171450" fontAlgn="base">
              <a:spcBef>
                <a:spcPct val="0"/>
              </a:spcBef>
              <a:spcAft>
                <a:spcPts val="600"/>
              </a:spcAft>
              <a:buClr>
                <a:srgbClr val="4F81BD"/>
              </a:buClr>
              <a:buFont typeface="Arial" panose="020B0604020202020204" pitchFamily="34" charset="0"/>
              <a:buChar char="•"/>
              <a:defRPr/>
            </a:pPr>
            <a:r>
              <a:rPr lang="en-US" sz="1200" b="1" kern="0" dirty="0">
                <a:solidFill>
                  <a:srgbClr val="4F81BD"/>
                </a:solidFill>
                <a:cs typeface="Arial" panose="020B0604020202020204" pitchFamily="34" charset="0"/>
              </a:rPr>
              <a:t>Patients with the highest WBC counts at baseline (Q4) had the largest reductions</a:t>
            </a:r>
            <a:r>
              <a:rPr lang="en-US" sz="1200" kern="0" dirty="0">
                <a:solidFill>
                  <a:srgbClr val="4F81BD"/>
                </a:solidFill>
                <a:cs typeface="Arial" panose="020B0604020202020204" pitchFamily="34" charset="0"/>
              </a:rPr>
              <a:t>,</a:t>
            </a:r>
            <a:r>
              <a:rPr lang="en-US" sz="1200" kern="0" dirty="0">
                <a:solidFill>
                  <a:srgbClr val="646464"/>
                </a:solidFill>
                <a:cs typeface="Arial" panose="020B0604020202020204" pitchFamily="34" charset="0"/>
              </a:rPr>
              <a:t> with mean values in the </a:t>
            </a:r>
            <a:r>
              <a:rPr lang="en-US" sz="1200" kern="0" dirty="0" err="1">
                <a:solidFill>
                  <a:srgbClr val="646464"/>
                </a:solidFill>
                <a:cs typeface="Arial" panose="020B0604020202020204" pitchFamily="34" charset="0"/>
              </a:rPr>
              <a:t>ruxolitinib</a:t>
            </a:r>
            <a:r>
              <a:rPr lang="en-US" sz="1200" kern="0" dirty="0">
                <a:solidFill>
                  <a:srgbClr val="646464"/>
                </a:solidFill>
                <a:cs typeface="Arial" panose="020B0604020202020204" pitchFamily="34" charset="0"/>
              </a:rPr>
              <a:t> arm of approximately 15 × 109/L or lower from week 8 onward (BAT arm remained &gt; 25 × 109/L)</a:t>
            </a:r>
          </a:p>
        </p:txBody>
      </p:sp>
      <p:sp>
        <p:nvSpPr>
          <p:cNvPr id="7" name="Foot Notes"/>
          <p:cNvSpPr txBox="1"/>
          <p:nvPr/>
        </p:nvSpPr>
        <p:spPr bwMode="blackWhite">
          <a:xfrm>
            <a:off x="3143672" y="5923153"/>
            <a:ext cx="6879772" cy="457200"/>
          </a:xfrm>
          <a:prstGeom prst="rect">
            <a:avLst/>
          </a:prstGeom>
          <a:noFill/>
        </p:spPr>
        <p:txBody>
          <a:bodyPr vert="horz" wrap="square" lIns="0" tIns="45720" rIns="0" bIns="45720" rtlCol="0" anchor="b">
            <a:noAutofit/>
          </a:bodyPr>
          <a:lstStyle/>
          <a:p>
            <a:pPr algn="r" fontAlgn="base">
              <a:spcBef>
                <a:spcPct val="0"/>
              </a:spcBef>
              <a:spcAft>
                <a:spcPct val="0"/>
              </a:spcAft>
              <a:defRPr/>
            </a:pPr>
            <a:r>
              <a:rPr lang="en-US" altLang="en-US" sz="800" kern="0" dirty="0">
                <a:solidFill>
                  <a:prstClr val="black"/>
                </a:solidFill>
                <a:ea typeface="Calibri" pitchFamily="34" charset="0"/>
                <a:cs typeface="Times New Roman" pitchFamily="18" charset="0"/>
              </a:rPr>
              <a:t>Harrison EHA 2015 EP1353; </a:t>
            </a:r>
            <a:r>
              <a:rPr lang="en-US" altLang="en-US" sz="800" dirty="0" err="1">
                <a:solidFill>
                  <a:prstClr val="black"/>
                </a:solidFill>
                <a:ea typeface="Calibri" pitchFamily="34" charset="0"/>
                <a:cs typeface="Times New Roman" pitchFamily="18" charset="0"/>
              </a:rPr>
              <a:t>Verstovsek</a:t>
            </a:r>
            <a:r>
              <a:rPr lang="en-US" altLang="en-US" sz="800" dirty="0">
                <a:solidFill>
                  <a:prstClr val="black"/>
                </a:solidFill>
                <a:ea typeface="Calibri" pitchFamily="34" charset="0"/>
                <a:cs typeface="Times New Roman" pitchFamily="18" charset="0"/>
              </a:rPr>
              <a:t> et al. </a:t>
            </a:r>
            <a:r>
              <a:rPr lang="en-US" altLang="en-US" sz="800" dirty="0" err="1">
                <a:solidFill>
                  <a:prstClr val="black"/>
                </a:solidFill>
                <a:ea typeface="Calibri" pitchFamily="34" charset="0"/>
                <a:cs typeface="Times New Roman" pitchFamily="18" charset="0"/>
              </a:rPr>
              <a:t>Haematologica</a:t>
            </a:r>
            <a:r>
              <a:rPr lang="en-US" altLang="en-US" sz="800" dirty="0">
                <a:solidFill>
                  <a:prstClr val="black"/>
                </a:solidFill>
                <a:ea typeface="Calibri" pitchFamily="34" charset="0"/>
                <a:cs typeface="Times New Roman" pitchFamily="18" charset="0"/>
              </a:rPr>
              <a:t> 2016 Volume 101(7):821-829</a:t>
            </a:r>
            <a:endParaRPr lang="en-GB" altLang="en-US" sz="800" dirty="0">
              <a:solidFill>
                <a:prstClr val="black"/>
              </a:solidFill>
            </a:endParaRPr>
          </a:p>
          <a:p>
            <a:pPr fontAlgn="base">
              <a:spcBef>
                <a:spcPct val="0"/>
              </a:spcBef>
              <a:spcAft>
                <a:spcPct val="0"/>
              </a:spcAft>
              <a:defRPr/>
            </a:pPr>
            <a:endParaRPr lang="en-US" sz="900" kern="0" baseline="30000" dirty="0">
              <a:solidFill>
                <a:srgbClr val="646464"/>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977" y="1376147"/>
            <a:ext cx="6984352" cy="28019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extBox 12"/>
          <p:cNvSpPr txBox="1"/>
          <p:nvPr/>
        </p:nvSpPr>
        <p:spPr>
          <a:xfrm>
            <a:off x="7967406" y="868070"/>
            <a:ext cx="2177381" cy="369332"/>
          </a:xfrm>
          <a:prstGeom prst="rect">
            <a:avLst/>
          </a:prstGeom>
          <a:noFill/>
        </p:spPr>
        <p:txBody>
          <a:bodyPr wrap="square" rtlCol="0">
            <a:spAutoFit/>
          </a:bodyPr>
          <a:lstStyle/>
          <a:p>
            <a:pPr algn="ctr"/>
            <a:r>
              <a:rPr lang="it-IT" dirty="0">
                <a:solidFill>
                  <a:srgbClr val="0070C0"/>
                </a:solidFill>
              </a:rPr>
              <a:t>RESPONSE</a:t>
            </a:r>
            <a:endParaRPr lang="en-US" dirty="0">
              <a:solidFill>
                <a:srgbClr val="0070C0"/>
              </a:solidFill>
            </a:endParaRPr>
          </a:p>
        </p:txBody>
      </p:sp>
    </p:spTree>
    <p:extLst>
      <p:ext uri="{BB962C8B-B14F-4D97-AF65-F5344CB8AC3E}">
        <p14:creationId xmlns:p14="http://schemas.microsoft.com/office/powerpoint/2010/main" val="379925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7547CF9-5B10-D24F-A8D7-45A9778164F7}" type="slidenum">
              <a:rPr lang="uk-UA">
                <a:latin typeface="Arial"/>
              </a:rPr>
              <a:pPr/>
              <a:t>12</a:t>
            </a:fld>
            <a:endParaRPr lang="uk-UA" dirty="0">
              <a:latin typeface="Arial"/>
            </a:endParaRPr>
          </a:p>
        </p:txBody>
      </p:sp>
      <p:sp>
        <p:nvSpPr>
          <p:cNvPr id="3" name="Rectangle 2">
            <a:extLst>
              <a:ext uri="{FF2B5EF4-FFF2-40B4-BE49-F238E27FC236}">
                <a16:creationId xmlns:a16="http://schemas.microsoft.com/office/drawing/2014/main" id="{A1848733-4EAF-4847-AAFE-FB5E214D3FB0}"/>
              </a:ext>
            </a:extLst>
          </p:cNvPr>
          <p:cNvSpPr txBox="1">
            <a:spLocks noChangeArrowheads="1"/>
          </p:cNvSpPr>
          <p:nvPr/>
        </p:nvSpPr>
        <p:spPr>
          <a:xfrm>
            <a:off x="135656" y="66010"/>
            <a:ext cx="8759952" cy="987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defRPr/>
            </a:pPr>
            <a:r>
              <a:rPr lang="en-US" altLang="en-US" sz="3200" b="0" dirty="0">
                <a:solidFill>
                  <a:schemeClr val="tx1"/>
                </a:solidFill>
                <a:latin typeface="+mn-lt"/>
              </a:rPr>
              <a:t>Rate of phlebotomy procedure</a:t>
            </a:r>
          </a:p>
        </p:txBody>
      </p:sp>
      <p:sp>
        <p:nvSpPr>
          <p:cNvPr id="4" name="Content Placeholder 1">
            <a:extLst>
              <a:ext uri="{FF2B5EF4-FFF2-40B4-BE49-F238E27FC236}">
                <a16:creationId xmlns:a16="http://schemas.microsoft.com/office/drawing/2014/main" id="{E0C6302F-F71E-44DE-8176-1C78052B5D7B}"/>
              </a:ext>
            </a:extLst>
          </p:cNvPr>
          <p:cNvSpPr txBox="1">
            <a:spLocks noChangeArrowheads="1"/>
          </p:cNvSpPr>
          <p:nvPr/>
        </p:nvSpPr>
        <p:spPr>
          <a:xfrm>
            <a:off x="1679448" y="1857157"/>
            <a:ext cx="4340352" cy="4521147"/>
          </a:xfrm>
          <a:prstGeom prst="rect">
            <a:avLst/>
          </a:prstGeom>
        </p:spPr>
        <p:txBody>
          <a:bodyPr vert="horz" lIns="91440" tIns="45720" rIns="91440" bIns="4572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52E88"/>
              </a:buClr>
              <a:defRPr/>
            </a:pPr>
            <a:r>
              <a:rPr lang="en-US" altLang="en-US" b="1" dirty="0">
                <a:solidFill>
                  <a:srgbClr val="000000"/>
                </a:solidFill>
                <a:latin typeface="Arial"/>
              </a:rPr>
              <a:t>RESPONSE: </a:t>
            </a:r>
            <a:r>
              <a:rPr lang="en-US" altLang="en-US" dirty="0">
                <a:solidFill>
                  <a:srgbClr val="000000"/>
                </a:solidFill>
                <a:latin typeface="Arial"/>
              </a:rPr>
              <a:t>Up to Week 32</a:t>
            </a:r>
            <a:r>
              <a:rPr lang="en-US" altLang="en-US" baseline="30000" dirty="0">
                <a:solidFill>
                  <a:srgbClr val="000000"/>
                </a:solidFill>
                <a:latin typeface="Arial"/>
              </a:rPr>
              <a:t>1</a:t>
            </a:r>
          </a:p>
          <a:p>
            <a:pPr>
              <a:buClr>
                <a:srgbClr val="652E88"/>
              </a:buClr>
              <a:defRPr/>
            </a:pPr>
            <a:endParaRPr lang="en-US" altLang="en-US" dirty="0">
              <a:solidFill>
                <a:srgbClr val="000000"/>
              </a:solidFill>
              <a:latin typeface="Arial"/>
            </a:endParaRPr>
          </a:p>
        </p:txBody>
      </p:sp>
      <p:sp>
        <p:nvSpPr>
          <p:cNvPr id="5" name="Content Placeholder 2">
            <a:extLst>
              <a:ext uri="{FF2B5EF4-FFF2-40B4-BE49-F238E27FC236}">
                <a16:creationId xmlns:a16="http://schemas.microsoft.com/office/drawing/2014/main" id="{962BDC03-BE0F-4639-897F-75514556F757}"/>
              </a:ext>
            </a:extLst>
          </p:cNvPr>
          <p:cNvSpPr txBox="1">
            <a:spLocks noChangeArrowheads="1"/>
          </p:cNvSpPr>
          <p:nvPr/>
        </p:nvSpPr>
        <p:spPr>
          <a:xfrm>
            <a:off x="6172200" y="1857157"/>
            <a:ext cx="4273550" cy="4521147"/>
          </a:xfrm>
          <a:prstGeom prst="rect">
            <a:avLst/>
          </a:prstGeom>
        </p:spPr>
        <p:txBody>
          <a:bodyPr vert="horz" lIns="91440" tIns="45720" rIns="91440" bIns="4572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52E88"/>
              </a:buClr>
              <a:defRPr/>
            </a:pPr>
            <a:r>
              <a:rPr lang="en-US" altLang="en-US" b="1" dirty="0">
                <a:solidFill>
                  <a:srgbClr val="000000"/>
                </a:solidFill>
                <a:latin typeface="Arial"/>
              </a:rPr>
              <a:t>RESPONSE 2:</a:t>
            </a:r>
            <a:r>
              <a:rPr lang="en-US" altLang="en-US" dirty="0">
                <a:solidFill>
                  <a:srgbClr val="000000"/>
                </a:solidFill>
                <a:latin typeface="Arial"/>
              </a:rPr>
              <a:t> Up to Week 28</a:t>
            </a:r>
            <a:r>
              <a:rPr lang="en-US" altLang="en-US" baseline="30000" dirty="0">
                <a:solidFill>
                  <a:srgbClr val="000000"/>
                </a:solidFill>
                <a:latin typeface="Arial"/>
              </a:rPr>
              <a:t>2</a:t>
            </a:r>
          </a:p>
          <a:p>
            <a:pPr>
              <a:buClr>
                <a:srgbClr val="652E88"/>
              </a:buClr>
              <a:defRPr/>
            </a:pPr>
            <a:endParaRPr lang="en-US" altLang="en-US" dirty="0">
              <a:solidFill>
                <a:srgbClr val="000000"/>
              </a:solidFill>
              <a:latin typeface="Arial"/>
            </a:endParaRPr>
          </a:p>
        </p:txBody>
      </p:sp>
      <p:graphicFrame>
        <p:nvGraphicFramePr>
          <p:cNvPr id="6" name="Chart 4">
            <a:extLst>
              <a:ext uri="{FF2B5EF4-FFF2-40B4-BE49-F238E27FC236}">
                <a16:creationId xmlns:a16="http://schemas.microsoft.com/office/drawing/2014/main" id="{864E84A4-BE9F-41C8-92F0-5A9BC138015E}"/>
              </a:ext>
            </a:extLst>
          </p:cNvPr>
          <p:cNvGraphicFramePr>
            <a:graphicFrameLocks/>
          </p:cNvGraphicFramePr>
          <p:nvPr/>
        </p:nvGraphicFramePr>
        <p:xfrm>
          <a:off x="2316849" y="2661438"/>
          <a:ext cx="3150209" cy="325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89F623F2-EB8E-4330-ADC2-7482AB6DC738}"/>
              </a:ext>
            </a:extLst>
          </p:cNvPr>
          <p:cNvCxnSpPr>
            <a:cxnSpLocks/>
          </p:cNvCxnSpPr>
          <p:nvPr/>
        </p:nvCxnSpPr>
        <p:spPr>
          <a:xfrm>
            <a:off x="6096000" y="2255494"/>
            <a:ext cx="0" cy="3698717"/>
          </a:xfrm>
          <a:prstGeom prst="line">
            <a:avLst/>
          </a:prstGeom>
          <a:noFill/>
          <a:ln w="19050" cap="flat" cmpd="sng" algn="ctr">
            <a:solidFill>
              <a:srgbClr val="652E88"/>
            </a:solidFill>
            <a:prstDash val="sysDash"/>
            <a:miter lim="800000"/>
          </a:ln>
          <a:effectLst/>
        </p:spPr>
      </p:cxnSp>
      <p:graphicFrame>
        <p:nvGraphicFramePr>
          <p:cNvPr id="8" name="Chart 20">
            <a:extLst>
              <a:ext uri="{FF2B5EF4-FFF2-40B4-BE49-F238E27FC236}">
                <a16:creationId xmlns:a16="http://schemas.microsoft.com/office/drawing/2014/main" id="{034923A0-9F88-435E-A5C8-7CC63D416331}"/>
              </a:ext>
            </a:extLst>
          </p:cNvPr>
          <p:cNvGraphicFramePr>
            <a:graphicFrameLocks/>
          </p:cNvGraphicFramePr>
          <p:nvPr/>
        </p:nvGraphicFramePr>
        <p:xfrm>
          <a:off x="6455069" y="2732742"/>
          <a:ext cx="3361738" cy="31702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6">
            <a:extLst>
              <a:ext uri="{FF2B5EF4-FFF2-40B4-BE49-F238E27FC236}">
                <a16:creationId xmlns:a16="http://schemas.microsoft.com/office/drawing/2014/main" id="{AAD68430-4E4D-49F0-8018-599007B77014}"/>
              </a:ext>
            </a:extLst>
          </p:cNvPr>
          <p:cNvSpPr txBox="1">
            <a:spLocks noChangeArrowheads="1"/>
          </p:cNvSpPr>
          <p:nvPr/>
        </p:nvSpPr>
        <p:spPr bwMode="auto">
          <a:xfrm rot="16200000">
            <a:off x="1629965" y="3697640"/>
            <a:ext cx="1203722" cy="23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1050">
                <a:solidFill>
                  <a:srgbClr val="000000"/>
                </a:solidFill>
                <a:latin typeface="Arial" panose="020B0604020202020204" pitchFamily="34" charset="0"/>
              </a:rPr>
              <a:t>Patients. %</a:t>
            </a:r>
          </a:p>
        </p:txBody>
      </p:sp>
      <p:sp>
        <p:nvSpPr>
          <p:cNvPr id="10" name="Rectangle 2">
            <a:extLst>
              <a:ext uri="{FF2B5EF4-FFF2-40B4-BE49-F238E27FC236}">
                <a16:creationId xmlns:a16="http://schemas.microsoft.com/office/drawing/2014/main" id="{433E3AA5-B0F3-4A31-B29C-9DC1FD095C7C}"/>
              </a:ext>
            </a:extLst>
          </p:cNvPr>
          <p:cNvSpPr>
            <a:spLocks noChangeArrowheads="1"/>
          </p:cNvSpPr>
          <p:nvPr/>
        </p:nvSpPr>
        <p:spPr bwMode="auto">
          <a:xfrm>
            <a:off x="925538" y="6342873"/>
            <a:ext cx="908303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Vannucchi AM, et al. N </a:t>
            </a:r>
            <a:r>
              <a:rPr lang="en-US" altLang="en-US" sz="800" dirty="0" err="1">
                <a:solidFill>
                  <a:srgbClr val="000000"/>
                </a:solidFill>
                <a:latin typeface="Arial" panose="020B0604020202020204" pitchFamily="34" charset="0"/>
              </a:rPr>
              <a:t>Engl</a:t>
            </a:r>
            <a:r>
              <a:rPr lang="en-US" altLang="en-US" sz="800" dirty="0">
                <a:solidFill>
                  <a:srgbClr val="000000"/>
                </a:solidFill>
                <a:latin typeface="Arial" panose="020B0604020202020204" pitchFamily="34" charset="0"/>
              </a:rPr>
              <a:t> J Med. 2015;372(5):426-435. </a:t>
            </a:r>
          </a:p>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Passamonti F, et al. Lancet Oncol. 2017;18(1):88-99</a:t>
            </a:r>
            <a:endParaRPr lang="en-CA" altLang="en-US" sz="800" dirty="0">
              <a:solidFill>
                <a:srgbClr val="000000"/>
              </a:solidFill>
              <a:latin typeface="Arial" panose="020B0604020202020204" pitchFamily="34" charset="0"/>
            </a:endParaRPr>
          </a:p>
        </p:txBody>
      </p:sp>
      <p:sp>
        <p:nvSpPr>
          <p:cNvPr id="11" name="Rounded Rectangle 10"/>
          <p:cNvSpPr/>
          <p:nvPr/>
        </p:nvSpPr>
        <p:spPr>
          <a:xfrm>
            <a:off x="1671636" y="1037003"/>
            <a:ext cx="9829799" cy="910520"/>
          </a:xfrm>
          <a:prstGeom prst="roundRect">
            <a:avLst>
              <a:gd name="adj" fmla="val 952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Ins="1260000" rtlCol="0" anchor="ctr" anchorCtr="0"/>
          <a:lstStyle/>
          <a:p>
            <a:pPr algn="ctr" fontAlgn="base">
              <a:spcBef>
                <a:spcPct val="0"/>
              </a:spcBef>
              <a:spcAft>
                <a:spcPct val="0"/>
              </a:spcAft>
            </a:pPr>
            <a:r>
              <a:rPr lang="en-US" sz="2000" dirty="0" err="1">
                <a:solidFill>
                  <a:srgbClr val="C00000"/>
                </a:solidFill>
                <a:latin typeface="Arial Black"/>
              </a:rPr>
              <a:t>Ruxolitinib</a:t>
            </a:r>
            <a:r>
              <a:rPr lang="en-US" sz="2000" dirty="0">
                <a:solidFill>
                  <a:srgbClr val="C00000"/>
                </a:solidFill>
                <a:latin typeface="Arial Black"/>
              </a:rPr>
              <a:t> lowers the need for phlebotomy and ameliorates markers of iron deficiency</a:t>
            </a:r>
          </a:p>
        </p:txBody>
      </p:sp>
    </p:spTree>
    <p:extLst>
      <p:ext uri="{BB962C8B-B14F-4D97-AF65-F5344CB8AC3E}">
        <p14:creationId xmlns:p14="http://schemas.microsoft.com/office/powerpoint/2010/main" val="246139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7547CF9-5B10-D24F-A8D7-45A9778164F7}" type="slidenum">
              <a:rPr lang="uk-UA">
                <a:latin typeface="Arial"/>
              </a:rPr>
              <a:pPr/>
              <a:t>13</a:t>
            </a:fld>
            <a:endParaRPr lang="uk-UA" dirty="0">
              <a:latin typeface="Arial"/>
            </a:endParaRPr>
          </a:p>
        </p:txBody>
      </p:sp>
      <p:sp>
        <p:nvSpPr>
          <p:cNvPr id="3" name="Rectangle 2">
            <a:extLst>
              <a:ext uri="{FF2B5EF4-FFF2-40B4-BE49-F238E27FC236}">
                <a16:creationId xmlns:a16="http://schemas.microsoft.com/office/drawing/2014/main" id="{7CD68253-9FCC-4140-9EC2-84E2F8F7A37B}"/>
              </a:ext>
            </a:extLst>
          </p:cNvPr>
          <p:cNvSpPr txBox="1">
            <a:spLocks noChangeArrowheads="1"/>
          </p:cNvSpPr>
          <p:nvPr/>
        </p:nvSpPr>
        <p:spPr>
          <a:xfrm>
            <a:off x="330363" y="52841"/>
            <a:ext cx="11390582" cy="987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defRPr/>
            </a:pPr>
            <a:r>
              <a:rPr lang="en-US" altLang="en-US" sz="3200" b="0" dirty="0">
                <a:solidFill>
                  <a:schemeClr val="tx1"/>
                </a:solidFill>
                <a:latin typeface="+mn-lt"/>
              </a:rPr>
              <a:t>Secondary endpoint. Complete hematologic remission </a:t>
            </a:r>
          </a:p>
        </p:txBody>
      </p:sp>
      <p:sp>
        <p:nvSpPr>
          <p:cNvPr id="4" name="Content Placeholder 10">
            <a:extLst>
              <a:ext uri="{FF2B5EF4-FFF2-40B4-BE49-F238E27FC236}">
                <a16:creationId xmlns:a16="http://schemas.microsoft.com/office/drawing/2014/main" id="{B3448E42-49B8-429A-B0DF-DA58DD0774E5}"/>
              </a:ext>
            </a:extLst>
          </p:cNvPr>
          <p:cNvSpPr txBox="1">
            <a:spLocks noChangeArrowheads="1"/>
          </p:cNvSpPr>
          <p:nvPr/>
        </p:nvSpPr>
        <p:spPr>
          <a:xfrm>
            <a:off x="1679448" y="1644158"/>
            <a:ext cx="4340352" cy="4521147"/>
          </a:xfrm>
          <a:prstGeom prst="rect">
            <a:avLst/>
          </a:prstGeom>
        </p:spPr>
        <p:txBody>
          <a:bodyPr vert="horz" lIns="91440" tIns="45720" rIns="91440" bIns="4572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52E88"/>
              </a:buClr>
              <a:defRPr/>
            </a:pPr>
            <a:r>
              <a:rPr lang="en-US" altLang="en-US" b="1" dirty="0">
                <a:solidFill>
                  <a:srgbClr val="000000"/>
                </a:solidFill>
                <a:latin typeface="Arial"/>
              </a:rPr>
              <a:t>RESPONSE</a:t>
            </a:r>
            <a:r>
              <a:rPr lang="en-US" altLang="en-US" baseline="30000" dirty="0">
                <a:solidFill>
                  <a:srgbClr val="000000"/>
                </a:solidFill>
                <a:latin typeface="Arial"/>
              </a:rPr>
              <a:t>1</a:t>
            </a:r>
            <a:r>
              <a:rPr lang="en-US" altLang="en-US" dirty="0">
                <a:solidFill>
                  <a:srgbClr val="000000"/>
                </a:solidFill>
                <a:latin typeface="Arial"/>
              </a:rPr>
              <a:t> at Week 32</a:t>
            </a:r>
            <a:endParaRPr lang="en-US" altLang="en-US" baseline="30000" dirty="0">
              <a:solidFill>
                <a:srgbClr val="000000"/>
              </a:solidFill>
              <a:latin typeface="Arial"/>
            </a:endParaRPr>
          </a:p>
          <a:p>
            <a:pPr lvl="1">
              <a:buClr>
                <a:srgbClr val="652E88"/>
              </a:buClr>
              <a:defRPr/>
            </a:pPr>
            <a:r>
              <a:rPr lang="en-US" altLang="en-US" dirty="0">
                <a:solidFill>
                  <a:srgbClr val="000000"/>
                </a:solidFill>
                <a:latin typeface="Arial"/>
              </a:rPr>
              <a:t>88.5% of patients (23/26) who achieved CHR maintained it at week 48</a:t>
            </a:r>
          </a:p>
        </p:txBody>
      </p:sp>
      <p:sp>
        <p:nvSpPr>
          <p:cNvPr id="5" name="Content Placeholder 1">
            <a:extLst>
              <a:ext uri="{FF2B5EF4-FFF2-40B4-BE49-F238E27FC236}">
                <a16:creationId xmlns:a16="http://schemas.microsoft.com/office/drawing/2014/main" id="{AAF70922-00C6-4991-B7EC-AF21DAB1B41E}"/>
              </a:ext>
            </a:extLst>
          </p:cNvPr>
          <p:cNvSpPr txBox="1">
            <a:spLocks noChangeArrowheads="1"/>
          </p:cNvSpPr>
          <p:nvPr/>
        </p:nvSpPr>
        <p:spPr>
          <a:xfrm>
            <a:off x="6172200" y="1644158"/>
            <a:ext cx="4273550" cy="4521147"/>
          </a:xfrm>
          <a:prstGeom prst="rect">
            <a:avLst/>
          </a:prstGeom>
        </p:spPr>
        <p:txBody>
          <a:bodyPr vert="horz" lIns="91440" tIns="45720" rIns="91440" bIns="4572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52E88"/>
              </a:buClr>
              <a:defRPr/>
            </a:pPr>
            <a:r>
              <a:rPr lang="en-US" altLang="en-US" b="1" dirty="0">
                <a:solidFill>
                  <a:srgbClr val="000000"/>
                </a:solidFill>
                <a:latin typeface="Arial"/>
              </a:rPr>
              <a:t>RESPONSE 2</a:t>
            </a:r>
            <a:r>
              <a:rPr lang="en-US" altLang="en-US" baseline="30000" dirty="0">
                <a:solidFill>
                  <a:srgbClr val="000000"/>
                </a:solidFill>
                <a:latin typeface="Arial"/>
              </a:rPr>
              <a:t>2</a:t>
            </a:r>
            <a:r>
              <a:rPr lang="en-US" altLang="en-US" dirty="0">
                <a:solidFill>
                  <a:srgbClr val="000000"/>
                </a:solidFill>
                <a:latin typeface="Arial"/>
              </a:rPr>
              <a:t>  at Week 28</a:t>
            </a:r>
            <a:endParaRPr lang="en-US" altLang="en-US" baseline="30000" dirty="0">
              <a:solidFill>
                <a:srgbClr val="000000"/>
              </a:solidFill>
              <a:latin typeface="Arial"/>
            </a:endParaRPr>
          </a:p>
          <a:p>
            <a:pPr lvl="1">
              <a:buClr>
                <a:srgbClr val="652E88"/>
              </a:buClr>
              <a:defRPr/>
            </a:pPr>
            <a:r>
              <a:rPr lang="en-CA" altLang="en-US" dirty="0">
                <a:solidFill>
                  <a:srgbClr val="000000"/>
                </a:solidFill>
                <a:latin typeface="Arial"/>
              </a:rPr>
              <a:t>Significantly more patients randomized to </a:t>
            </a:r>
            <a:r>
              <a:rPr lang="en-CA" altLang="en-US" dirty="0" err="1">
                <a:solidFill>
                  <a:srgbClr val="000000"/>
                </a:solidFill>
                <a:latin typeface="Arial"/>
              </a:rPr>
              <a:t>ruxolitinib</a:t>
            </a:r>
            <a:r>
              <a:rPr lang="en-CA" altLang="en-US" dirty="0">
                <a:solidFill>
                  <a:srgbClr val="000000"/>
                </a:solidFill>
                <a:latin typeface="Arial"/>
              </a:rPr>
              <a:t> achieved CHR compared with those randomized to BAT</a:t>
            </a:r>
            <a:endParaRPr lang="en-US" altLang="en-US" dirty="0">
              <a:solidFill>
                <a:srgbClr val="000000"/>
              </a:solidFill>
              <a:latin typeface="Arial"/>
            </a:endParaRPr>
          </a:p>
        </p:txBody>
      </p:sp>
      <p:sp>
        <p:nvSpPr>
          <p:cNvPr id="6" name="TextBox 2">
            <a:extLst>
              <a:ext uri="{FF2B5EF4-FFF2-40B4-BE49-F238E27FC236}">
                <a16:creationId xmlns:a16="http://schemas.microsoft.com/office/drawing/2014/main" id="{DC3FB7A0-58F1-466A-94E9-B6E09283E22E}"/>
              </a:ext>
            </a:extLst>
          </p:cNvPr>
          <p:cNvSpPr txBox="1">
            <a:spLocks noChangeArrowheads="1"/>
          </p:cNvSpPr>
          <p:nvPr/>
        </p:nvSpPr>
        <p:spPr bwMode="auto">
          <a:xfrm>
            <a:off x="4331496" y="4297696"/>
            <a:ext cx="69413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defRPr/>
            </a:pPr>
            <a:r>
              <a:rPr lang="en-US" altLang="en-US" sz="900">
                <a:solidFill>
                  <a:srgbClr val="FFFFFF"/>
                </a:solidFill>
                <a:latin typeface="Arial" panose="020B0604020202020204" pitchFamily="34" charset="0"/>
              </a:rPr>
              <a:t>n = 26</a:t>
            </a:r>
          </a:p>
        </p:txBody>
      </p:sp>
      <p:sp>
        <p:nvSpPr>
          <p:cNvPr id="7" name="TextBox 10">
            <a:extLst>
              <a:ext uri="{FF2B5EF4-FFF2-40B4-BE49-F238E27FC236}">
                <a16:creationId xmlns:a16="http://schemas.microsoft.com/office/drawing/2014/main" id="{A9D33546-4401-4D62-B46F-84D6466418AE}"/>
              </a:ext>
            </a:extLst>
          </p:cNvPr>
          <p:cNvSpPr txBox="1">
            <a:spLocks noChangeArrowheads="1"/>
          </p:cNvSpPr>
          <p:nvPr/>
        </p:nvSpPr>
        <p:spPr bwMode="auto">
          <a:xfrm>
            <a:off x="5076825" y="4297696"/>
            <a:ext cx="5250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defRPr/>
            </a:pPr>
            <a:r>
              <a:rPr lang="en-US" altLang="en-US" sz="900">
                <a:solidFill>
                  <a:srgbClr val="FFFFFF"/>
                </a:solidFill>
                <a:latin typeface="Arial" panose="020B0604020202020204" pitchFamily="34" charset="0"/>
              </a:rPr>
              <a:t>n = 10</a:t>
            </a:r>
          </a:p>
        </p:txBody>
      </p:sp>
      <p:sp>
        <p:nvSpPr>
          <p:cNvPr id="8" name="TextBox 8">
            <a:extLst>
              <a:ext uri="{FF2B5EF4-FFF2-40B4-BE49-F238E27FC236}">
                <a16:creationId xmlns:a16="http://schemas.microsoft.com/office/drawing/2014/main" id="{DE48D2B0-1F9C-41BC-9B2A-52FFE141046D}"/>
              </a:ext>
            </a:extLst>
          </p:cNvPr>
          <p:cNvSpPr txBox="1">
            <a:spLocks noChangeArrowheads="1"/>
          </p:cNvSpPr>
          <p:nvPr/>
        </p:nvSpPr>
        <p:spPr bwMode="auto">
          <a:xfrm>
            <a:off x="1870810" y="5258364"/>
            <a:ext cx="857925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defRPr/>
            </a:pPr>
            <a:r>
              <a:rPr lang="en-US" altLang="en-US" sz="800" dirty="0">
                <a:solidFill>
                  <a:srgbClr val="000000"/>
                </a:solidFill>
                <a:latin typeface="Arial" panose="020B0604020202020204" pitchFamily="34" charset="0"/>
              </a:rPr>
              <a:t>CHR, complete hematological remission. </a:t>
            </a:r>
            <a:r>
              <a:rPr lang="en-US" altLang="en-US" sz="800" baseline="30000" dirty="0">
                <a:solidFill>
                  <a:srgbClr val="000000"/>
                </a:solidFill>
                <a:latin typeface="Arial" panose="020B0604020202020204" pitchFamily="34" charset="0"/>
              </a:rPr>
              <a:t>a</a:t>
            </a:r>
            <a:r>
              <a:rPr lang="en-US" altLang="en-US" sz="800" dirty="0">
                <a:solidFill>
                  <a:srgbClr val="000000"/>
                </a:solidFill>
                <a:latin typeface="Arial" panose="020B0604020202020204" pitchFamily="34" charset="0"/>
              </a:rPr>
              <a:t> </a:t>
            </a:r>
            <a:r>
              <a:rPr lang="en-US" altLang="en-US" sz="800" i="1" dirty="0">
                <a:solidFill>
                  <a:srgbClr val="000000"/>
                </a:solidFill>
                <a:latin typeface="Arial" panose="020B0604020202020204" pitchFamily="34" charset="0"/>
              </a:rPr>
              <a:t>p </a:t>
            </a:r>
            <a:r>
              <a:rPr lang="en-US" altLang="en-US" sz="800" dirty="0">
                <a:solidFill>
                  <a:srgbClr val="000000"/>
                </a:solidFill>
                <a:latin typeface="Arial" panose="020B0604020202020204" pitchFamily="34" charset="0"/>
              </a:rPr>
              <a:t>value, odds ratio, and 95% CI were calculated using stratified exact Cochran-Mantel-</a:t>
            </a:r>
            <a:r>
              <a:rPr lang="en-US" altLang="en-US" sz="800" dirty="0" err="1">
                <a:solidFill>
                  <a:srgbClr val="000000"/>
                </a:solidFill>
                <a:latin typeface="Arial" panose="020B0604020202020204" pitchFamily="34" charset="0"/>
              </a:rPr>
              <a:t>Haenszel</a:t>
            </a:r>
            <a:r>
              <a:rPr lang="en-US" altLang="en-US" sz="800" dirty="0">
                <a:solidFill>
                  <a:srgbClr val="000000"/>
                </a:solidFill>
                <a:latin typeface="Arial" panose="020B0604020202020204" pitchFamily="34" charset="0"/>
              </a:rPr>
              <a:t> test; CHR is defined as </a:t>
            </a:r>
            <a:r>
              <a:rPr lang="en-US" altLang="en-US" sz="800" dirty="0" err="1">
                <a:solidFill>
                  <a:srgbClr val="000000"/>
                </a:solidFill>
                <a:latin typeface="Arial" panose="020B0604020202020204" pitchFamily="34" charset="0"/>
              </a:rPr>
              <a:t>Hct</a:t>
            </a:r>
            <a:r>
              <a:rPr lang="en-US" altLang="en-US" sz="800" dirty="0">
                <a:solidFill>
                  <a:srgbClr val="000000"/>
                </a:solidFill>
                <a:latin typeface="Arial" panose="020B0604020202020204" pitchFamily="34" charset="0"/>
              </a:rPr>
              <a:t> control, PLT count ≤ 400 × 10</a:t>
            </a:r>
            <a:r>
              <a:rPr lang="en-US" altLang="en-US" sz="800" baseline="30000" dirty="0">
                <a:solidFill>
                  <a:srgbClr val="000000"/>
                </a:solidFill>
                <a:latin typeface="Arial" panose="020B0604020202020204" pitchFamily="34" charset="0"/>
              </a:rPr>
              <a:t>9</a:t>
            </a:r>
            <a:r>
              <a:rPr lang="en-US" altLang="en-US" sz="800" dirty="0">
                <a:solidFill>
                  <a:srgbClr val="000000"/>
                </a:solidFill>
                <a:latin typeface="Arial" panose="020B0604020202020204" pitchFamily="34" charset="0"/>
              </a:rPr>
              <a:t>/l, and WBC count ≤ 10 × 10</a:t>
            </a:r>
            <a:r>
              <a:rPr lang="en-US" altLang="en-US" sz="800" baseline="30000" dirty="0">
                <a:solidFill>
                  <a:srgbClr val="000000"/>
                </a:solidFill>
                <a:latin typeface="Arial" panose="020B0604020202020204" pitchFamily="34" charset="0"/>
              </a:rPr>
              <a:t>9</a:t>
            </a:r>
            <a:r>
              <a:rPr lang="en-US" altLang="en-US" sz="800" dirty="0">
                <a:solidFill>
                  <a:srgbClr val="000000"/>
                </a:solidFill>
                <a:latin typeface="Arial" panose="020B0604020202020204" pitchFamily="34" charset="0"/>
              </a:rPr>
              <a:t>/l</a:t>
            </a:r>
          </a:p>
        </p:txBody>
      </p:sp>
      <p:cxnSp>
        <p:nvCxnSpPr>
          <p:cNvPr id="9" name="Straight Connector 8">
            <a:extLst>
              <a:ext uri="{FF2B5EF4-FFF2-40B4-BE49-F238E27FC236}">
                <a16:creationId xmlns:a16="http://schemas.microsoft.com/office/drawing/2014/main" id="{027F185A-6AF0-4B8A-88F2-627309AF6BC8}"/>
              </a:ext>
            </a:extLst>
          </p:cNvPr>
          <p:cNvCxnSpPr/>
          <p:nvPr/>
        </p:nvCxnSpPr>
        <p:spPr>
          <a:xfrm>
            <a:off x="6096000" y="2038173"/>
            <a:ext cx="0" cy="3213497"/>
          </a:xfrm>
          <a:prstGeom prst="line">
            <a:avLst/>
          </a:prstGeom>
          <a:noFill/>
          <a:ln w="19050" cap="flat" cmpd="sng" algn="ctr">
            <a:solidFill>
              <a:srgbClr val="652E88"/>
            </a:solidFill>
            <a:prstDash val="sysDash"/>
            <a:miter lim="800000"/>
          </a:ln>
          <a:effectLst/>
        </p:spPr>
      </p:cxnSp>
      <p:grpSp>
        <p:nvGrpSpPr>
          <p:cNvPr id="10" name="Group 9">
            <a:extLst>
              <a:ext uri="{FF2B5EF4-FFF2-40B4-BE49-F238E27FC236}">
                <a16:creationId xmlns:a16="http://schemas.microsoft.com/office/drawing/2014/main" id="{C47663F8-80DE-4152-A8FF-FABF6E9DEF13}"/>
              </a:ext>
            </a:extLst>
          </p:cNvPr>
          <p:cNvGrpSpPr/>
          <p:nvPr/>
        </p:nvGrpSpPr>
        <p:grpSpPr>
          <a:xfrm>
            <a:off x="6260667" y="2724912"/>
            <a:ext cx="3502420" cy="2720514"/>
            <a:chOff x="4736661" y="1974656"/>
            <a:chExt cx="2943161" cy="2720514"/>
          </a:xfrm>
        </p:grpSpPr>
        <p:graphicFrame>
          <p:nvGraphicFramePr>
            <p:cNvPr id="11" name="Chart 29">
              <a:extLst>
                <a:ext uri="{FF2B5EF4-FFF2-40B4-BE49-F238E27FC236}">
                  <a16:creationId xmlns:a16="http://schemas.microsoft.com/office/drawing/2014/main" id="{A35F83D3-7013-49AE-BE03-4DCBD31DA7C1}"/>
                </a:ext>
              </a:extLst>
            </p:cNvPr>
            <p:cNvGraphicFramePr>
              <a:graphicFrameLocks/>
            </p:cNvGraphicFramePr>
            <p:nvPr/>
          </p:nvGraphicFramePr>
          <p:xfrm>
            <a:off x="4736661" y="1974656"/>
            <a:ext cx="2943161" cy="272051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4">
              <a:extLst>
                <a:ext uri="{FF2B5EF4-FFF2-40B4-BE49-F238E27FC236}">
                  <a16:creationId xmlns:a16="http://schemas.microsoft.com/office/drawing/2014/main" id="{010FA32D-DC91-4CA4-B7BA-0D8F8ED7DD67}"/>
                </a:ext>
              </a:extLst>
            </p:cNvPr>
            <p:cNvCxnSpPr>
              <a:cxnSpLocks noChangeShapeType="1"/>
            </p:cNvCxnSpPr>
            <p:nvPr/>
          </p:nvCxnSpPr>
          <p:spPr bwMode="auto">
            <a:xfrm>
              <a:off x="6030516" y="2874729"/>
              <a:ext cx="0" cy="1385888"/>
            </a:xfrm>
            <a:prstGeom prst="line">
              <a:avLst/>
            </a:prstGeom>
            <a:noFill/>
            <a:ln w="12700" algn="ctr">
              <a:solidFill>
                <a:srgbClr val="000000"/>
              </a:solidFill>
              <a:prstDash val="sysDash"/>
              <a:round/>
              <a:headEnd/>
              <a:tailEnd/>
            </a:ln>
            <a:extLst>
              <a:ext uri="{909E8E84-426E-40dd-AFC4-6F175D3DCCD1}">
                <a14:hiddenFill xmlns="" xmlns:a14="http://schemas.microsoft.com/office/drawing/2010/main">
                  <a:noFill/>
                </a14:hiddenFill>
              </a:ext>
            </a:extLst>
          </p:spPr>
        </p:cxnSp>
        <p:sp>
          <p:nvSpPr>
            <p:cNvPr id="13" name="Rectangle 3">
              <a:extLst>
                <a:ext uri="{FF2B5EF4-FFF2-40B4-BE49-F238E27FC236}">
                  <a16:creationId xmlns:a16="http://schemas.microsoft.com/office/drawing/2014/main" id="{6B194C9D-3C7F-4928-8E54-EE542EBBBC70}"/>
                </a:ext>
              </a:extLst>
            </p:cNvPr>
            <p:cNvSpPr>
              <a:spLocks noChangeArrowheads="1"/>
            </p:cNvSpPr>
            <p:nvPr/>
          </p:nvSpPr>
          <p:spPr bwMode="auto">
            <a:xfrm>
              <a:off x="5219273" y="2588502"/>
              <a:ext cx="807244"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750" i="1" kern="0" dirty="0">
                  <a:solidFill>
                    <a:srgbClr val="000000"/>
                  </a:solidFill>
                  <a:latin typeface="Arial" panose="020B0604020202020204" pitchFamily="34" charset="0"/>
                </a:rPr>
                <a:t>P</a:t>
              </a:r>
              <a:r>
                <a:rPr lang="en-US" altLang="en-US" sz="750" kern="0" dirty="0">
                  <a:solidFill>
                    <a:srgbClr val="000000"/>
                  </a:solidFill>
                  <a:latin typeface="Arial" panose="020B0604020202020204" pitchFamily="34" charset="0"/>
                </a:rPr>
                <a:t> = .0019</a:t>
              </a:r>
            </a:p>
            <a:p>
              <a:pPr algn="ctr">
                <a:lnSpc>
                  <a:spcPct val="90000"/>
                </a:lnSpc>
                <a:spcBef>
                  <a:spcPct val="0"/>
                </a:spcBef>
                <a:buFontTx/>
                <a:buNone/>
                <a:defRPr/>
              </a:pPr>
              <a:r>
                <a:rPr lang="en-US" altLang="en-US" sz="750" kern="0" dirty="0">
                  <a:solidFill>
                    <a:srgbClr val="000000"/>
                  </a:solidFill>
                  <a:latin typeface="Arial" panose="020B0604020202020204" pitchFamily="34" charset="0"/>
                </a:rPr>
                <a:t>OR, 5.58</a:t>
              </a:r>
              <a:br>
                <a:rPr lang="en-US" altLang="en-US" sz="750" kern="0" dirty="0">
                  <a:solidFill>
                    <a:srgbClr val="000000"/>
                  </a:solidFill>
                  <a:latin typeface="Arial" panose="020B0604020202020204" pitchFamily="34" charset="0"/>
                </a:rPr>
              </a:br>
              <a:r>
                <a:rPr lang="en-US" altLang="en-US" sz="750" kern="0" dirty="0">
                  <a:solidFill>
                    <a:srgbClr val="000000"/>
                  </a:solidFill>
                  <a:latin typeface="Arial" panose="020B0604020202020204" pitchFamily="34" charset="0"/>
                </a:rPr>
                <a:t>(95% CI, 1.73-17.99)</a:t>
              </a:r>
            </a:p>
          </p:txBody>
        </p:sp>
        <p:sp>
          <p:nvSpPr>
            <p:cNvPr id="14" name="TextBox 17">
              <a:extLst>
                <a:ext uri="{FF2B5EF4-FFF2-40B4-BE49-F238E27FC236}">
                  <a16:creationId xmlns:a16="http://schemas.microsoft.com/office/drawing/2014/main" id="{237DE59A-61D5-4BF8-85DB-6F7BFFC7ED59}"/>
                </a:ext>
              </a:extLst>
            </p:cNvPr>
            <p:cNvSpPr txBox="1">
              <a:spLocks noChangeArrowheads="1"/>
            </p:cNvSpPr>
            <p:nvPr/>
          </p:nvSpPr>
          <p:spPr bwMode="auto">
            <a:xfrm>
              <a:off x="6026517" y="2235709"/>
              <a:ext cx="1481138"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defRPr/>
              </a:pPr>
              <a:r>
                <a:rPr lang="en-CA" altLang="en-US" sz="750" kern="0" dirty="0" err="1">
                  <a:solidFill>
                    <a:srgbClr val="000000"/>
                  </a:solidFill>
                  <a:latin typeface="Arial" panose="020B0604020202020204" pitchFamily="34" charset="0"/>
                </a:rPr>
                <a:t>Ruxolitinib</a:t>
              </a:r>
              <a:r>
                <a:rPr lang="en-CA" altLang="en-US" sz="750" kern="0" dirty="0">
                  <a:solidFill>
                    <a:srgbClr val="000000"/>
                  </a:solidFill>
                  <a:latin typeface="Arial" panose="020B0604020202020204" pitchFamily="34" charset="0"/>
                </a:rPr>
                <a:t> (n=74); BAT (n=75)</a:t>
              </a:r>
            </a:p>
          </p:txBody>
        </p:sp>
      </p:grpSp>
      <p:pic>
        <p:nvPicPr>
          <p:cNvPr id="15" name="Picture 2">
            <a:extLst>
              <a:ext uri="{FF2B5EF4-FFF2-40B4-BE49-F238E27FC236}">
                <a16:creationId xmlns:a16="http://schemas.microsoft.com/office/drawing/2014/main" id="{7A68C652-D850-4ED5-94FE-2B6A46C2E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465" y="2920690"/>
            <a:ext cx="2964334" cy="2366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TextBox 6">
            <a:extLst>
              <a:ext uri="{FF2B5EF4-FFF2-40B4-BE49-F238E27FC236}">
                <a16:creationId xmlns:a16="http://schemas.microsoft.com/office/drawing/2014/main" id="{618922DE-4051-410F-BC83-82A086A32033}"/>
              </a:ext>
            </a:extLst>
          </p:cNvPr>
          <p:cNvSpPr txBox="1">
            <a:spLocks noChangeArrowheads="1"/>
          </p:cNvSpPr>
          <p:nvPr/>
        </p:nvSpPr>
        <p:spPr bwMode="auto">
          <a:xfrm>
            <a:off x="3016664" y="3225490"/>
            <a:ext cx="1355346" cy="435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825" i="1" dirty="0">
                <a:solidFill>
                  <a:srgbClr val="000000"/>
                </a:solidFill>
                <a:latin typeface="Arial" panose="020B0604020202020204" pitchFamily="34" charset="0"/>
              </a:rPr>
              <a:t>p</a:t>
            </a:r>
            <a:r>
              <a:rPr lang="en-US" altLang="en-US" sz="825" dirty="0">
                <a:solidFill>
                  <a:srgbClr val="000000"/>
                </a:solidFill>
                <a:latin typeface="Arial" panose="020B0604020202020204" pitchFamily="34" charset="0"/>
              </a:rPr>
              <a:t> = .0034</a:t>
            </a:r>
            <a:r>
              <a:rPr lang="en-US" altLang="en-US" sz="825" baseline="30000" dirty="0">
                <a:solidFill>
                  <a:srgbClr val="000000"/>
                </a:solidFill>
                <a:latin typeface="Arial" panose="020B0604020202020204" pitchFamily="34" charset="0"/>
              </a:rPr>
              <a:t>a</a:t>
            </a:r>
          </a:p>
          <a:p>
            <a:pPr algn="ctr">
              <a:lnSpc>
                <a:spcPct val="90000"/>
              </a:lnSpc>
              <a:spcBef>
                <a:spcPct val="0"/>
              </a:spcBef>
              <a:buFontTx/>
              <a:buNone/>
              <a:defRPr/>
            </a:pPr>
            <a:r>
              <a:rPr lang="en-US" altLang="en-US" sz="825" dirty="0">
                <a:solidFill>
                  <a:srgbClr val="000000"/>
                </a:solidFill>
                <a:latin typeface="Arial" panose="020B0604020202020204" pitchFamily="34" charset="0"/>
              </a:rPr>
              <a:t>OR, 3.19</a:t>
            </a:r>
            <a:br>
              <a:rPr lang="en-US" altLang="en-US" sz="825" dirty="0">
                <a:solidFill>
                  <a:srgbClr val="000000"/>
                </a:solidFill>
                <a:latin typeface="Arial" panose="020B0604020202020204" pitchFamily="34" charset="0"/>
              </a:rPr>
            </a:br>
            <a:r>
              <a:rPr lang="en-US" altLang="en-US" sz="825" dirty="0">
                <a:solidFill>
                  <a:srgbClr val="000000"/>
                </a:solidFill>
                <a:latin typeface="Arial" panose="020B0604020202020204" pitchFamily="34" charset="0"/>
              </a:rPr>
              <a:t>(95% CI, 1.37-7.79)</a:t>
            </a:r>
          </a:p>
        </p:txBody>
      </p:sp>
      <p:sp>
        <p:nvSpPr>
          <p:cNvPr id="17" name="TextBox 2">
            <a:extLst>
              <a:ext uri="{FF2B5EF4-FFF2-40B4-BE49-F238E27FC236}">
                <a16:creationId xmlns:a16="http://schemas.microsoft.com/office/drawing/2014/main" id="{2BA0D1EE-F2B7-4454-998F-6198B22D987C}"/>
              </a:ext>
            </a:extLst>
          </p:cNvPr>
          <p:cNvSpPr txBox="1">
            <a:spLocks noChangeArrowheads="1"/>
          </p:cNvSpPr>
          <p:nvPr/>
        </p:nvSpPr>
        <p:spPr bwMode="auto">
          <a:xfrm>
            <a:off x="3271604" y="2914738"/>
            <a:ext cx="1737976" cy="2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defRPr/>
            </a:pPr>
            <a:r>
              <a:rPr lang="en-CA" altLang="en-US" sz="825" dirty="0">
                <a:solidFill>
                  <a:srgbClr val="000000"/>
                </a:solidFill>
                <a:latin typeface="Arial" panose="020B0604020202020204" pitchFamily="34" charset="0"/>
              </a:rPr>
              <a:t>Ruxolitinib (n=110); BAT (n=112)</a:t>
            </a:r>
          </a:p>
        </p:txBody>
      </p:sp>
      <p:sp>
        <p:nvSpPr>
          <p:cNvPr id="18" name="TextBox 6">
            <a:extLst>
              <a:ext uri="{FF2B5EF4-FFF2-40B4-BE49-F238E27FC236}">
                <a16:creationId xmlns:a16="http://schemas.microsoft.com/office/drawing/2014/main" id="{F94655CB-65B8-4CF0-8143-2825E1CC1FF0}"/>
              </a:ext>
            </a:extLst>
          </p:cNvPr>
          <p:cNvSpPr txBox="1">
            <a:spLocks noChangeArrowheads="1"/>
          </p:cNvSpPr>
          <p:nvPr/>
        </p:nvSpPr>
        <p:spPr bwMode="auto">
          <a:xfrm rot="16200000">
            <a:off x="1344690" y="3782887"/>
            <a:ext cx="1352550" cy="23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1050">
                <a:solidFill>
                  <a:srgbClr val="000000"/>
                </a:solidFill>
                <a:latin typeface="Arial" panose="020B0604020202020204" pitchFamily="34" charset="0"/>
              </a:rPr>
              <a:t>Patients. %</a:t>
            </a:r>
          </a:p>
        </p:txBody>
      </p:sp>
      <p:sp>
        <p:nvSpPr>
          <p:cNvPr id="19" name="Rectangle 18">
            <a:extLst>
              <a:ext uri="{FF2B5EF4-FFF2-40B4-BE49-F238E27FC236}">
                <a16:creationId xmlns:a16="http://schemas.microsoft.com/office/drawing/2014/main" id="{4864E125-44AB-445E-AB35-4E9267C9D9B9}"/>
              </a:ext>
            </a:extLst>
          </p:cNvPr>
          <p:cNvSpPr/>
          <p:nvPr/>
        </p:nvSpPr>
        <p:spPr>
          <a:xfrm>
            <a:off x="3254509" y="4085169"/>
            <a:ext cx="732895" cy="945238"/>
          </a:xfrm>
          <a:prstGeom prst="rect">
            <a:avLst/>
          </a:prstGeom>
          <a:solidFill>
            <a:srgbClr val="652E88"/>
          </a:solidFill>
          <a:ln w="12700" cap="flat" cmpd="sng" algn="ctr">
            <a:noFill/>
            <a:prstDash val="solid"/>
            <a:miter lim="800000"/>
          </a:ln>
          <a:effectLst/>
        </p:spPr>
        <p:txBody>
          <a:bodyPr rtlCol="0" anchor="ctr"/>
          <a:lstStyle/>
          <a:p>
            <a:pPr algn="ctr">
              <a:defRPr/>
            </a:pPr>
            <a:endParaRPr lang="en-US" kern="0">
              <a:solidFill>
                <a:srgbClr val="FFFFFF"/>
              </a:solidFill>
              <a:latin typeface="Arial"/>
            </a:endParaRPr>
          </a:p>
        </p:txBody>
      </p:sp>
      <p:sp>
        <p:nvSpPr>
          <p:cNvPr id="20" name="Rectangle 19">
            <a:extLst>
              <a:ext uri="{FF2B5EF4-FFF2-40B4-BE49-F238E27FC236}">
                <a16:creationId xmlns:a16="http://schemas.microsoft.com/office/drawing/2014/main" id="{EDDC028A-2D4D-4584-98AF-64FFD1643402}"/>
              </a:ext>
            </a:extLst>
          </p:cNvPr>
          <p:cNvSpPr/>
          <p:nvPr/>
        </p:nvSpPr>
        <p:spPr>
          <a:xfrm>
            <a:off x="3977444" y="4672927"/>
            <a:ext cx="732895" cy="357480"/>
          </a:xfrm>
          <a:prstGeom prst="rect">
            <a:avLst/>
          </a:prstGeom>
          <a:solidFill>
            <a:srgbClr val="919191"/>
          </a:solidFill>
          <a:ln w="12700" cap="flat" cmpd="sng" algn="ctr">
            <a:noFill/>
            <a:prstDash val="solid"/>
            <a:miter lim="800000"/>
          </a:ln>
          <a:effectLst/>
        </p:spPr>
        <p:txBody>
          <a:bodyPr rtlCol="0" anchor="ctr"/>
          <a:lstStyle/>
          <a:p>
            <a:pPr algn="ctr">
              <a:defRPr/>
            </a:pPr>
            <a:endParaRPr lang="en-US" kern="0">
              <a:solidFill>
                <a:srgbClr val="FFFFFF"/>
              </a:solidFill>
              <a:latin typeface="Arial"/>
            </a:endParaRPr>
          </a:p>
        </p:txBody>
      </p:sp>
      <p:sp>
        <p:nvSpPr>
          <p:cNvPr id="21" name="Rectangle 2">
            <a:extLst>
              <a:ext uri="{FF2B5EF4-FFF2-40B4-BE49-F238E27FC236}">
                <a16:creationId xmlns:a16="http://schemas.microsoft.com/office/drawing/2014/main" id="{5E1C0D4A-79BB-4151-AF46-4B8244253B20}"/>
              </a:ext>
            </a:extLst>
          </p:cNvPr>
          <p:cNvSpPr>
            <a:spLocks noChangeArrowheads="1"/>
          </p:cNvSpPr>
          <p:nvPr/>
        </p:nvSpPr>
        <p:spPr bwMode="auto">
          <a:xfrm>
            <a:off x="680048" y="6299971"/>
            <a:ext cx="908303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Vannucchi AM, et al. N </a:t>
            </a:r>
            <a:r>
              <a:rPr lang="en-US" altLang="en-US" sz="800" dirty="0" err="1">
                <a:solidFill>
                  <a:srgbClr val="000000"/>
                </a:solidFill>
                <a:latin typeface="Arial" panose="020B0604020202020204" pitchFamily="34" charset="0"/>
              </a:rPr>
              <a:t>Engl</a:t>
            </a:r>
            <a:r>
              <a:rPr lang="en-US" altLang="en-US" sz="800" dirty="0">
                <a:solidFill>
                  <a:srgbClr val="000000"/>
                </a:solidFill>
                <a:latin typeface="Arial" panose="020B0604020202020204" pitchFamily="34" charset="0"/>
              </a:rPr>
              <a:t> J Med. 2015;372(5):426-435</a:t>
            </a:r>
          </a:p>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Passamonti F, et al. Lancet Oncol. 2017;18(1):88-99</a:t>
            </a:r>
            <a:endParaRPr lang="en-CA" altLang="en-US" sz="800" dirty="0">
              <a:solidFill>
                <a:srgbClr val="000000"/>
              </a:solidFill>
              <a:latin typeface="Arial" panose="020B0604020202020204" pitchFamily="34" charset="0"/>
            </a:endParaRPr>
          </a:p>
        </p:txBody>
      </p:sp>
      <p:sp>
        <p:nvSpPr>
          <p:cNvPr id="22" name="Rectangle 21"/>
          <p:cNvSpPr/>
          <p:nvPr/>
        </p:nvSpPr>
        <p:spPr>
          <a:xfrm>
            <a:off x="7608169" y="5030407"/>
            <a:ext cx="187453" cy="221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23" name="TextBox 22"/>
          <p:cNvSpPr txBox="1"/>
          <p:nvPr/>
        </p:nvSpPr>
        <p:spPr>
          <a:xfrm>
            <a:off x="7508864" y="5054120"/>
            <a:ext cx="576064" cy="215444"/>
          </a:xfrm>
          <a:prstGeom prst="rect">
            <a:avLst/>
          </a:prstGeom>
          <a:noFill/>
        </p:spPr>
        <p:txBody>
          <a:bodyPr wrap="square" rtlCol="0">
            <a:spAutoFit/>
          </a:bodyPr>
          <a:lstStyle/>
          <a:p>
            <a:r>
              <a:rPr lang="it-IT" sz="800">
                <a:solidFill>
                  <a:srgbClr val="000000"/>
                </a:solidFill>
                <a:latin typeface="Arial"/>
              </a:rPr>
              <a:t>28</a:t>
            </a:r>
            <a:endParaRPr lang="en-US" sz="800" dirty="0">
              <a:solidFill>
                <a:srgbClr val="000000"/>
              </a:solidFill>
              <a:latin typeface="Arial"/>
            </a:endParaRPr>
          </a:p>
        </p:txBody>
      </p:sp>
      <p:sp>
        <p:nvSpPr>
          <p:cNvPr id="25" name="Rectangle 24"/>
          <p:cNvSpPr/>
          <p:nvPr>
            <p:custDataLst>
              <p:tags r:id="rId1"/>
            </p:custDataLst>
          </p:nvPr>
        </p:nvSpPr>
        <p:spPr>
          <a:xfrm>
            <a:off x="1524000" y="1093853"/>
            <a:ext cx="9144000" cy="369332"/>
          </a:xfrm>
          <a:prstGeom prst="rect">
            <a:avLst/>
          </a:prstGeom>
          <a:solidFill>
            <a:schemeClr val="bg1"/>
          </a:solidFill>
        </p:spPr>
        <p:txBody>
          <a:bodyPr wrap="square">
            <a:spAutoFit/>
          </a:bodyPr>
          <a:lstStyle/>
          <a:p>
            <a:pPr marL="171450" indent="-171450" fontAlgn="base">
              <a:spcBef>
                <a:spcPct val="0"/>
              </a:spcBef>
              <a:spcAft>
                <a:spcPts val="600"/>
              </a:spcAft>
              <a:buClr>
                <a:srgbClr val="0460A9"/>
              </a:buClr>
              <a:buFont typeface="Arial" panose="020B0604020202020204" pitchFamily="34" charset="0"/>
              <a:buChar char="•"/>
            </a:pPr>
            <a:r>
              <a:rPr lang="en-US" altLang="en-US" dirty="0">
                <a:solidFill>
                  <a:srgbClr val="404040"/>
                </a:solidFill>
                <a:latin typeface="Arial"/>
                <a:cs typeface="Arial" panose="020B0604020202020204" pitchFamily="34" charset="0"/>
              </a:rPr>
              <a:t>CHR is defined as HCT control, PLT count ≤ 400 x 10</a:t>
            </a:r>
            <a:r>
              <a:rPr lang="en-US" altLang="en-US" baseline="30000" dirty="0">
                <a:solidFill>
                  <a:srgbClr val="404040"/>
                </a:solidFill>
                <a:latin typeface="Arial"/>
                <a:cs typeface="Arial" panose="020B0604020202020204" pitchFamily="34" charset="0"/>
              </a:rPr>
              <a:t>9</a:t>
            </a:r>
            <a:r>
              <a:rPr lang="en-US" altLang="en-US" dirty="0">
                <a:solidFill>
                  <a:srgbClr val="404040"/>
                </a:solidFill>
                <a:latin typeface="Arial"/>
                <a:cs typeface="Arial" panose="020B0604020202020204" pitchFamily="34" charset="0"/>
              </a:rPr>
              <a:t>/L, and WBC count ≤ 10 x 10</a:t>
            </a:r>
            <a:r>
              <a:rPr lang="en-US" altLang="en-US" baseline="30000" dirty="0">
                <a:solidFill>
                  <a:srgbClr val="404040"/>
                </a:solidFill>
                <a:latin typeface="Arial"/>
                <a:cs typeface="Arial" panose="020B0604020202020204" pitchFamily="34" charset="0"/>
              </a:rPr>
              <a:t>9</a:t>
            </a:r>
            <a:r>
              <a:rPr lang="en-US" altLang="en-US" dirty="0">
                <a:solidFill>
                  <a:srgbClr val="404040"/>
                </a:solidFill>
                <a:latin typeface="Arial"/>
                <a:cs typeface="Arial" panose="020B0604020202020204" pitchFamily="34" charset="0"/>
              </a:rPr>
              <a:t>/L.</a:t>
            </a:r>
          </a:p>
        </p:txBody>
      </p:sp>
    </p:spTree>
    <p:extLst>
      <p:ext uri="{BB962C8B-B14F-4D97-AF65-F5344CB8AC3E}">
        <p14:creationId xmlns:p14="http://schemas.microsoft.com/office/powerpoint/2010/main" val="48360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7547CF9-5B10-D24F-A8D7-45A9778164F7}" type="slidenum">
              <a:rPr lang="uk-UA">
                <a:latin typeface="Arial"/>
              </a:rPr>
              <a:pPr/>
              <a:t>14</a:t>
            </a:fld>
            <a:endParaRPr lang="uk-UA" dirty="0">
              <a:latin typeface="Arial"/>
            </a:endParaRPr>
          </a:p>
        </p:txBody>
      </p:sp>
      <p:sp>
        <p:nvSpPr>
          <p:cNvPr id="3" name="Title 2">
            <a:extLst>
              <a:ext uri="{FF2B5EF4-FFF2-40B4-BE49-F238E27FC236}">
                <a16:creationId xmlns:a16="http://schemas.microsoft.com/office/drawing/2014/main" id="{A5BD5426-7344-4B61-BC91-72116756D17D}"/>
              </a:ext>
            </a:extLst>
          </p:cNvPr>
          <p:cNvSpPr txBox="1">
            <a:spLocks/>
          </p:cNvSpPr>
          <p:nvPr/>
        </p:nvSpPr>
        <p:spPr>
          <a:xfrm>
            <a:off x="326542" y="0"/>
            <a:ext cx="8759952" cy="987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defRPr/>
            </a:pPr>
            <a:r>
              <a:rPr lang="en-US" altLang="es-ES" sz="3200" b="0" noProof="1">
                <a:solidFill>
                  <a:schemeClr val="tx1"/>
                </a:solidFill>
                <a:latin typeface="+mn-lt"/>
              </a:rPr>
              <a:t>Improvement in symptoms</a:t>
            </a:r>
            <a:endParaRPr lang="en-US" sz="3200" b="0" dirty="0">
              <a:solidFill>
                <a:schemeClr val="tx1"/>
              </a:solidFill>
              <a:latin typeface="+mn-lt"/>
            </a:endParaRPr>
          </a:p>
        </p:txBody>
      </p:sp>
      <p:sp>
        <p:nvSpPr>
          <p:cNvPr id="4" name="TextBox 2">
            <a:extLst>
              <a:ext uri="{FF2B5EF4-FFF2-40B4-BE49-F238E27FC236}">
                <a16:creationId xmlns:a16="http://schemas.microsoft.com/office/drawing/2014/main" id="{B816B454-78D3-40B6-898E-BCC2FFA01E44}"/>
              </a:ext>
            </a:extLst>
          </p:cNvPr>
          <p:cNvSpPr txBox="1">
            <a:spLocks noChangeArrowheads="1"/>
          </p:cNvSpPr>
          <p:nvPr/>
        </p:nvSpPr>
        <p:spPr bwMode="auto">
          <a:xfrm>
            <a:off x="2799406" y="1871139"/>
            <a:ext cx="679211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defRPr/>
            </a:pPr>
            <a:r>
              <a:rPr lang="en-US" altLang="es-ES" sz="1200" b="1" dirty="0">
                <a:solidFill>
                  <a:srgbClr val="000000"/>
                </a:solidFill>
                <a:latin typeface="Arial" panose="020B0604020202020204" pitchFamily="34" charset="0"/>
              </a:rPr>
              <a:t>Percentage of Patients with a ≥ 50% Improvement in MPN-SAF Symptom Score at Week 32</a:t>
            </a:r>
            <a:r>
              <a:rPr lang="en-US" altLang="es-ES" sz="1200" b="1" baseline="30000" dirty="0">
                <a:solidFill>
                  <a:srgbClr val="000000"/>
                </a:solidFill>
                <a:latin typeface="Arial" panose="020B0604020202020204" pitchFamily="34" charset="0"/>
              </a:rPr>
              <a:t>a</a:t>
            </a:r>
          </a:p>
        </p:txBody>
      </p:sp>
      <p:sp>
        <p:nvSpPr>
          <p:cNvPr id="27" name="TextBox 8">
            <a:extLst>
              <a:ext uri="{FF2B5EF4-FFF2-40B4-BE49-F238E27FC236}">
                <a16:creationId xmlns:a16="http://schemas.microsoft.com/office/drawing/2014/main" id="{12E48416-DE02-48EE-86F8-C70C46BE8D50}"/>
              </a:ext>
            </a:extLst>
          </p:cNvPr>
          <p:cNvSpPr txBox="1">
            <a:spLocks noChangeArrowheads="1"/>
          </p:cNvSpPr>
          <p:nvPr/>
        </p:nvSpPr>
        <p:spPr bwMode="auto">
          <a:xfrm>
            <a:off x="1507107" y="6056873"/>
            <a:ext cx="286923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lvl="3" algn="r">
              <a:spcBef>
                <a:spcPct val="0"/>
              </a:spcBef>
              <a:buNone/>
              <a:defRPr/>
            </a:pPr>
            <a:r>
              <a:rPr lang="en-US" altLang="es-ES" sz="800" noProof="1">
                <a:solidFill>
                  <a:srgbClr val="000000"/>
                </a:solidFill>
                <a:latin typeface="Arial" panose="020B0604020202020204" pitchFamily="34" charset="0"/>
              </a:rPr>
              <a:t>Vannucchi AM, et al. N Engl J Med. 2015;372(5):426-435.</a:t>
            </a:r>
          </a:p>
        </p:txBody>
      </p:sp>
      <p:sp>
        <p:nvSpPr>
          <p:cNvPr id="28" name="Rectangle 27"/>
          <p:cNvSpPr/>
          <p:nvPr/>
        </p:nvSpPr>
        <p:spPr>
          <a:xfrm>
            <a:off x="4706518" y="1115452"/>
            <a:ext cx="2716449" cy="369332"/>
          </a:xfrm>
          <a:prstGeom prst="rect">
            <a:avLst/>
          </a:prstGeom>
        </p:spPr>
        <p:txBody>
          <a:bodyPr wrap="none">
            <a:spAutoFit/>
          </a:bodyPr>
          <a:lstStyle/>
          <a:p>
            <a:pPr>
              <a:buClr>
                <a:srgbClr val="652E88"/>
              </a:buClr>
              <a:defRPr/>
            </a:pPr>
            <a:r>
              <a:rPr lang="en-US" altLang="en-US" b="1" dirty="0">
                <a:solidFill>
                  <a:srgbClr val="000000"/>
                </a:solidFill>
                <a:latin typeface="Arial"/>
              </a:rPr>
              <a:t>RESPONSE</a:t>
            </a:r>
            <a:r>
              <a:rPr lang="en-US" altLang="en-US" baseline="30000" dirty="0">
                <a:solidFill>
                  <a:srgbClr val="000000"/>
                </a:solidFill>
                <a:latin typeface="Arial"/>
              </a:rPr>
              <a:t>  </a:t>
            </a:r>
            <a:r>
              <a:rPr lang="en-US" altLang="en-US" dirty="0">
                <a:solidFill>
                  <a:srgbClr val="000000"/>
                </a:solidFill>
                <a:latin typeface="Arial"/>
              </a:rPr>
              <a:t>at Week 32</a:t>
            </a:r>
            <a:endParaRPr lang="en-US" altLang="en-US" baseline="30000" dirty="0">
              <a:solidFill>
                <a:srgbClr val="000000"/>
              </a:solidFill>
              <a:latin typeface="Arial"/>
            </a:endParaRPr>
          </a:p>
        </p:txBody>
      </p:sp>
      <p:pic>
        <p:nvPicPr>
          <p:cNvPr id="30" name="Picture 29"/>
          <p:cNvPicPr>
            <a:picLocks noChangeAspect="1"/>
          </p:cNvPicPr>
          <p:nvPr/>
        </p:nvPicPr>
        <p:blipFill>
          <a:blip r:embed="rId3"/>
          <a:stretch>
            <a:fillRect/>
          </a:stretch>
        </p:blipFill>
        <p:spPr>
          <a:xfrm>
            <a:off x="1687284" y="2178530"/>
            <a:ext cx="8657188" cy="3266694"/>
          </a:xfrm>
          <a:prstGeom prst="rect">
            <a:avLst/>
          </a:prstGeom>
        </p:spPr>
      </p:pic>
    </p:spTree>
    <p:extLst>
      <p:ext uri="{BB962C8B-B14F-4D97-AF65-F5344CB8AC3E}">
        <p14:creationId xmlns:p14="http://schemas.microsoft.com/office/powerpoint/2010/main" val="119245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7547CF9-5B10-D24F-A8D7-45A9778164F7}" type="slidenum">
              <a:rPr lang="uk-UA">
                <a:latin typeface="Arial"/>
              </a:rPr>
              <a:pPr/>
              <a:t>15</a:t>
            </a:fld>
            <a:endParaRPr lang="uk-UA" dirty="0">
              <a:latin typeface="Arial"/>
            </a:endParaRPr>
          </a:p>
        </p:txBody>
      </p:sp>
      <p:pic>
        <p:nvPicPr>
          <p:cNvPr id="3" name="Picture 4">
            <a:extLst>
              <a:ext uri="{FF2B5EF4-FFF2-40B4-BE49-F238E27FC236}">
                <a16:creationId xmlns:a16="http://schemas.microsoft.com/office/drawing/2014/main" id="{18DE9907-123E-4ED8-99AE-3E43D1B19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8" t="29784" r="27084" b="35159"/>
          <a:stretch>
            <a:fillRect/>
          </a:stretch>
        </p:blipFill>
        <p:spPr bwMode="auto">
          <a:xfrm>
            <a:off x="2557120" y="1484785"/>
            <a:ext cx="7077763" cy="3338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2 CuadroTexto">
            <a:extLst>
              <a:ext uri="{FF2B5EF4-FFF2-40B4-BE49-F238E27FC236}">
                <a16:creationId xmlns:a16="http://schemas.microsoft.com/office/drawing/2014/main" id="{B63E82F1-4BA7-452A-9446-53A204568678}"/>
              </a:ext>
            </a:extLst>
          </p:cNvPr>
          <p:cNvSpPr txBox="1">
            <a:spLocks noChangeArrowheads="1"/>
          </p:cNvSpPr>
          <p:nvPr/>
        </p:nvSpPr>
        <p:spPr bwMode="auto">
          <a:xfrm>
            <a:off x="2703576" y="4674622"/>
            <a:ext cx="680200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defRPr/>
            </a:pPr>
            <a:r>
              <a:rPr lang="en-US" altLang="es-ES" sz="800" noProof="1">
                <a:solidFill>
                  <a:srgbClr val="000000"/>
                </a:solidFill>
                <a:latin typeface="Arial" panose="020B0604020202020204" pitchFamily="34" charset="0"/>
              </a:rPr>
              <a:t>MPN-SAF TSS: Myeloproliferative Neoplasm Symptom Assessment Form Total Symptom Score. *MPN-SAF TSS reduction of ≥10 points from baseline at week 16 and maintained until week 28 (for patients with a baseline score of ≥20; ruxolitinib, n=34; best available therapy, n=26)</a:t>
            </a:r>
          </a:p>
        </p:txBody>
      </p:sp>
      <p:sp>
        <p:nvSpPr>
          <p:cNvPr id="5" name="Rectangle 2">
            <a:extLst>
              <a:ext uri="{FF2B5EF4-FFF2-40B4-BE49-F238E27FC236}">
                <a16:creationId xmlns:a16="http://schemas.microsoft.com/office/drawing/2014/main" id="{797FF12C-AF4D-45CB-BECE-9EF8ED6402FD}"/>
              </a:ext>
            </a:extLst>
          </p:cNvPr>
          <p:cNvSpPr txBox="1">
            <a:spLocks noChangeArrowheads="1"/>
          </p:cNvSpPr>
          <p:nvPr/>
        </p:nvSpPr>
        <p:spPr>
          <a:xfrm>
            <a:off x="1535432" y="5105744"/>
            <a:ext cx="9097072" cy="987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lgn="ctr">
              <a:defRPr/>
            </a:pPr>
            <a:r>
              <a:rPr lang="en-US" altLang="es-ES" sz="2000" b="0" noProof="1">
                <a:solidFill>
                  <a:srgbClr val="000000"/>
                </a:solidFill>
                <a:latin typeface="Arial"/>
              </a:rPr>
              <a:t>Patients achieving complete resolution of </a:t>
            </a:r>
            <a:br>
              <a:rPr lang="en-US" altLang="es-ES" sz="2000" b="0" noProof="1">
                <a:solidFill>
                  <a:srgbClr val="000000"/>
                </a:solidFill>
                <a:latin typeface="Arial"/>
              </a:rPr>
            </a:br>
            <a:r>
              <a:rPr lang="en-US" altLang="es-ES" sz="2000" b="0" noProof="1">
                <a:solidFill>
                  <a:srgbClr val="000000"/>
                </a:solidFill>
                <a:latin typeface="Arial"/>
              </a:rPr>
              <a:t>PV-related symptoms and ≥50% reduction in </a:t>
            </a:r>
            <a:br>
              <a:rPr lang="en-US" altLang="es-ES" sz="2000" b="0" noProof="1">
                <a:solidFill>
                  <a:srgbClr val="000000"/>
                </a:solidFill>
                <a:latin typeface="Arial"/>
              </a:rPr>
            </a:br>
            <a:r>
              <a:rPr lang="en-US" altLang="es-ES" sz="2000" b="0" noProof="1">
                <a:solidFill>
                  <a:srgbClr val="000000"/>
                </a:solidFill>
                <a:latin typeface="Arial"/>
              </a:rPr>
              <a:t>MPN-SAF TSS at week 28 in RESPONSE 2</a:t>
            </a:r>
          </a:p>
        </p:txBody>
      </p:sp>
      <p:sp>
        <p:nvSpPr>
          <p:cNvPr id="6" name="5 CuadroTexto">
            <a:extLst>
              <a:ext uri="{FF2B5EF4-FFF2-40B4-BE49-F238E27FC236}">
                <a16:creationId xmlns:a16="http://schemas.microsoft.com/office/drawing/2014/main" id="{852B3921-0849-4DC1-A042-F75166631CB6}"/>
              </a:ext>
            </a:extLst>
          </p:cNvPr>
          <p:cNvSpPr txBox="1">
            <a:spLocks noChangeArrowheads="1"/>
          </p:cNvSpPr>
          <p:nvPr/>
        </p:nvSpPr>
        <p:spPr bwMode="auto">
          <a:xfrm>
            <a:off x="544861" y="6386547"/>
            <a:ext cx="791779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tx2"/>
              </a:buClr>
              <a:buChar char="•"/>
              <a:defRPr sz="3200" b="1">
                <a:solidFill>
                  <a:schemeClr val="tx1"/>
                </a:solidFill>
                <a:latin typeface="Arial" pitchFamily="34" charset="0"/>
              </a:defRPr>
            </a:lvl1pPr>
            <a:lvl2pPr marL="742950" indent="-285750" eaLnBrk="0" hangingPunct="0">
              <a:spcBef>
                <a:spcPct val="20000"/>
              </a:spcBef>
              <a:buClr>
                <a:schemeClr val="tx2"/>
              </a:buClr>
              <a:buChar char="–"/>
              <a:defRPr sz="2800" b="1">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400" b="1">
                <a:solidFill>
                  <a:schemeClr val="tx1"/>
                </a:solidFill>
                <a:latin typeface="Arial" pitchFamily="34" charset="0"/>
              </a:defRPr>
            </a:lvl3pPr>
            <a:lvl4pPr marL="1600200" indent="-228600" eaLnBrk="0" hangingPunct="0">
              <a:spcBef>
                <a:spcPct val="20000"/>
              </a:spcBef>
              <a:buClr>
                <a:schemeClr val="tx2"/>
              </a:buClr>
              <a:buChar char="–"/>
              <a:defRPr sz="2000" b="1">
                <a:solidFill>
                  <a:schemeClr val="tx1"/>
                </a:solidFill>
                <a:latin typeface="Arial" pitchFamily="34" charset="0"/>
              </a:defRPr>
            </a:lvl4pPr>
            <a:lvl5pPr marL="2057400" indent="-228600" eaLnBrk="0" hangingPunct="0">
              <a:spcBef>
                <a:spcPct val="20000"/>
              </a:spcBef>
              <a:buClr>
                <a:schemeClr val="tx2"/>
              </a:buClr>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itchFamily="34" charset="0"/>
              </a:defRPr>
            </a:lvl9pPr>
          </a:lstStyle>
          <a:p>
            <a:pPr eaLnBrk="1" hangingPunct="1">
              <a:spcBef>
                <a:spcPct val="0"/>
              </a:spcBef>
              <a:buClrTx/>
              <a:buFontTx/>
              <a:buNone/>
              <a:defRPr/>
            </a:pPr>
            <a:r>
              <a:rPr lang="en-US" altLang="es-ES" sz="800" b="0" kern="0" noProof="1">
                <a:solidFill>
                  <a:srgbClr val="000000"/>
                </a:solidFill>
              </a:rPr>
              <a:t>Passamonti F, et al. Lancet Oncol. 2017;18(1):88-99.</a:t>
            </a:r>
          </a:p>
        </p:txBody>
      </p:sp>
      <p:sp>
        <p:nvSpPr>
          <p:cNvPr id="7" name="Title 2">
            <a:extLst>
              <a:ext uri="{FF2B5EF4-FFF2-40B4-BE49-F238E27FC236}">
                <a16:creationId xmlns:a16="http://schemas.microsoft.com/office/drawing/2014/main" id="{A5BD5426-7344-4B61-BC91-72116756D17D}"/>
              </a:ext>
            </a:extLst>
          </p:cNvPr>
          <p:cNvSpPr txBox="1">
            <a:spLocks/>
          </p:cNvSpPr>
          <p:nvPr/>
        </p:nvSpPr>
        <p:spPr>
          <a:xfrm>
            <a:off x="123780" y="81616"/>
            <a:ext cx="8759952" cy="751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defRPr/>
            </a:pPr>
            <a:r>
              <a:rPr lang="en-US" altLang="es-ES" sz="3200" b="0" noProof="1">
                <a:solidFill>
                  <a:schemeClr val="tx1"/>
                </a:solidFill>
                <a:latin typeface="+mn-lt"/>
              </a:rPr>
              <a:t>Improvement in symptoms</a:t>
            </a:r>
            <a:endParaRPr lang="en-US" sz="3200" b="0" dirty="0">
              <a:solidFill>
                <a:schemeClr val="tx1"/>
              </a:solidFill>
              <a:latin typeface="+mn-lt"/>
            </a:endParaRPr>
          </a:p>
        </p:txBody>
      </p:sp>
      <p:sp>
        <p:nvSpPr>
          <p:cNvPr id="8" name="Rectangle 7"/>
          <p:cNvSpPr/>
          <p:nvPr/>
        </p:nvSpPr>
        <p:spPr>
          <a:xfrm>
            <a:off x="4706517" y="1115452"/>
            <a:ext cx="2865528" cy="369332"/>
          </a:xfrm>
          <a:prstGeom prst="rect">
            <a:avLst/>
          </a:prstGeom>
        </p:spPr>
        <p:txBody>
          <a:bodyPr wrap="none">
            <a:spAutoFit/>
          </a:bodyPr>
          <a:lstStyle/>
          <a:p>
            <a:pPr>
              <a:buClr>
                <a:srgbClr val="652E88"/>
              </a:buClr>
              <a:defRPr/>
            </a:pPr>
            <a:r>
              <a:rPr lang="en-US" altLang="en-US" b="1" dirty="0">
                <a:solidFill>
                  <a:srgbClr val="000000"/>
                </a:solidFill>
                <a:latin typeface="Arial"/>
              </a:rPr>
              <a:t>RESPONSE</a:t>
            </a:r>
            <a:r>
              <a:rPr lang="en-US" altLang="en-US" b="1" baseline="30000" dirty="0">
                <a:solidFill>
                  <a:srgbClr val="000000"/>
                </a:solidFill>
                <a:latin typeface="Arial"/>
              </a:rPr>
              <a:t> </a:t>
            </a:r>
            <a:r>
              <a:rPr lang="en-US" altLang="en-US" b="1" dirty="0">
                <a:solidFill>
                  <a:srgbClr val="000000"/>
                </a:solidFill>
                <a:latin typeface="Arial"/>
              </a:rPr>
              <a:t>2 </a:t>
            </a:r>
            <a:r>
              <a:rPr lang="en-US" altLang="en-US" dirty="0">
                <a:solidFill>
                  <a:srgbClr val="000000"/>
                </a:solidFill>
                <a:latin typeface="Arial"/>
              </a:rPr>
              <a:t>at Week 28</a:t>
            </a:r>
            <a:endParaRPr lang="en-US" altLang="en-US" baseline="30000" dirty="0">
              <a:solidFill>
                <a:srgbClr val="000000"/>
              </a:solidFill>
              <a:latin typeface="Arial"/>
            </a:endParaRPr>
          </a:p>
        </p:txBody>
      </p:sp>
    </p:spTree>
    <p:extLst>
      <p:ext uri="{BB962C8B-B14F-4D97-AF65-F5344CB8AC3E}">
        <p14:creationId xmlns:p14="http://schemas.microsoft.com/office/powerpoint/2010/main" val="16946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74954"/>
            <a:ext cx="12192000" cy="6102350"/>
          </a:xfrm>
          <a:custGeom>
            <a:avLst/>
            <a:gdLst/>
            <a:ahLst/>
            <a:cxnLst/>
            <a:rect l="l" t="t" r="r" b="b"/>
            <a:pathLst>
              <a:path w="12192000" h="6102350">
                <a:moveTo>
                  <a:pt x="0" y="6102095"/>
                </a:moveTo>
                <a:lnTo>
                  <a:pt x="12192000" y="6102095"/>
                </a:lnTo>
                <a:lnTo>
                  <a:pt x="12192000" y="0"/>
                </a:lnTo>
                <a:lnTo>
                  <a:pt x="0" y="0"/>
                </a:lnTo>
                <a:lnTo>
                  <a:pt x="0" y="6102095"/>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234684" y="1153667"/>
            <a:ext cx="5581015" cy="4860290"/>
          </a:xfrm>
          <a:custGeom>
            <a:avLst/>
            <a:gdLst/>
            <a:ahLst/>
            <a:cxnLst/>
            <a:rect l="l" t="t" r="r" b="b"/>
            <a:pathLst>
              <a:path w="5581015" h="4860290">
                <a:moveTo>
                  <a:pt x="5418455" y="0"/>
                </a:moveTo>
                <a:lnTo>
                  <a:pt x="162432" y="0"/>
                </a:lnTo>
                <a:lnTo>
                  <a:pt x="119224" y="5796"/>
                </a:lnTo>
                <a:lnTo>
                  <a:pt x="80414" y="22159"/>
                </a:lnTo>
                <a:lnTo>
                  <a:pt x="47545" y="47545"/>
                </a:lnTo>
                <a:lnTo>
                  <a:pt x="22159" y="80414"/>
                </a:lnTo>
                <a:lnTo>
                  <a:pt x="5796" y="119224"/>
                </a:lnTo>
                <a:lnTo>
                  <a:pt x="0" y="162433"/>
                </a:lnTo>
                <a:lnTo>
                  <a:pt x="0" y="4697666"/>
                </a:lnTo>
                <a:lnTo>
                  <a:pt x="5796" y="4740830"/>
                </a:lnTo>
                <a:lnTo>
                  <a:pt x="22159" y="4779617"/>
                </a:lnTo>
                <a:lnTo>
                  <a:pt x="47545" y="4812479"/>
                </a:lnTo>
                <a:lnTo>
                  <a:pt x="80414" y="4837867"/>
                </a:lnTo>
                <a:lnTo>
                  <a:pt x="119224" y="4854236"/>
                </a:lnTo>
                <a:lnTo>
                  <a:pt x="162432" y="4860036"/>
                </a:lnTo>
                <a:lnTo>
                  <a:pt x="5418455" y="4860036"/>
                </a:lnTo>
                <a:lnTo>
                  <a:pt x="5461663" y="4854236"/>
                </a:lnTo>
                <a:lnTo>
                  <a:pt x="5500473" y="4837867"/>
                </a:lnTo>
                <a:lnTo>
                  <a:pt x="5533342" y="4812479"/>
                </a:lnTo>
                <a:lnTo>
                  <a:pt x="5558728" y="4779617"/>
                </a:lnTo>
                <a:lnTo>
                  <a:pt x="5575091" y="4740830"/>
                </a:lnTo>
                <a:lnTo>
                  <a:pt x="5580888" y="4697666"/>
                </a:lnTo>
                <a:lnTo>
                  <a:pt x="5580888" y="162433"/>
                </a:lnTo>
                <a:lnTo>
                  <a:pt x="5575091" y="119224"/>
                </a:lnTo>
                <a:lnTo>
                  <a:pt x="5558728" y="80414"/>
                </a:lnTo>
                <a:lnTo>
                  <a:pt x="5533342" y="47545"/>
                </a:lnTo>
                <a:lnTo>
                  <a:pt x="5500473" y="22159"/>
                </a:lnTo>
                <a:lnTo>
                  <a:pt x="5461663" y="5796"/>
                </a:lnTo>
                <a:lnTo>
                  <a:pt x="54184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object 5"/>
          <p:cNvGrpSpPr/>
          <p:nvPr/>
        </p:nvGrpSpPr>
        <p:grpSpPr>
          <a:xfrm>
            <a:off x="414527" y="1153667"/>
            <a:ext cx="5579745" cy="4860290"/>
            <a:chOff x="414527" y="1153667"/>
            <a:chExt cx="5579745" cy="4860290"/>
          </a:xfrm>
        </p:grpSpPr>
        <p:sp>
          <p:nvSpPr>
            <p:cNvPr id="6" name="object 6"/>
            <p:cNvSpPr/>
            <p:nvPr/>
          </p:nvSpPr>
          <p:spPr>
            <a:xfrm>
              <a:off x="414527" y="1153667"/>
              <a:ext cx="5579745" cy="4860290"/>
            </a:xfrm>
            <a:custGeom>
              <a:avLst/>
              <a:gdLst/>
              <a:ahLst/>
              <a:cxnLst/>
              <a:rect l="l" t="t" r="r" b="b"/>
              <a:pathLst>
                <a:path w="5579745" h="4860290">
                  <a:moveTo>
                    <a:pt x="5416931" y="0"/>
                  </a:moveTo>
                  <a:lnTo>
                    <a:pt x="162369" y="0"/>
                  </a:lnTo>
                  <a:lnTo>
                    <a:pt x="119205" y="5796"/>
                  </a:lnTo>
                  <a:lnTo>
                    <a:pt x="80418" y="22159"/>
                  </a:lnTo>
                  <a:lnTo>
                    <a:pt x="47556" y="47545"/>
                  </a:lnTo>
                  <a:lnTo>
                    <a:pt x="22168" y="80414"/>
                  </a:lnTo>
                  <a:lnTo>
                    <a:pt x="5799" y="119224"/>
                  </a:lnTo>
                  <a:lnTo>
                    <a:pt x="0" y="162433"/>
                  </a:lnTo>
                  <a:lnTo>
                    <a:pt x="0" y="4697666"/>
                  </a:lnTo>
                  <a:lnTo>
                    <a:pt x="5799" y="4740830"/>
                  </a:lnTo>
                  <a:lnTo>
                    <a:pt x="22168" y="4779617"/>
                  </a:lnTo>
                  <a:lnTo>
                    <a:pt x="47556" y="4812479"/>
                  </a:lnTo>
                  <a:lnTo>
                    <a:pt x="80418" y="4837867"/>
                  </a:lnTo>
                  <a:lnTo>
                    <a:pt x="119205" y="4854236"/>
                  </a:lnTo>
                  <a:lnTo>
                    <a:pt x="162369" y="4860036"/>
                  </a:lnTo>
                  <a:lnTo>
                    <a:pt x="5416931" y="4860036"/>
                  </a:lnTo>
                  <a:lnTo>
                    <a:pt x="5460139" y="4854236"/>
                  </a:lnTo>
                  <a:lnTo>
                    <a:pt x="5498949" y="4837867"/>
                  </a:lnTo>
                  <a:lnTo>
                    <a:pt x="5531818" y="4812479"/>
                  </a:lnTo>
                  <a:lnTo>
                    <a:pt x="5557204" y="4779617"/>
                  </a:lnTo>
                  <a:lnTo>
                    <a:pt x="5573567" y="4740830"/>
                  </a:lnTo>
                  <a:lnTo>
                    <a:pt x="5579364" y="4697666"/>
                  </a:lnTo>
                  <a:lnTo>
                    <a:pt x="5579364" y="162433"/>
                  </a:lnTo>
                  <a:lnTo>
                    <a:pt x="5573567" y="119224"/>
                  </a:lnTo>
                  <a:lnTo>
                    <a:pt x="5557204" y="80414"/>
                  </a:lnTo>
                  <a:lnTo>
                    <a:pt x="5531818" y="47545"/>
                  </a:lnTo>
                  <a:lnTo>
                    <a:pt x="5498949" y="22159"/>
                  </a:lnTo>
                  <a:lnTo>
                    <a:pt x="5460139" y="5796"/>
                  </a:lnTo>
                  <a:lnTo>
                    <a:pt x="541693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47700" y="2412491"/>
              <a:ext cx="5113020" cy="3455035"/>
            </a:xfrm>
            <a:custGeom>
              <a:avLst/>
              <a:gdLst/>
              <a:ahLst/>
              <a:cxnLst/>
              <a:rect l="l" t="t" r="r" b="b"/>
              <a:pathLst>
                <a:path w="5113020" h="3455035">
                  <a:moveTo>
                    <a:pt x="5113020" y="0"/>
                  </a:moveTo>
                  <a:lnTo>
                    <a:pt x="0" y="0"/>
                  </a:lnTo>
                  <a:lnTo>
                    <a:pt x="0" y="3454908"/>
                  </a:lnTo>
                  <a:lnTo>
                    <a:pt x="5113020" y="3454908"/>
                  </a:lnTo>
                  <a:lnTo>
                    <a:pt x="5113020"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p:nvPr/>
        </p:nvSpPr>
        <p:spPr>
          <a:xfrm>
            <a:off x="6480047" y="2412492"/>
            <a:ext cx="5111750" cy="3455035"/>
          </a:xfrm>
          <a:custGeom>
            <a:avLst/>
            <a:gdLst/>
            <a:ahLst/>
            <a:cxnLst/>
            <a:rect l="l" t="t" r="r" b="b"/>
            <a:pathLst>
              <a:path w="5111750" h="3455035">
                <a:moveTo>
                  <a:pt x="5111496" y="0"/>
                </a:moveTo>
                <a:lnTo>
                  <a:pt x="0" y="0"/>
                </a:lnTo>
                <a:lnTo>
                  <a:pt x="0" y="3454908"/>
                </a:lnTo>
                <a:lnTo>
                  <a:pt x="5111496" y="3454908"/>
                </a:lnTo>
                <a:lnTo>
                  <a:pt x="5111496"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6559677" y="1324736"/>
            <a:ext cx="4102735" cy="51308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0" normalizeH="0" baseline="0" noProof="0" dirty="0">
                <a:ln>
                  <a:noFill/>
                </a:ln>
                <a:solidFill>
                  <a:srgbClr val="F05821"/>
                </a:solidFill>
                <a:effectLst/>
                <a:uLnTx/>
                <a:uFillTx/>
                <a:latin typeface="Arial"/>
                <a:ea typeface="+mn-ea"/>
                <a:cs typeface="Arial"/>
              </a:rPr>
              <a:t>Hct </a:t>
            </a:r>
            <a:r>
              <a:rPr kumimoji="0" sz="1600" b="1" i="0" u="none" strike="noStrike" kern="1200" cap="none" spc="-5" normalizeH="0" baseline="0" noProof="0" dirty="0">
                <a:ln>
                  <a:noFill/>
                </a:ln>
                <a:solidFill>
                  <a:srgbClr val="F05821"/>
                </a:solidFill>
                <a:effectLst/>
                <a:uLnTx/>
                <a:uFillTx/>
                <a:latin typeface="Arial"/>
                <a:ea typeface="+mn-ea"/>
                <a:cs typeface="Arial"/>
              </a:rPr>
              <a:t>control </a:t>
            </a:r>
            <a:r>
              <a:rPr kumimoji="0" sz="1600" b="1" i="0" u="none" strike="noStrike" kern="1200" cap="none" spc="10" normalizeH="0" baseline="0" noProof="0" dirty="0">
                <a:ln>
                  <a:noFill/>
                </a:ln>
                <a:solidFill>
                  <a:srgbClr val="F05821"/>
                </a:solidFill>
                <a:effectLst/>
                <a:uLnTx/>
                <a:uFillTx/>
                <a:latin typeface="Arial"/>
                <a:ea typeface="+mn-ea"/>
                <a:cs typeface="Arial"/>
              </a:rPr>
              <a:t>was </a:t>
            </a:r>
            <a:r>
              <a:rPr kumimoji="0" sz="1600" b="1" i="0" u="none" strike="noStrike" kern="1200" cap="none" spc="-10" normalizeH="0" baseline="0" noProof="0" dirty="0">
                <a:ln>
                  <a:noFill/>
                </a:ln>
                <a:solidFill>
                  <a:srgbClr val="F05821"/>
                </a:solidFill>
                <a:effectLst/>
                <a:uLnTx/>
                <a:uFillTx/>
                <a:latin typeface="Arial"/>
                <a:ea typeface="+mn-ea"/>
                <a:cs typeface="Arial"/>
              </a:rPr>
              <a:t>achieved </a:t>
            </a:r>
            <a:r>
              <a:rPr kumimoji="0" sz="1600" b="1" i="0" u="none" strike="noStrike" kern="1200" cap="none" spc="-5" normalizeH="0" baseline="0" noProof="0" dirty="0">
                <a:ln>
                  <a:noFill/>
                </a:ln>
                <a:solidFill>
                  <a:srgbClr val="F05821"/>
                </a:solidFill>
                <a:effectLst/>
                <a:uLnTx/>
                <a:uFillTx/>
                <a:latin typeface="Arial"/>
                <a:ea typeface="+mn-ea"/>
                <a:cs typeface="Arial"/>
              </a:rPr>
              <a:t>in both RUX and  </a:t>
            </a:r>
            <a:r>
              <a:rPr kumimoji="0" sz="1600" b="1" i="0" u="none" strike="noStrike" kern="1200" cap="none" spc="-10" normalizeH="0" baseline="0" noProof="0" dirty="0">
                <a:ln>
                  <a:noFill/>
                </a:ln>
                <a:solidFill>
                  <a:srgbClr val="F05821"/>
                </a:solidFill>
                <a:effectLst/>
                <a:uLnTx/>
                <a:uFillTx/>
                <a:latin typeface="Arial"/>
                <a:ea typeface="+mn-ea"/>
                <a:cs typeface="Arial"/>
              </a:rPr>
              <a:t>crossover</a:t>
            </a:r>
            <a:r>
              <a:rPr kumimoji="0" sz="1600" b="1" i="0" u="none" strike="noStrike" kern="1200" cap="none" spc="45" normalizeH="0" baseline="0" noProof="0" dirty="0">
                <a:ln>
                  <a:noFill/>
                </a:ln>
                <a:solidFill>
                  <a:srgbClr val="F05821"/>
                </a:solidFill>
                <a:effectLst/>
                <a:uLnTx/>
                <a:uFillTx/>
                <a:latin typeface="Arial"/>
                <a:ea typeface="+mn-ea"/>
                <a:cs typeface="Arial"/>
              </a:rPr>
              <a:t> </a:t>
            </a:r>
            <a:r>
              <a:rPr kumimoji="0" sz="1600" b="1" i="0" u="none" strike="noStrike" kern="1200" cap="none" spc="-5" normalizeH="0" baseline="0" noProof="0" dirty="0">
                <a:ln>
                  <a:noFill/>
                </a:ln>
                <a:solidFill>
                  <a:srgbClr val="F05821"/>
                </a:solidFill>
                <a:effectLst/>
                <a:uLnTx/>
                <a:uFillTx/>
                <a:latin typeface="Arial"/>
                <a:ea typeface="+mn-ea"/>
                <a:cs typeface="Arial"/>
              </a:rPr>
              <a:t>patients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a:spLocks noGrp="1"/>
          </p:cNvSpPr>
          <p:nvPr>
            <p:ph type="title"/>
          </p:nvPr>
        </p:nvSpPr>
        <p:spPr>
          <a:xfrm>
            <a:off x="493268" y="142066"/>
            <a:ext cx="8056966" cy="443070"/>
          </a:xfrm>
          <a:prstGeom prst="rect">
            <a:avLst/>
          </a:prstGeom>
        </p:spPr>
        <p:txBody>
          <a:bodyPr vert="horz" wrap="square" lIns="0" tIns="12065" rIns="0" bIns="0" rtlCol="0">
            <a:spAutoFit/>
          </a:bodyPr>
          <a:lstStyle/>
          <a:p>
            <a:pPr marL="12700">
              <a:lnSpc>
                <a:spcPct val="100000"/>
              </a:lnSpc>
              <a:spcBef>
                <a:spcPts val="95"/>
              </a:spcBef>
            </a:pPr>
            <a:r>
              <a:rPr lang="it-IT" sz="2800" b="1" spc="-5" dirty="0"/>
              <a:t>RESPONSE-2: H</a:t>
            </a:r>
            <a:r>
              <a:rPr sz="2800" b="1" spc="-5" dirty="0" err="1"/>
              <a:t>ematocrit</a:t>
            </a:r>
            <a:r>
              <a:rPr sz="2800" b="1" spc="-5" dirty="0"/>
              <a:t> </a:t>
            </a:r>
            <a:r>
              <a:rPr sz="2600" b="1" dirty="0"/>
              <a:t>control through </a:t>
            </a:r>
            <a:r>
              <a:rPr sz="2600" b="1" spc="-10" dirty="0"/>
              <a:t>Week</a:t>
            </a:r>
            <a:r>
              <a:rPr sz="2600" b="1" spc="-95" dirty="0"/>
              <a:t> </a:t>
            </a:r>
            <a:r>
              <a:rPr sz="2600" b="1" dirty="0"/>
              <a:t>260</a:t>
            </a:r>
          </a:p>
        </p:txBody>
      </p:sp>
      <p:sp>
        <p:nvSpPr>
          <p:cNvPr id="11" name="object 11"/>
          <p:cNvSpPr txBox="1"/>
          <p:nvPr/>
        </p:nvSpPr>
        <p:spPr>
          <a:xfrm>
            <a:off x="11731497" y="6336588"/>
            <a:ext cx="9588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7</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701344" y="1324736"/>
            <a:ext cx="3518535" cy="433070"/>
          </a:xfrm>
          <a:prstGeom prst="rect">
            <a:avLst/>
          </a:prstGeom>
        </p:spPr>
        <p:txBody>
          <a:bodyPr vert="horz" wrap="square" lIns="0" tIns="12065" rIns="0" bIns="0" rtlCol="0">
            <a:spAutoFit/>
          </a:bodyPr>
          <a:lstStyle/>
          <a:p>
            <a:pPr marL="38100" marR="0" lvl="0" indent="0" algn="l" defTabSz="914400" rtl="0" eaLnBrk="1" fontAlgn="auto" latinLnBrk="0" hangingPunct="1">
              <a:lnSpc>
                <a:spcPts val="1905"/>
              </a:lnSpc>
              <a:spcBef>
                <a:spcPts val="95"/>
              </a:spcBef>
              <a:spcAft>
                <a:spcPts val="0"/>
              </a:spcAft>
              <a:buClrTx/>
              <a:buSzTx/>
              <a:buFontTx/>
              <a:buNone/>
              <a:tabLst/>
              <a:defRPr/>
            </a:pPr>
            <a:r>
              <a:rPr kumimoji="0" sz="1600" b="1" i="0" u="none" strike="noStrike" kern="1200" cap="none" spc="-5" normalizeH="0" baseline="0" noProof="0" dirty="0">
                <a:ln>
                  <a:noFill/>
                </a:ln>
                <a:solidFill>
                  <a:srgbClr val="F05821"/>
                </a:solidFill>
                <a:effectLst/>
                <a:uLnTx/>
                <a:uFillTx/>
                <a:latin typeface="Arial"/>
                <a:ea typeface="+mn-ea"/>
                <a:cs typeface="Arial"/>
              </a:rPr>
              <a:t>Durable </a:t>
            </a:r>
            <a:r>
              <a:rPr kumimoji="0" sz="1600" b="1" i="0" u="none" strike="noStrike" kern="1200" cap="none" spc="-10" normalizeH="0" baseline="0" noProof="0" dirty="0">
                <a:ln>
                  <a:noFill/>
                </a:ln>
                <a:solidFill>
                  <a:srgbClr val="F05821"/>
                </a:solidFill>
                <a:effectLst/>
                <a:uLnTx/>
                <a:uFillTx/>
                <a:latin typeface="Arial"/>
                <a:ea typeface="+mn-ea"/>
                <a:cs typeface="Arial"/>
              </a:rPr>
              <a:t>Hct </a:t>
            </a:r>
            <a:r>
              <a:rPr kumimoji="0" sz="1600" b="1" i="0" u="none" strike="noStrike" kern="1200" cap="none" spc="-5" normalizeH="0" baseline="0" noProof="0" dirty="0">
                <a:ln>
                  <a:noFill/>
                </a:ln>
                <a:solidFill>
                  <a:srgbClr val="F05821"/>
                </a:solidFill>
                <a:effectLst/>
                <a:uLnTx/>
                <a:uFillTx/>
                <a:latin typeface="Arial"/>
                <a:ea typeface="+mn-ea"/>
                <a:cs typeface="Arial"/>
              </a:rPr>
              <a:t>control in RUX</a:t>
            </a:r>
            <a:r>
              <a:rPr kumimoji="0" sz="1600" b="1" i="0" u="none" strike="noStrike" kern="1200" cap="none" spc="55" normalizeH="0" baseline="0" noProof="0" dirty="0">
                <a:ln>
                  <a:noFill/>
                </a:ln>
                <a:solidFill>
                  <a:srgbClr val="F05821"/>
                </a:solidFill>
                <a:effectLst/>
                <a:uLnTx/>
                <a:uFillTx/>
                <a:latin typeface="Arial"/>
                <a:ea typeface="+mn-ea"/>
                <a:cs typeface="Arial"/>
              </a:rPr>
              <a:t> </a:t>
            </a:r>
            <a:r>
              <a:rPr kumimoji="0" sz="1600" b="1" i="0" u="none" strike="noStrike" kern="1200" cap="none" spc="-5" normalizeH="0" baseline="0" noProof="0" dirty="0">
                <a:ln>
                  <a:noFill/>
                </a:ln>
                <a:solidFill>
                  <a:srgbClr val="F05821"/>
                </a:solidFill>
                <a:effectLst/>
                <a:uLnTx/>
                <a:uFillTx/>
                <a:latin typeface="Arial"/>
                <a:ea typeface="+mn-ea"/>
                <a:cs typeface="Arial"/>
              </a:rPr>
              <a:t>patients</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38100" marR="0" lvl="0" indent="0" algn="l" defTabSz="914400" rtl="0" eaLnBrk="1" fontAlgn="auto" latinLnBrk="0" hangingPunct="1">
              <a:lnSpc>
                <a:spcPts val="1305"/>
              </a:lnSpc>
              <a:spcBef>
                <a:spcPts val="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rlito"/>
                <a:ea typeface="+mn-ea"/>
                <a:cs typeface="Carlito"/>
              </a:rPr>
              <a:t>Primary response at Week</a:t>
            </a:r>
            <a:r>
              <a:rPr kumimoji="0" sz="1100" b="0" i="0" u="none" strike="noStrike" kern="1200" cap="none" spc="-80" normalizeH="0" baseline="0" noProof="0" dirty="0">
                <a:ln>
                  <a:noFill/>
                </a:ln>
                <a:solidFill>
                  <a:prstClr val="black"/>
                </a:solidFill>
                <a:effectLst/>
                <a:uLnTx/>
                <a:uFillTx/>
                <a:latin typeface="Carlito"/>
                <a:ea typeface="+mn-ea"/>
                <a:cs typeface="Carlito"/>
              </a:rPr>
              <a:t> </a:t>
            </a:r>
            <a:r>
              <a:rPr kumimoji="0" sz="1100" b="0" i="0" u="none" strike="noStrike" kern="1200" cap="none" spc="5" normalizeH="0" baseline="0" noProof="0" dirty="0">
                <a:ln>
                  <a:noFill/>
                </a:ln>
                <a:solidFill>
                  <a:prstClr val="black"/>
                </a:solidFill>
                <a:effectLst/>
                <a:uLnTx/>
                <a:uFillTx/>
                <a:latin typeface="Carlito"/>
                <a:ea typeface="+mn-ea"/>
                <a:cs typeface="Carlito"/>
              </a:rPr>
              <a:t>28</a:t>
            </a:r>
            <a:r>
              <a:rPr kumimoji="0" sz="1050" b="0" i="0" u="none" strike="noStrike" kern="1200" cap="none" spc="7" normalizeH="0" baseline="27777" noProof="0" dirty="0">
                <a:ln>
                  <a:noFill/>
                </a:ln>
                <a:solidFill>
                  <a:prstClr val="black"/>
                </a:solidFill>
                <a:effectLst/>
                <a:uLnTx/>
                <a:uFillTx/>
                <a:latin typeface="Carlito"/>
                <a:ea typeface="+mn-ea"/>
                <a:cs typeface="Carlito"/>
              </a:rPr>
              <a:t>a</a:t>
            </a:r>
            <a:endParaRPr kumimoji="0" sz="1050" b="0" i="0" u="none" strike="noStrike" kern="1200" cap="none" spc="0" normalizeH="0" baseline="27777" noProof="0">
              <a:ln>
                <a:noFill/>
              </a:ln>
              <a:solidFill>
                <a:prstClr val="black"/>
              </a:solidFill>
              <a:effectLst/>
              <a:uLnTx/>
              <a:uFillTx/>
              <a:latin typeface="Carlito"/>
              <a:ea typeface="+mn-ea"/>
              <a:cs typeface="Carlito"/>
            </a:endParaRPr>
          </a:p>
        </p:txBody>
      </p:sp>
      <p:sp>
        <p:nvSpPr>
          <p:cNvPr id="13" name="object 13"/>
          <p:cNvSpPr txBox="1"/>
          <p:nvPr/>
        </p:nvSpPr>
        <p:spPr>
          <a:xfrm>
            <a:off x="773582" y="1821307"/>
            <a:ext cx="4482465" cy="452755"/>
          </a:xfrm>
          <a:prstGeom prst="rect">
            <a:avLst/>
          </a:prstGeom>
        </p:spPr>
        <p:txBody>
          <a:bodyPr vert="horz" wrap="square" lIns="0" tIns="13335" rIns="0" bIns="0" rtlCol="0">
            <a:spAutoFit/>
          </a:bodyPr>
          <a:lstStyle/>
          <a:p>
            <a:pPr marL="324485" marR="43180" lvl="0" indent="-287020" algn="l" defTabSz="914400" rtl="0" eaLnBrk="1" fontAlgn="auto" latinLnBrk="0" hangingPunct="1">
              <a:lnSpc>
                <a:spcPct val="100000"/>
              </a:lnSpc>
              <a:spcBef>
                <a:spcPts val="105"/>
              </a:spcBef>
              <a:spcAft>
                <a:spcPts val="0"/>
              </a:spcAft>
              <a:buClrTx/>
              <a:buSzTx/>
              <a:buFont typeface="Arial"/>
              <a:buChar char="•"/>
              <a:tabLst>
                <a:tab pos="324485" algn="l"/>
                <a:tab pos="325120" algn="l"/>
              </a:tabLst>
              <a:defRPr/>
            </a:pPr>
            <a:r>
              <a:rPr kumimoji="0" sz="1400" b="0" i="0" u="none" strike="noStrike" kern="1200" cap="none" spc="-5" normalizeH="0" baseline="0" noProof="0" dirty="0">
                <a:ln>
                  <a:noFill/>
                </a:ln>
                <a:solidFill>
                  <a:prstClr val="black"/>
                </a:solidFill>
                <a:effectLst/>
                <a:uLnTx/>
                <a:uFillTx/>
                <a:latin typeface="Carlito"/>
                <a:ea typeface="+mn-ea"/>
                <a:cs typeface="Carlito"/>
              </a:rPr>
              <a:t>Durable Hct </a:t>
            </a:r>
            <a:r>
              <a:rPr kumimoji="0" sz="1400" b="0" i="0" u="none" strike="noStrike" kern="1200" cap="none" spc="-10" normalizeH="0" baseline="0" noProof="0" dirty="0">
                <a:ln>
                  <a:noFill/>
                </a:ln>
                <a:solidFill>
                  <a:prstClr val="black"/>
                </a:solidFill>
                <a:effectLst/>
                <a:uLnTx/>
                <a:uFillTx/>
                <a:latin typeface="Carlito"/>
                <a:ea typeface="+mn-ea"/>
                <a:cs typeface="Carlito"/>
              </a:rPr>
              <a:t>control at </a:t>
            </a:r>
            <a:r>
              <a:rPr kumimoji="0" sz="1400" b="0" i="0" u="none" strike="noStrike" kern="1200" cap="none" spc="-15" normalizeH="0" baseline="0" noProof="0" dirty="0">
                <a:ln>
                  <a:noFill/>
                </a:ln>
                <a:solidFill>
                  <a:prstClr val="black"/>
                </a:solidFill>
                <a:effectLst/>
                <a:uLnTx/>
                <a:uFillTx/>
                <a:latin typeface="Carlito"/>
                <a:ea typeface="+mn-ea"/>
                <a:cs typeface="Carlito"/>
              </a:rPr>
              <a:t>Week </a:t>
            </a:r>
            <a:r>
              <a:rPr kumimoji="0" sz="1400" b="0" i="0" u="none" strike="noStrike" kern="1200" cap="none" spc="5" normalizeH="0" baseline="0" noProof="0" dirty="0">
                <a:ln>
                  <a:noFill/>
                </a:ln>
                <a:solidFill>
                  <a:prstClr val="black"/>
                </a:solidFill>
                <a:effectLst/>
                <a:uLnTx/>
                <a:uFillTx/>
                <a:latin typeface="Carlito"/>
                <a:ea typeface="+mn-ea"/>
                <a:cs typeface="Carlito"/>
              </a:rPr>
              <a:t>260</a:t>
            </a:r>
            <a:r>
              <a:rPr kumimoji="0" sz="1350" b="0" i="0" u="none" strike="noStrike" kern="1200" cap="none" spc="7" normalizeH="0" baseline="24691" noProof="0" dirty="0">
                <a:ln>
                  <a:noFill/>
                </a:ln>
                <a:solidFill>
                  <a:prstClr val="black"/>
                </a:solidFill>
                <a:effectLst/>
                <a:uLnTx/>
                <a:uFillTx/>
                <a:latin typeface="Carlito"/>
                <a:ea typeface="+mn-ea"/>
                <a:cs typeface="Carlito"/>
              </a:rPr>
              <a:t>b </a:t>
            </a:r>
            <a:r>
              <a:rPr kumimoji="0" sz="1400" b="0" i="0" u="none" strike="noStrike" kern="1200" cap="none" spc="-5" normalizeH="0" baseline="0" noProof="0" dirty="0">
                <a:ln>
                  <a:noFill/>
                </a:ln>
                <a:solidFill>
                  <a:prstClr val="black"/>
                </a:solidFill>
                <a:effectLst/>
                <a:uLnTx/>
                <a:uFillTx/>
                <a:latin typeface="Carlito"/>
                <a:ea typeface="+mn-ea"/>
                <a:cs typeface="Carlito"/>
              </a:rPr>
              <a:t>was achieved </a:t>
            </a:r>
            <a:r>
              <a:rPr kumimoji="0" sz="1400" b="0" i="0" u="none" strike="noStrike" kern="1200" cap="none" spc="-10" normalizeH="0" baseline="0" noProof="0" dirty="0">
                <a:ln>
                  <a:noFill/>
                </a:ln>
                <a:solidFill>
                  <a:prstClr val="black"/>
                </a:solidFill>
                <a:effectLst/>
                <a:uLnTx/>
                <a:uFillTx/>
                <a:latin typeface="Carlito"/>
                <a:ea typeface="+mn-ea"/>
                <a:cs typeface="Carlito"/>
              </a:rPr>
              <a:t>by </a:t>
            </a:r>
            <a:r>
              <a:rPr kumimoji="0" sz="1400" b="0" i="0" u="none" strike="noStrike" kern="1200" cap="none" spc="0" normalizeH="0" baseline="0" noProof="0" dirty="0">
                <a:ln>
                  <a:noFill/>
                </a:ln>
                <a:solidFill>
                  <a:prstClr val="black"/>
                </a:solidFill>
                <a:effectLst/>
                <a:uLnTx/>
                <a:uFillTx/>
                <a:latin typeface="Carlito"/>
                <a:ea typeface="+mn-ea"/>
                <a:cs typeface="Carlito"/>
              </a:rPr>
              <a:t>21.6%  </a:t>
            </a:r>
            <a:r>
              <a:rPr kumimoji="0" sz="1400" b="0" i="0" u="none" strike="noStrike" kern="1200" cap="none" spc="-5" normalizeH="0" baseline="0" noProof="0" dirty="0">
                <a:ln>
                  <a:noFill/>
                </a:ln>
                <a:solidFill>
                  <a:prstClr val="black"/>
                </a:solidFill>
                <a:effectLst/>
                <a:uLnTx/>
                <a:uFillTx/>
                <a:latin typeface="Carlito"/>
                <a:ea typeface="+mn-ea"/>
                <a:cs typeface="Carlito"/>
              </a:rPr>
              <a:t>(16/74) of patients </a:t>
            </a:r>
            <a:r>
              <a:rPr kumimoji="0" sz="1400" b="0" i="0" u="none" strike="noStrike" kern="1200" cap="none" spc="-10" normalizeH="0" baseline="0" noProof="0" dirty="0">
                <a:ln>
                  <a:noFill/>
                </a:ln>
                <a:solidFill>
                  <a:prstClr val="black"/>
                </a:solidFill>
                <a:effectLst/>
                <a:uLnTx/>
                <a:uFillTx/>
                <a:latin typeface="Carlito"/>
                <a:ea typeface="+mn-ea"/>
                <a:cs typeface="Carlito"/>
              </a:rPr>
              <a:t>randomized to</a:t>
            </a:r>
            <a:r>
              <a:rPr kumimoji="0" sz="1400" b="0" i="0" u="none" strike="noStrike" kern="1200" cap="none" spc="20" normalizeH="0" baseline="0" noProof="0" dirty="0">
                <a:ln>
                  <a:noFill/>
                </a:ln>
                <a:solidFill>
                  <a:prstClr val="black"/>
                </a:solidFill>
                <a:effectLst/>
                <a:uLnTx/>
                <a:uFillTx/>
                <a:latin typeface="Carlito"/>
                <a:ea typeface="+mn-ea"/>
                <a:cs typeface="Carlito"/>
              </a:rPr>
              <a:t> </a:t>
            </a:r>
            <a:r>
              <a:rPr kumimoji="0" sz="1400" b="0" i="0" u="none" strike="noStrike" kern="1200" cap="none" spc="0" normalizeH="0" baseline="0" noProof="0" dirty="0">
                <a:ln>
                  <a:noFill/>
                </a:ln>
                <a:solidFill>
                  <a:prstClr val="black"/>
                </a:solidFill>
                <a:effectLst/>
                <a:uLnTx/>
                <a:uFillTx/>
                <a:latin typeface="Carlito"/>
                <a:ea typeface="+mn-ea"/>
                <a:cs typeface="Carlito"/>
              </a:rPr>
              <a:t>RUX</a:t>
            </a:r>
            <a:endParaRPr kumimoji="0" sz="1400" b="0" i="0" u="none" strike="noStrike" kern="1200" cap="none" spc="0" normalizeH="0" baseline="0" noProof="0">
              <a:ln>
                <a:noFill/>
              </a:ln>
              <a:solidFill>
                <a:prstClr val="black"/>
              </a:solidFill>
              <a:effectLst/>
              <a:uLnTx/>
              <a:uFillTx/>
              <a:latin typeface="Carlito"/>
              <a:ea typeface="+mn-ea"/>
              <a:cs typeface="Carlito"/>
            </a:endParaRPr>
          </a:p>
        </p:txBody>
      </p:sp>
      <p:sp>
        <p:nvSpPr>
          <p:cNvPr id="14" name="object 14"/>
          <p:cNvSpPr txBox="1"/>
          <p:nvPr/>
        </p:nvSpPr>
        <p:spPr>
          <a:xfrm>
            <a:off x="6559677" y="1821307"/>
            <a:ext cx="4658360" cy="452755"/>
          </a:xfrm>
          <a:prstGeom prst="rect">
            <a:avLst/>
          </a:prstGeom>
        </p:spPr>
        <p:txBody>
          <a:bodyPr vert="horz" wrap="square" lIns="0" tIns="13335" rIns="0" bIns="0" rtlCol="0">
            <a:spAutoFit/>
          </a:bodyPr>
          <a:lstStyle/>
          <a:p>
            <a:pPr marL="299085" marR="5080" lvl="0" indent="-287020" algn="l" defTabSz="914400" rtl="0" eaLnBrk="1" fontAlgn="auto" latinLnBrk="0" hangingPunct="1">
              <a:lnSpc>
                <a:spcPct val="100000"/>
              </a:lnSpc>
              <a:spcBef>
                <a:spcPts val="105"/>
              </a:spcBef>
              <a:spcAft>
                <a:spcPts val="0"/>
              </a:spcAft>
              <a:buClrTx/>
              <a:buSzTx/>
              <a:buFont typeface="Arial"/>
              <a:buChar char="•"/>
              <a:tabLst>
                <a:tab pos="299085" algn="l"/>
                <a:tab pos="299720" algn="l"/>
              </a:tabLst>
              <a:defRPr/>
            </a:pPr>
            <a:r>
              <a:rPr kumimoji="0" sz="1400" b="0" i="0" u="none" strike="noStrike" kern="1200" cap="none" spc="-5" normalizeH="0" baseline="0" noProof="0" dirty="0">
                <a:ln>
                  <a:noFill/>
                </a:ln>
                <a:solidFill>
                  <a:prstClr val="black"/>
                </a:solidFill>
                <a:effectLst/>
                <a:uLnTx/>
                <a:uFillTx/>
                <a:latin typeface="Carlito"/>
                <a:ea typeface="+mn-ea"/>
                <a:cs typeface="Carlito"/>
              </a:rPr>
              <a:t>After crossover </a:t>
            </a:r>
            <a:r>
              <a:rPr kumimoji="0" sz="1400" b="0" i="0" u="none" strike="noStrike" kern="1200" cap="none" spc="-10" normalizeH="0" baseline="0" noProof="0" dirty="0">
                <a:ln>
                  <a:noFill/>
                </a:ln>
                <a:solidFill>
                  <a:prstClr val="black"/>
                </a:solidFill>
                <a:effectLst/>
                <a:uLnTx/>
                <a:uFillTx/>
                <a:latin typeface="Carlito"/>
                <a:ea typeface="+mn-ea"/>
                <a:cs typeface="Carlito"/>
              </a:rPr>
              <a:t>from </a:t>
            </a:r>
            <a:r>
              <a:rPr kumimoji="0" sz="1400" b="0" i="0" u="none" strike="noStrike" kern="1200" cap="none" spc="-40" normalizeH="0" baseline="0" noProof="0" dirty="0">
                <a:ln>
                  <a:noFill/>
                </a:ln>
                <a:solidFill>
                  <a:prstClr val="black"/>
                </a:solidFill>
                <a:effectLst/>
                <a:uLnTx/>
                <a:uFillTx/>
                <a:latin typeface="Carlito"/>
                <a:ea typeface="+mn-ea"/>
                <a:cs typeface="Carlito"/>
              </a:rPr>
              <a:t>BAT </a:t>
            </a:r>
            <a:r>
              <a:rPr kumimoji="0" sz="1400" b="0" i="0" u="none" strike="noStrike" kern="1200" cap="none" spc="-10" normalizeH="0" baseline="0" noProof="0" dirty="0">
                <a:ln>
                  <a:noFill/>
                </a:ln>
                <a:solidFill>
                  <a:prstClr val="black"/>
                </a:solidFill>
                <a:effectLst/>
                <a:uLnTx/>
                <a:uFillTx/>
                <a:latin typeface="Carlito"/>
                <a:ea typeface="+mn-ea"/>
                <a:cs typeface="Carlito"/>
              </a:rPr>
              <a:t>to </a:t>
            </a:r>
            <a:r>
              <a:rPr kumimoji="0" sz="1400" b="0" i="0" u="none" strike="noStrike" kern="1200" cap="none" spc="0" normalizeH="0" baseline="0" noProof="0" dirty="0">
                <a:ln>
                  <a:noFill/>
                </a:ln>
                <a:solidFill>
                  <a:prstClr val="black"/>
                </a:solidFill>
                <a:effectLst/>
                <a:uLnTx/>
                <a:uFillTx/>
                <a:latin typeface="Carlito"/>
                <a:ea typeface="+mn-ea"/>
                <a:cs typeface="Carlito"/>
              </a:rPr>
              <a:t>RUX, </a:t>
            </a:r>
            <a:r>
              <a:rPr kumimoji="0" sz="1400" b="0" i="0" u="none" strike="noStrike" kern="1200" cap="none" spc="-5" normalizeH="0" baseline="0" noProof="0" dirty="0">
                <a:ln>
                  <a:noFill/>
                </a:ln>
                <a:solidFill>
                  <a:prstClr val="black"/>
                </a:solidFill>
                <a:effectLst/>
                <a:uLnTx/>
                <a:uFillTx/>
                <a:latin typeface="Carlito"/>
                <a:ea typeface="+mn-ea"/>
                <a:cs typeface="Carlito"/>
              </a:rPr>
              <a:t>median Hct levels declined  </a:t>
            </a:r>
            <a:r>
              <a:rPr kumimoji="0" sz="1400" b="0" i="0" u="none" strike="noStrike" kern="1200" cap="none" spc="-10" normalizeH="0" baseline="0" noProof="0" dirty="0">
                <a:ln>
                  <a:noFill/>
                </a:ln>
                <a:solidFill>
                  <a:prstClr val="black"/>
                </a:solidFill>
                <a:effectLst/>
                <a:uLnTx/>
                <a:uFillTx/>
                <a:latin typeface="Carlito"/>
                <a:ea typeface="+mn-ea"/>
                <a:cs typeface="Carlito"/>
              </a:rPr>
              <a:t>by </a:t>
            </a:r>
            <a:r>
              <a:rPr kumimoji="0" sz="1400" b="0" i="0" u="none" strike="noStrike" kern="1200" cap="none" spc="0" normalizeH="0" baseline="0" noProof="0" dirty="0">
                <a:ln>
                  <a:noFill/>
                </a:ln>
                <a:solidFill>
                  <a:prstClr val="black"/>
                </a:solidFill>
                <a:effectLst/>
                <a:uLnTx/>
                <a:uFillTx/>
                <a:latin typeface="Carlito"/>
                <a:ea typeface="+mn-ea"/>
                <a:cs typeface="Carlito"/>
              </a:rPr>
              <a:t>– 7.1% </a:t>
            </a:r>
            <a:r>
              <a:rPr kumimoji="0" sz="1400" b="0" i="0" u="none" strike="noStrike" kern="1200" cap="none" spc="-10" normalizeH="0" baseline="0" noProof="0" dirty="0">
                <a:ln>
                  <a:noFill/>
                </a:ln>
                <a:solidFill>
                  <a:prstClr val="black"/>
                </a:solidFill>
                <a:effectLst/>
                <a:uLnTx/>
                <a:uFillTx/>
                <a:latin typeface="Carlito"/>
                <a:ea typeface="+mn-ea"/>
                <a:cs typeface="Carlito"/>
              </a:rPr>
              <a:t>(– </a:t>
            </a:r>
            <a:r>
              <a:rPr kumimoji="0" sz="1400" b="0" i="0" u="none" strike="noStrike" kern="1200" cap="none" spc="-5" normalizeH="0" baseline="0" noProof="0" dirty="0">
                <a:ln>
                  <a:noFill/>
                </a:ln>
                <a:solidFill>
                  <a:prstClr val="black"/>
                </a:solidFill>
                <a:effectLst/>
                <a:uLnTx/>
                <a:uFillTx/>
                <a:latin typeface="Carlito"/>
                <a:ea typeface="+mn-ea"/>
                <a:cs typeface="Carlito"/>
              </a:rPr>
              <a:t>28.0, </a:t>
            </a:r>
            <a:r>
              <a:rPr kumimoji="0" sz="1400" b="0" i="0" u="none" strike="noStrike" kern="1200" cap="none" spc="0" normalizeH="0" baseline="0" noProof="0" dirty="0">
                <a:ln>
                  <a:noFill/>
                </a:ln>
                <a:solidFill>
                  <a:prstClr val="black"/>
                </a:solidFill>
                <a:effectLst/>
                <a:uLnTx/>
                <a:uFillTx/>
                <a:latin typeface="Carlito"/>
                <a:ea typeface="+mn-ea"/>
                <a:cs typeface="Carlito"/>
              </a:rPr>
              <a:t>8.1) </a:t>
            </a:r>
            <a:r>
              <a:rPr kumimoji="0" sz="1400" b="0" i="0" u="none" strike="noStrike" kern="1200" cap="none" spc="-10" normalizeH="0" baseline="0" noProof="0" dirty="0">
                <a:ln>
                  <a:noFill/>
                </a:ln>
                <a:solidFill>
                  <a:prstClr val="black"/>
                </a:solidFill>
                <a:effectLst/>
                <a:uLnTx/>
                <a:uFillTx/>
                <a:latin typeface="Carlito"/>
                <a:ea typeface="+mn-ea"/>
                <a:cs typeface="Carlito"/>
              </a:rPr>
              <a:t>at </a:t>
            </a:r>
            <a:r>
              <a:rPr kumimoji="0" sz="1400" b="0" i="0" u="none" strike="noStrike" kern="1200" cap="none" spc="-25" normalizeH="0" baseline="0" noProof="0" dirty="0">
                <a:ln>
                  <a:noFill/>
                </a:ln>
                <a:solidFill>
                  <a:prstClr val="black"/>
                </a:solidFill>
                <a:effectLst/>
                <a:uLnTx/>
                <a:uFillTx/>
                <a:latin typeface="Carlito"/>
                <a:ea typeface="+mn-ea"/>
                <a:cs typeface="Carlito"/>
              </a:rPr>
              <a:t>EOT</a:t>
            </a:r>
            <a:endParaRPr kumimoji="0" sz="1400" b="0" i="0" u="none" strike="noStrike" kern="1200" cap="none" spc="0" normalizeH="0" baseline="0" noProof="0">
              <a:ln>
                <a:noFill/>
              </a:ln>
              <a:solidFill>
                <a:prstClr val="black"/>
              </a:solidFill>
              <a:effectLst/>
              <a:uLnTx/>
              <a:uFillTx/>
              <a:latin typeface="Carlito"/>
              <a:ea typeface="+mn-ea"/>
              <a:cs typeface="Carlito"/>
            </a:endParaRPr>
          </a:p>
        </p:txBody>
      </p:sp>
      <p:sp>
        <p:nvSpPr>
          <p:cNvPr id="15" name="object 15"/>
          <p:cNvSpPr txBox="1"/>
          <p:nvPr/>
        </p:nvSpPr>
        <p:spPr>
          <a:xfrm>
            <a:off x="413308" y="6027521"/>
            <a:ext cx="10984230" cy="482600"/>
          </a:xfrm>
          <a:prstGeom prst="rect">
            <a:avLst/>
          </a:prstGeom>
        </p:spPr>
        <p:txBody>
          <a:bodyPr vert="horz" wrap="square" lIns="0" tIns="12065" rIns="0" bIns="0" rtlCol="0">
            <a:spAutoFit/>
          </a:bodyPr>
          <a:lstStyle/>
          <a:p>
            <a:pPr marL="38100" marR="30480" lvl="0" indent="0" algn="just" defTabSz="914400" rtl="0" eaLnBrk="1" fontAlgn="auto" latinLnBrk="0" hangingPunct="1">
              <a:lnSpc>
                <a:spcPct val="100000"/>
              </a:lnSpc>
              <a:spcBef>
                <a:spcPts val="95"/>
              </a:spcBef>
              <a:spcAft>
                <a:spcPts val="0"/>
              </a:spcAft>
              <a:buClrTx/>
              <a:buSzTx/>
              <a:buFontTx/>
              <a:buNone/>
              <a:tabLst/>
              <a:defRPr/>
            </a:pPr>
            <a:r>
              <a:rPr kumimoji="0" sz="975" b="0" i="0" u="none" strike="noStrike" kern="1200" cap="none" spc="15" normalizeH="0" baseline="25641" noProof="0" dirty="0">
                <a:ln>
                  <a:noFill/>
                </a:ln>
                <a:solidFill>
                  <a:srgbClr val="004676"/>
                </a:solidFill>
                <a:effectLst/>
                <a:uLnTx/>
                <a:uFillTx/>
                <a:latin typeface="Arial"/>
                <a:ea typeface="+mn-ea"/>
                <a:cs typeface="Arial"/>
              </a:rPr>
              <a:t>a </a:t>
            </a:r>
            <a:r>
              <a:rPr kumimoji="0" sz="1000" b="0" i="0" u="none" strike="noStrike" kern="1200" cap="none" spc="-5" normalizeH="0" baseline="0" noProof="0" dirty="0">
                <a:ln>
                  <a:noFill/>
                </a:ln>
                <a:solidFill>
                  <a:srgbClr val="004676"/>
                </a:solidFill>
                <a:effectLst/>
                <a:uLnTx/>
                <a:uFillTx/>
                <a:latin typeface="Arial"/>
                <a:ea typeface="+mn-ea"/>
                <a:cs typeface="Arial"/>
              </a:rPr>
              <a:t>Defined as absence of phlebotomy eligibility </a:t>
            </a:r>
            <a:r>
              <a:rPr kumimoji="0" sz="1000" b="0" i="0" u="none" strike="noStrike" kern="1200" cap="none" spc="0" normalizeH="0" baseline="0" noProof="0" dirty="0">
                <a:ln>
                  <a:noFill/>
                </a:ln>
                <a:solidFill>
                  <a:srgbClr val="004676"/>
                </a:solidFill>
                <a:effectLst/>
                <a:uLnTx/>
                <a:uFillTx/>
                <a:latin typeface="Arial"/>
                <a:ea typeface="+mn-ea"/>
                <a:cs typeface="Arial"/>
              </a:rPr>
              <a:t>from </a:t>
            </a:r>
            <a:r>
              <a:rPr kumimoji="0" sz="1000" b="0" i="0" u="none" strike="noStrike" kern="1200" cap="none" spc="5" normalizeH="0" baseline="0" noProof="0" dirty="0">
                <a:ln>
                  <a:noFill/>
                </a:ln>
                <a:solidFill>
                  <a:srgbClr val="004676"/>
                </a:solidFill>
                <a:effectLst/>
                <a:uLnTx/>
                <a:uFillTx/>
                <a:latin typeface="Arial"/>
                <a:ea typeface="+mn-ea"/>
                <a:cs typeface="Arial"/>
              </a:rPr>
              <a:t>Weeks </a:t>
            </a:r>
            <a:r>
              <a:rPr kumimoji="0" sz="1000" b="0" i="0" u="none" strike="noStrike" kern="1200" cap="none" spc="-5" normalizeH="0" baseline="0" noProof="0" dirty="0">
                <a:ln>
                  <a:noFill/>
                </a:ln>
                <a:solidFill>
                  <a:srgbClr val="004676"/>
                </a:solidFill>
                <a:effectLst/>
                <a:uLnTx/>
                <a:uFillTx/>
                <a:latin typeface="Arial"/>
                <a:ea typeface="+mn-ea"/>
                <a:cs typeface="Arial"/>
              </a:rPr>
              <a:t>8 to 28, </a:t>
            </a:r>
            <a:r>
              <a:rPr kumimoji="0" sz="1000" b="0" i="0" u="none" strike="noStrike" kern="1200" cap="none" spc="-10" normalizeH="0" baseline="0" noProof="0" dirty="0">
                <a:ln>
                  <a:noFill/>
                </a:ln>
                <a:solidFill>
                  <a:srgbClr val="004676"/>
                </a:solidFill>
                <a:effectLst/>
                <a:uLnTx/>
                <a:uFillTx/>
                <a:latin typeface="Arial"/>
                <a:ea typeface="+mn-ea"/>
                <a:cs typeface="Arial"/>
              </a:rPr>
              <a:t>with </a:t>
            </a:r>
            <a:r>
              <a:rPr kumimoji="0" sz="1000" b="0" i="0" u="none" strike="noStrike" kern="1200" cap="none" spc="-5" normalizeH="0" baseline="0" noProof="0" dirty="0">
                <a:ln>
                  <a:noFill/>
                </a:ln>
                <a:solidFill>
                  <a:srgbClr val="004676"/>
                </a:solidFill>
                <a:effectLst/>
                <a:uLnTx/>
                <a:uFillTx/>
                <a:latin typeface="Arial"/>
                <a:ea typeface="+mn-ea"/>
                <a:cs typeface="Arial"/>
              </a:rPr>
              <a:t>only 1 post-randomization phlebotomy </a:t>
            </a:r>
            <a:r>
              <a:rPr kumimoji="0" sz="1000" b="0" i="0" u="none" strike="noStrike" kern="1200" cap="none" spc="-10" normalizeH="0" baseline="0" noProof="0" dirty="0">
                <a:ln>
                  <a:noFill/>
                </a:ln>
                <a:solidFill>
                  <a:srgbClr val="004676"/>
                </a:solidFill>
                <a:effectLst/>
                <a:uLnTx/>
                <a:uFillTx/>
                <a:latin typeface="Arial"/>
                <a:ea typeface="+mn-ea"/>
                <a:cs typeface="Arial"/>
              </a:rPr>
              <a:t>allowed </a:t>
            </a:r>
            <a:r>
              <a:rPr kumimoji="0" sz="1000" b="0" i="0" u="none" strike="noStrike" kern="1200" cap="none" spc="-5" normalizeH="0" baseline="0" noProof="0" dirty="0">
                <a:ln>
                  <a:noFill/>
                </a:ln>
                <a:solidFill>
                  <a:srgbClr val="004676"/>
                </a:solidFill>
                <a:effectLst/>
                <a:uLnTx/>
                <a:uFillTx/>
                <a:latin typeface="Arial"/>
                <a:ea typeface="+mn-ea"/>
                <a:cs typeface="Arial"/>
              </a:rPr>
              <a:t>prior to </a:t>
            </a:r>
            <a:r>
              <a:rPr kumimoji="0" sz="1000" b="0" i="0" u="none" strike="noStrike" kern="1200" cap="none" spc="5"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8. </a:t>
            </a:r>
            <a:r>
              <a:rPr kumimoji="0" sz="975" b="0" i="0" u="none" strike="noStrike" kern="1200" cap="none" spc="15" normalizeH="0" baseline="25641" noProof="0" dirty="0">
                <a:ln>
                  <a:noFill/>
                </a:ln>
                <a:solidFill>
                  <a:srgbClr val="004676"/>
                </a:solidFill>
                <a:effectLst/>
                <a:uLnTx/>
                <a:uFillTx/>
                <a:latin typeface="Arial"/>
                <a:ea typeface="+mn-ea"/>
                <a:cs typeface="Arial"/>
              </a:rPr>
              <a:t>b </a:t>
            </a:r>
            <a:r>
              <a:rPr kumimoji="0" sz="1000" b="0" i="0" u="none" strike="noStrike" kern="1200" cap="none" spc="-5" normalizeH="0" baseline="0" noProof="0" dirty="0">
                <a:ln>
                  <a:noFill/>
                </a:ln>
                <a:solidFill>
                  <a:srgbClr val="004676"/>
                </a:solidFill>
                <a:effectLst/>
                <a:uLnTx/>
                <a:uFillTx/>
                <a:latin typeface="Arial"/>
                <a:ea typeface="+mn-ea"/>
                <a:cs typeface="Arial"/>
              </a:rPr>
              <a:t>Defined as no phlebotomy eligibility starting at </a:t>
            </a:r>
            <a:r>
              <a:rPr kumimoji="0" sz="1000" b="0" i="0" u="none" strike="noStrike" kern="1200" cap="none" spc="0"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8 and  </a:t>
            </a:r>
            <a:r>
              <a:rPr kumimoji="0" sz="1000" b="0" i="0" u="none" strike="noStrike" kern="1200" cap="none" spc="-10" normalizeH="0" baseline="0" noProof="0" dirty="0">
                <a:ln>
                  <a:noFill/>
                </a:ln>
                <a:solidFill>
                  <a:srgbClr val="004676"/>
                </a:solidFill>
                <a:effectLst/>
                <a:uLnTx/>
                <a:uFillTx/>
                <a:latin typeface="Arial"/>
                <a:ea typeface="+mn-ea"/>
                <a:cs typeface="Arial"/>
              </a:rPr>
              <a:t>continuing </a:t>
            </a:r>
            <a:r>
              <a:rPr kumimoji="0" sz="1000" b="0" i="0" u="none" strike="noStrike" kern="1200" cap="none" spc="-5" normalizeH="0" baseline="0" noProof="0" dirty="0">
                <a:ln>
                  <a:noFill/>
                </a:ln>
                <a:solidFill>
                  <a:srgbClr val="004676"/>
                </a:solidFill>
                <a:effectLst/>
                <a:uLnTx/>
                <a:uFillTx/>
                <a:latin typeface="Arial"/>
                <a:ea typeface="+mn-ea"/>
                <a:cs typeface="Arial"/>
              </a:rPr>
              <a:t>through </a:t>
            </a:r>
            <a:r>
              <a:rPr kumimoji="0" sz="1000" b="0" i="0" u="none" strike="noStrike" kern="1200" cap="none" spc="0" normalizeH="0" baseline="0" noProof="0" dirty="0">
                <a:ln>
                  <a:noFill/>
                </a:ln>
                <a:solidFill>
                  <a:srgbClr val="004676"/>
                </a:solidFill>
                <a:effectLst/>
                <a:uLnTx/>
                <a:uFillTx/>
                <a:latin typeface="Arial"/>
                <a:ea typeface="+mn-ea"/>
                <a:cs typeface="Arial"/>
              </a:rPr>
              <a:t>Week </a:t>
            </a:r>
            <a:r>
              <a:rPr kumimoji="0" sz="1000" b="0" i="0" u="none" strike="noStrike" kern="1200" cap="none" spc="-10" normalizeH="0" baseline="0" noProof="0" dirty="0">
                <a:ln>
                  <a:noFill/>
                </a:ln>
                <a:solidFill>
                  <a:srgbClr val="004676"/>
                </a:solidFill>
                <a:effectLst/>
                <a:uLnTx/>
                <a:uFillTx/>
                <a:latin typeface="Arial"/>
                <a:ea typeface="+mn-ea"/>
                <a:cs typeface="Arial"/>
              </a:rPr>
              <a:t>260, with </a:t>
            </a:r>
            <a:r>
              <a:rPr kumimoji="0" sz="1000" b="0" i="0" u="none" strike="noStrike" kern="1200" cap="none" spc="-5" normalizeH="0" baseline="0" noProof="0" dirty="0">
                <a:ln>
                  <a:noFill/>
                </a:ln>
                <a:solidFill>
                  <a:srgbClr val="004676"/>
                </a:solidFill>
                <a:effectLst/>
                <a:uLnTx/>
                <a:uFillTx/>
                <a:latin typeface="Arial"/>
                <a:ea typeface="+mn-ea"/>
                <a:cs typeface="Arial"/>
              </a:rPr>
              <a:t>≤1 post-randomization phlebotomy eligibility prior to </a:t>
            </a:r>
            <a:r>
              <a:rPr kumimoji="0" sz="1000" b="0" i="0" u="none" strike="noStrike" kern="1200" cap="none" spc="5"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8. Phlebotomy eligibility </a:t>
            </a:r>
            <a:r>
              <a:rPr kumimoji="0" sz="1000" b="0" i="0" u="none" strike="noStrike" kern="1200" cap="none" spc="-10" normalizeH="0" baseline="0" noProof="0" dirty="0">
                <a:ln>
                  <a:noFill/>
                </a:ln>
                <a:solidFill>
                  <a:srgbClr val="004676"/>
                </a:solidFill>
                <a:effectLst/>
                <a:uLnTx/>
                <a:uFillTx/>
                <a:latin typeface="Arial"/>
                <a:ea typeface="+mn-ea"/>
                <a:cs typeface="Arial"/>
              </a:rPr>
              <a:t>was </a:t>
            </a:r>
            <a:r>
              <a:rPr kumimoji="0" sz="1000" b="0" i="0" u="none" strike="noStrike" kern="1200" cap="none" spc="-5" normalizeH="0" baseline="0" noProof="0" dirty="0">
                <a:ln>
                  <a:noFill/>
                </a:ln>
                <a:solidFill>
                  <a:srgbClr val="004676"/>
                </a:solidFill>
                <a:effectLst/>
                <a:uLnTx/>
                <a:uFillTx/>
                <a:latin typeface="Arial"/>
                <a:ea typeface="+mn-ea"/>
                <a:cs typeface="Arial"/>
              </a:rPr>
              <a:t>defined as </a:t>
            </a:r>
            <a:r>
              <a:rPr kumimoji="0" sz="1000" b="0" i="0" u="none" strike="noStrike" kern="1200" cap="none" spc="0" normalizeH="0" baseline="0" noProof="0" dirty="0">
                <a:ln>
                  <a:noFill/>
                </a:ln>
                <a:solidFill>
                  <a:srgbClr val="004676"/>
                </a:solidFill>
                <a:effectLst/>
                <a:uLnTx/>
                <a:uFillTx/>
                <a:latin typeface="Arial"/>
                <a:ea typeface="+mn-ea"/>
                <a:cs typeface="Arial"/>
              </a:rPr>
              <a:t>confirmed </a:t>
            </a:r>
            <a:r>
              <a:rPr kumimoji="0" sz="1000" b="0" i="0" u="none" strike="noStrike" kern="1200" cap="none" spc="-5" normalizeH="0" baseline="0" noProof="0" dirty="0">
                <a:ln>
                  <a:noFill/>
                </a:ln>
                <a:solidFill>
                  <a:srgbClr val="004676"/>
                </a:solidFill>
                <a:effectLst/>
                <a:uLnTx/>
                <a:uFillTx/>
                <a:latin typeface="Arial"/>
                <a:ea typeface="+mn-ea"/>
                <a:cs typeface="Arial"/>
              </a:rPr>
              <a:t>Hct </a:t>
            </a:r>
            <a:r>
              <a:rPr kumimoji="0" sz="1000" b="0" i="0" u="none" strike="noStrike" kern="1200" cap="none" spc="-10" normalizeH="0" baseline="0" noProof="0" dirty="0">
                <a:ln>
                  <a:noFill/>
                </a:ln>
                <a:solidFill>
                  <a:srgbClr val="004676"/>
                </a:solidFill>
                <a:effectLst/>
                <a:uLnTx/>
                <a:uFillTx/>
                <a:latin typeface="Arial"/>
                <a:ea typeface="+mn-ea"/>
                <a:cs typeface="Arial"/>
              </a:rPr>
              <a:t>&gt;45% and </a:t>
            </a:r>
            <a:r>
              <a:rPr kumimoji="0" sz="1000" b="0" i="0" u="none" strike="noStrike" kern="1200" cap="none" spc="-5" normalizeH="0" baseline="0" noProof="0" dirty="0">
                <a:ln>
                  <a:noFill/>
                </a:ln>
                <a:solidFill>
                  <a:srgbClr val="004676"/>
                </a:solidFill>
                <a:effectLst/>
                <a:uLnTx/>
                <a:uFillTx/>
                <a:latin typeface="Arial"/>
                <a:ea typeface="+mn-ea"/>
                <a:cs typeface="Arial"/>
              </a:rPr>
              <a:t>≥3% </a:t>
            </a:r>
            <a:r>
              <a:rPr kumimoji="0" sz="1000" b="0" i="0" u="none" strike="noStrike" kern="1200" cap="none" spc="-10" normalizeH="0" baseline="0" noProof="0" dirty="0">
                <a:ln>
                  <a:noFill/>
                </a:ln>
                <a:solidFill>
                  <a:srgbClr val="004676"/>
                </a:solidFill>
                <a:effectLst/>
                <a:uLnTx/>
                <a:uFillTx/>
                <a:latin typeface="Arial"/>
                <a:ea typeface="+mn-ea"/>
                <a:cs typeface="Arial"/>
              </a:rPr>
              <a:t>higher </a:t>
            </a:r>
            <a:r>
              <a:rPr kumimoji="0" sz="1000" b="0" i="0" u="none" strike="noStrike" kern="1200" cap="none" spc="-5" normalizeH="0" baseline="0" noProof="0" dirty="0">
                <a:ln>
                  <a:noFill/>
                </a:ln>
                <a:solidFill>
                  <a:srgbClr val="004676"/>
                </a:solidFill>
                <a:effectLst/>
                <a:uLnTx/>
                <a:uFillTx/>
                <a:latin typeface="Arial"/>
                <a:ea typeface="+mn-ea"/>
                <a:cs typeface="Arial"/>
              </a:rPr>
              <a:t>than baseline, or </a:t>
            </a:r>
            <a:r>
              <a:rPr kumimoji="0" sz="1000" b="0" i="0" u="none" strike="noStrike" kern="1200" cap="none" spc="-10" normalizeH="0" baseline="0" noProof="0" dirty="0">
                <a:ln>
                  <a:noFill/>
                </a:ln>
                <a:solidFill>
                  <a:srgbClr val="004676"/>
                </a:solidFill>
                <a:effectLst/>
                <a:uLnTx/>
                <a:uFillTx/>
                <a:latin typeface="Arial"/>
                <a:ea typeface="+mn-ea"/>
                <a:cs typeface="Arial"/>
              </a:rPr>
              <a:t>&gt;48%.  </a:t>
            </a:r>
            <a:r>
              <a:rPr kumimoji="0" sz="975" b="0" i="0" u="none" strike="noStrike" kern="1200" cap="none" spc="15" normalizeH="0" baseline="25641" noProof="0" dirty="0">
                <a:ln>
                  <a:noFill/>
                </a:ln>
                <a:solidFill>
                  <a:srgbClr val="004676"/>
                </a:solidFill>
                <a:effectLst/>
                <a:uLnTx/>
                <a:uFillTx/>
                <a:latin typeface="Arial"/>
                <a:ea typeface="+mn-ea"/>
                <a:cs typeface="Arial"/>
              </a:rPr>
              <a:t>c </a:t>
            </a:r>
            <a:r>
              <a:rPr kumimoji="0" sz="1000" b="0" i="0" u="none" strike="noStrike" kern="1200" cap="none" spc="-5" normalizeH="0" baseline="0" noProof="0" dirty="0">
                <a:ln>
                  <a:noFill/>
                </a:ln>
                <a:solidFill>
                  <a:srgbClr val="004676"/>
                </a:solidFill>
                <a:effectLst/>
                <a:uLnTx/>
                <a:uFillTx/>
                <a:latin typeface="Arial"/>
                <a:ea typeface="+mn-ea"/>
                <a:cs typeface="Arial"/>
              </a:rPr>
              <a:t>Defined as </a:t>
            </a:r>
            <a:r>
              <a:rPr kumimoji="0" sz="1000" b="0" i="0" u="none" strike="noStrike" kern="1200" cap="none" spc="0" normalizeH="0" baseline="0" noProof="0" dirty="0">
                <a:ln>
                  <a:noFill/>
                </a:ln>
                <a:solidFill>
                  <a:srgbClr val="004676"/>
                </a:solidFill>
                <a:effectLst/>
                <a:uLnTx/>
                <a:uFillTx/>
                <a:latin typeface="Arial"/>
                <a:ea typeface="+mn-ea"/>
                <a:cs typeface="Arial"/>
              </a:rPr>
              <a:t>time from </a:t>
            </a:r>
            <a:r>
              <a:rPr kumimoji="0" sz="1000" b="0" i="0" u="none" strike="noStrike" kern="1200" cap="none" spc="-5" normalizeH="0" baseline="0" noProof="0" dirty="0">
                <a:ln>
                  <a:noFill/>
                </a:ln>
                <a:solidFill>
                  <a:srgbClr val="004676"/>
                </a:solidFill>
                <a:effectLst/>
                <a:uLnTx/>
                <a:uFillTx/>
                <a:latin typeface="Arial"/>
                <a:ea typeface="+mn-ea"/>
                <a:cs typeface="Arial"/>
              </a:rPr>
              <a:t>start of Hct control to earliest date of phlebotomy </a:t>
            </a:r>
            <a:r>
              <a:rPr kumimoji="0" sz="1000" b="0" i="0" u="none" strike="noStrike" kern="1200" cap="none" spc="-10" normalizeH="0" baseline="0" noProof="0" dirty="0">
                <a:ln>
                  <a:noFill/>
                </a:ln>
                <a:solidFill>
                  <a:srgbClr val="004676"/>
                </a:solidFill>
                <a:effectLst/>
                <a:uLnTx/>
                <a:uFillTx/>
                <a:latin typeface="Arial"/>
                <a:ea typeface="+mn-ea"/>
                <a:cs typeface="Arial"/>
              </a:rPr>
              <a:t>eligibility, palpable </a:t>
            </a:r>
            <a:r>
              <a:rPr kumimoji="0" sz="1000" b="0" i="0" u="none" strike="noStrike" kern="1200" cap="none" spc="-5" normalizeH="0" baseline="0" noProof="0" dirty="0">
                <a:ln>
                  <a:noFill/>
                </a:ln>
                <a:solidFill>
                  <a:srgbClr val="004676"/>
                </a:solidFill>
                <a:effectLst/>
                <a:uLnTx/>
                <a:uFillTx/>
                <a:latin typeface="Arial"/>
                <a:ea typeface="+mn-ea"/>
                <a:cs typeface="Arial"/>
              </a:rPr>
              <a:t>spleen </a:t>
            </a:r>
            <a:r>
              <a:rPr kumimoji="0" sz="1000" b="0" i="0" u="none" strike="noStrike" kern="1200" cap="none" spc="-10" normalizeH="0" baseline="0" noProof="0" dirty="0">
                <a:ln>
                  <a:noFill/>
                </a:ln>
                <a:solidFill>
                  <a:srgbClr val="004676"/>
                </a:solidFill>
                <a:effectLst/>
                <a:uLnTx/>
                <a:uFillTx/>
                <a:latin typeface="Arial"/>
                <a:ea typeface="+mn-ea"/>
                <a:cs typeface="Arial"/>
              </a:rPr>
              <a:t>(&gt;0 </a:t>
            </a:r>
            <a:r>
              <a:rPr kumimoji="0" sz="1000" b="0" i="0" u="none" strike="noStrike" kern="1200" cap="none" spc="0" normalizeH="0" baseline="0" noProof="0" dirty="0">
                <a:ln>
                  <a:noFill/>
                </a:ln>
                <a:solidFill>
                  <a:srgbClr val="004676"/>
                </a:solidFill>
                <a:effectLst/>
                <a:uLnTx/>
                <a:uFillTx/>
                <a:latin typeface="Arial"/>
                <a:ea typeface="+mn-ea"/>
                <a:cs typeface="Arial"/>
              </a:rPr>
              <a:t>cm), </a:t>
            </a:r>
            <a:r>
              <a:rPr kumimoji="0" sz="1000" b="0" i="0" u="none" strike="noStrike" kern="1200" cap="none" spc="-5" normalizeH="0" baseline="0" noProof="0" dirty="0">
                <a:ln>
                  <a:noFill/>
                </a:ln>
                <a:solidFill>
                  <a:srgbClr val="004676"/>
                </a:solidFill>
                <a:effectLst/>
                <a:uLnTx/>
                <a:uFillTx/>
                <a:latin typeface="Arial"/>
                <a:ea typeface="+mn-ea"/>
                <a:cs typeface="Arial"/>
              </a:rPr>
              <a:t>transformation to MF or AML, or death due to any</a:t>
            </a:r>
            <a:r>
              <a:rPr kumimoji="0" sz="1000" b="0" i="0" u="none" strike="noStrike" kern="1200" cap="none" spc="-40"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cause.</a:t>
            </a:r>
            <a:endParaRPr kumimoji="0" sz="1000" b="0" i="0" u="none" strike="noStrike" kern="1200" cap="none" spc="0" normalizeH="0" baseline="0" noProof="0" dirty="0">
              <a:ln>
                <a:noFill/>
              </a:ln>
              <a:solidFill>
                <a:srgbClr val="004676"/>
              </a:solidFill>
              <a:effectLst/>
              <a:uLnTx/>
              <a:uFillTx/>
              <a:latin typeface="Arial"/>
              <a:ea typeface="+mn-ea"/>
              <a:cs typeface="Arial"/>
            </a:endParaRPr>
          </a:p>
        </p:txBody>
      </p:sp>
      <p:sp>
        <p:nvSpPr>
          <p:cNvPr id="16" name="object 16"/>
          <p:cNvSpPr txBox="1"/>
          <p:nvPr/>
        </p:nvSpPr>
        <p:spPr>
          <a:xfrm>
            <a:off x="1840357" y="5582818"/>
            <a:ext cx="260985" cy="229870"/>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a:ea typeface="+mn-ea"/>
                <a:cs typeface="Arial"/>
              </a:rPr>
              <a:t>47    </a:t>
            </a:r>
            <a:r>
              <a:rPr kumimoji="0" sz="500" b="0" i="0" u="none" strike="noStrike" kern="1200" cap="none" spc="8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43</a:t>
            </a:r>
            <a:endParaRPr kumimoji="0" sz="500" b="0" i="0" u="none" strike="noStrike" kern="1200" cap="none" spc="0" normalizeH="0" baseline="0" noProof="0">
              <a:ln>
                <a:noFill/>
              </a:ln>
              <a:solidFill>
                <a:prstClr val="black"/>
              </a:solidFill>
              <a:effectLst/>
              <a:uLnTx/>
              <a:uFillTx/>
              <a:latin typeface="Arial"/>
              <a:ea typeface="+mn-ea"/>
              <a:cs typeface="Arial"/>
            </a:endParaRPr>
          </a:p>
          <a:p>
            <a:pPr marL="19050" marR="0" lvl="0" indent="0" algn="l" defTabSz="914400" rtl="0" eaLnBrk="1" fontAlgn="auto" latinLnBrk="0" hangingPunct="1">
              <a:lnSpc>
                <a:spcPct val="100000"/>
              </a:lnSpc>
              <a:spcBef>
                <a:spcPts val="400"/>
              </a:spcBef>
              <a:spcAft>
                <a:spcPts val="0"/>
              </a:spcAft>
              <a:buClrTx/>
              <a:buSzTx/>
              <a:buFontTx/>
              <a:buNone/>
              <a:tabLst>
                <a:tab pos="196850" algn="l"/>
              </a:tabLst>
              <a:defRPr/>
            </a:pPr>
            <a:r>
              <a:rPr kumimoji="0" sz="500" b="0" i="0" u="none" strike="noStrike" kern="1200" cap="none" spc="0" normalizeH="0" baseline="0" noProof="0" dirty="0">
                <a:ln>
                  <a:noFill/>
                </a:ln>
                <a:solidFill>
                  <a:prstClr val="black"/>
                </a:solidFill>
                <a:effectLst/>
                <a:uLnTx/>
                <a:uFillTx/>
                <a:latin typeface="Arial"/>
                <a:ea typeface="+mn-ea"/>
                <a:cs typeface="Arial"/>
              </a:rPr>
              <a:t>0	4</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2224785" y="5582818"/>
            <a:ext cx="3143885" cy="229870"/>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tab pos="207645" algn="l"/>
                <a:tab pos="3081655" algn="l"/>
              </a:tabLst>
              <a:defRPr/>
            </a:pPr>
            <a:r>
              <a:rPr kumimoji="0" sz="500" b="0" i="0" u="none" strike="noStrike" kern="1200" cap="none" spc="-5" normalizeH="0" baseline="0" noProof="0" dirty="0">
                <a:ln>
                  <a:noFill/>
                </a:ln>
                <a:solidFill>
                  <a:prstClr val="black"/>
                </a:solidFill>
                <a:effectLst/>
                <a:uLnTx/>
                <a:uFillTx/>
                <a:latin typeface="Arial"/>
                <a:ea typeface="+mn-ea"/>
                <a:cs typeface="Arial"/>
              </a:rPr>
              <a:t>40	36       35      35       35       33       31        30       29       29        28       27       27       26     </a:t>
            </a:r>
            <a:r>
              <a:rPr kumimoji="0" sz="500" b="0" i="0" u="none" strike="noStrike" kern="1200" cap="none" spc="11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25      </a:t>
            </a:r>
            <a:r>
              <a:rPr kumimoji="0" sz="500" b="0" i="0" u="none" strike="noStrike" kern="1200" cap="none" spc="35"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10	</a:t>
            </a:r>
            <a:r>
              <a:rPr kumimoji="0" sz="500" b="0" i="0" u="none" strike="noStrike" kern="1200" cap="none" spc="0" normalizeH="0" baseline="0" noProof="0" dirty="0">
                <a:ln>
                  <a:noFill/>
                </a:ln>
                <a:solidFill>
                  <a:prstClr val="black"/>
                </a:solidFill>
                <a:effectLst/>
                <a:uLnTx/>
                <a:uFillTx/>
                <a:latin typeface="Arial"/>
                <a:ea typeface="+mn-ea"/>
                <a:cs typeface="Arial"/>
              </a:rPr>
              <a:t>0</a:t>
            </a:r>
            <a:endParaRPr kumimoji="0" sz="500" b="0" i="0" u="none" strike="noStrike" kern="1200" cap="none" spc="0" normalizeH="0" baseline="0" noProof="0">
              <a:ln>
                <a:noFill/>
              </a:ln>
              <a:solidFill>
                <a:prstClr val="black"/>
              </a:solidFill>
              <a:effectLst/>
              <a:uLnTx/>
              <a:uFillTx/>
              <a:latin typeface="Arial"/>
              <a:ea typeface="+mn-ea"/>
              <a:cs typeface="Arial"/>
            </a:endParaRPr>
          </a:p>
          <a:p>
            <a:pPr marL="17145" marR="0" lvl="0" indent="0" algn="l" defTabSz="914400" rtl="0" eaLnBrk="1" fontAlgn="auto" latinLnBrk="0" hangingPunct="1">
              <a:lnSpc>
                <a:spcPct val="100000"/>
              </a:lnSpc>
              <a:spcBef>
                <a:spcPts val="400"/>
              </a:spcBef>
              <a:spcAft>
                <a:spcPts val="0"/>
              </a:spcAft>
              <a:buClrTx/>
              <a:buSzTx/>
              <a:buFontTx/>
              <a:buNone/>
              <a:tabLst>
                <a:tab pos="207645" algn="l"/>
              </a:tabLst>
              <a:defRPr/>
            </a:pPr>
            <a:r>
              <a:rPr kumimoji="0" sz="500" b="0" i="0" u="none" strike="noStrike" kern="1200" cap="none" spc="0" normalizeH="0" baseline="0" noProof="0" dirty="0">
                <a:ln>
                  <a:noFill/>
                </a:ln>
                <a:solidFill>
                  <a:prstClr val="black"/>
                </a:solidFill>
                <a:effectLst/>
                <a:uLnTx/>
                <a:uFillTx/>
                <a:latin typeface="Arial"/>
                <a:ea typeface="+mn-ea"/>
                <a:cs typeface="Arial"/>
              </a:rPr>
              <a:t>7	</a:t>
            </a:r>
            <a:r>
              <a:rPr kumimoji="0" sz="500" b="0" i="0" u="none" strike="noStrike" kern="1200" cap="none" spc="-5" normalizeH="0" baseline="0" noProof="0" dirty="0">
                <a:ln>
                  <a:noFill/>
                </a:ln>
                <a:solidFill>
                  <a:prstClr val="black"/>
                </a:solidFill>
                <a:effectLst/>
                <a:uLnTx/>
                <a:uFillTx/>
                <a:latin typeface="Arial"/>
                <a:ea typeface="+mn-ea"/>
                <a:cs typeface="Arial"/>
              </a:rPr>
              <a:t>10     </a:t>
            </a:r>
            <a:r>
              <a:rPr kumimoji="0" sz="500" b="0" i="0" u="none" strike="noStrike" kern="1200" cap="none" spc="35"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11     </a:t>
            </a:r>
            <a:r>
              <a:rPr kumimoji="0" sz="500" b="0" i="0" u="none" strike="noStrike" kern="1200" cap="none" spc="35"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11      </a:t>
            </a:r>
            <a:r>
              <a:rPr kumimoji="0" sz="500" b="0" i="0" u="none" strike="noStrike" kern="1200" cap="none" spc="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11      </a:t>
            </a:r>
            <a:r>
              <a:rPr kumimoji="0" sz="500" b="0" i="0" u="none" strike="noStrike" kern="1200" cap="none" spc="3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13      </a:t>
            </a:r>
            <a:r>
              <a:rPr kumimoji="0" sz="500" b="0" i="0" u="none" strike="noStrike" kern="1200" cap="none" spc="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15      </a:t>
            </a:r>
            <a:r>
              <a:rPr kumimoji="0" sz="500" b="0" i="0" u="none" strike="noStrike" kern="1200" cap="none" spc="4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16      </a:t>
            </a:r>
            <a:r>
              <a:rPr kumimoji="0" sz="500" b="0" i="0" u="none" strike="noStrike" kern="1200" cap="none" spc="5"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17      </a:t>
            </a:r>
            <a:r>
              <a:rPr kumimoji="0" sz="500" b="0" i="0" u="none" strike="noStrike" kern="1200" cap="none" spc="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17      </a:t>
            </a:r>
            <a:r>
              <a:rPr kumimoji="0" sz="500" b="0" i="0" u="none" strike="noStrike" kern="1200" cap="none" spc="4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18      </a:t>
            </a:r>
            <a:r>
              <a:rPr kumimoji="0" sz="500" b="0" i="0" u="none" strike="noStrike" kern="1200" cap="none" spc="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19      </a:t>
            </a:r>
            <a:r>
              <a:rPr kumimoji="0" sz="500" b="0" i="0" u="none" strike="noStrike" kern="1200" cap="none" spc="3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19      </a:t>
            </a:r>
            <a:r>
              <a:rPr kumimoji="0" sz="500" b="0" i="0" u="none" strike="noStrike" kern="1200" cap="none" spc="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19      </a:t>
            </a:r>
            <a:r>
              <a:rPr kumimoji="0" sz="500" b="0" i="0" u="none" strike="noStrike" kern="1200" cap="none" spc="15"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19      </a:t>
            </a:r>
            <a:r>
              <a:rPr kumimoji="0" sz="500" b="0" i="0" u="none" strike="noStrike" kern="1200" cap="none" spc="3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20      </a:t>
            </a:r>
            <a:r>
              <a:rPr kumimoji="0" sz="500" b="0" i="0" u="none" strike="noStrike" kern="1200" cap="none" spc="0"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20</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859231" y="5582818"/>
            <a:ext cx="837565" cy="229870"/>
          </a:xfrm>
          <a:prstGeom prst="rect">
            <a:avLst/>
          </a:prstGeom>
        </p:spPr>
        <p:txBody>
          <a:bodyPr vert="horz" wrap="square" lIns="0" tIns="13335" rIns="0" bIns="0" rtlCol="0">
            <a:spAutoFit/>
          </a:bodyPr>
          <a:lstStyle/>
          <a:p>
            <a:pPr marL="6350" marR="0" lvl="0" indent="0" algn="l" defTabSz="914400" rtl="0" eaLnBrk="1" fontAlgn="auto" latinLnBrk="0" hangingPunct="1">
              <a:lnSpc>
                <a:spcPct val="100000"/>
              </a:lnSpc>
              <a:spcBef>
                <a:spcPts val="105"/>
              </a:spcBef>
              <a:spcAft>
                <a:spcPts val="0"/>
              </a:spcAft>
              <a:buClrTx/>
              <a:buSzTx/>
              <a:buFontTx/>
              <a:buNone/>
              <a:tabLst>
                <a:tab pos="352425" algn="l"/>
              </a:tabLst>
              <a:defRPr/>
            </a:pPr>
            <a:r>
              <a:rPr kumimoji="0" sz="500" b="0" i="0" u="none" strike="noStrike" kern="1200" cap="none" spc="0" normalizeH="0" baseline="0" noProof="0" dirty="0">
                <a:ln>
                  <a:noFill/>
                </a:ln>
                <a:solidFill>
                  <a:prstClr val="black"/>
                </a:solidFill>
                <a:effectLst/>
                <a:uLnTx/>
                <a:uFillTx/>
                <a:latin typeface="Arial"/>
                <a:ea typeface="+mn-ea"/>
                <a:cs typeface="Arial"/>
              </a:rPr>
              <a:t>At </a:t>
            </a:r>
            <a:r>
              <a:rPr kumimoji="0" sz="500" b="0" i="0" u="none" strike="noStrike" kern="1200" cap="none" spc="-5" normalizeH="0" baseline="0" noProof="0" dirty="0">
                <a:ln>
                  <a:noFill/>
                </a:ln>
                <a:solidFill>
                  <a:prstClr val="black"/>
                </a:solidFill>
                <a:effectLst/>
                <a:uLnTx/>
                <a:uFillTx/>
                <a:latin typeface="Arial"/>
                <a:ea typeface="+mn-ea"/>
                <a:cs typeface="Arial"/>
              </a:rPr>
              <a:t>risk	47    47    47 </a:t>
            </a:r>
            <a:r>
              <a:rPr kumimoji="0" sz="500" b="0" i="0" u="none" strike="noStrike" kern="1200" cap="none" spc="75" normalizeH="0" baseline="0" noProof="0" dirty="0">
                <a:ln>
                  <a:noFill/>
                </a:ln>
                <a:solidFill>
                  <a:prstClr val="black"/>
                </a:solidFill>
                <a:effectLst/>
                <a:uLnTx/>
                <a:uFillTx/>
                <a:latin typeface="Arial"/>
                <a:ea typeface="+mn-ea"/>
                <a:cs typeface="Arial"/>
              </a:rPr>
              <a:t> </a:t>
            </a:r>
            <a:r>
              <a:rPr kumimoji="0" sz="500" b="0" i="0" u="none" strike="noStrike" kern="1200" cap="none" spc="-5" normalizeH="0" baseline="0" noProof="0" dirty="0">
                <a:ln>
                  <a:noFill/>
                </a:ln>
                <a:solidFill>
                  <a:prstClr val="black"/>
                </a:solidFill>
                <a:effectLst/>
                <a:uLnTx/>
                <a:uFillTx/>
                <a:latin typeface="Arial"/>
                <a:ea typeface="+mn-ea"/>
                <a:cs typeface="Arial"/>
              </a:rPr>
              <a:t>47</a:t>
            </a:r>
            <a:endParaRPr kumimoji="0" sz="5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00"/>
              </a:spcBef>
              <a:spcAft>
                <a:spcPts val="0"/>
              </a:spcAft>
              <a:buClrTx/>
              <a:buSzTx/>
              <a:buFontTx/>
              <a:buNone/>
              <a:tabLst>
                <a:tab pos="364490" algn="l"/>
              </a:tabLst>
              <a:defRPr/>
            </a:pPr>
            <a:r>
              <a:rPr kumimoji="0" sz="500" b="0" i="0" u="none" strike="noStrike" kern="1200" cap="none" spc="0" normalizeH="0" baseline="0" noProof="0" dirty="0">
                <a:ln>
                  <a:noFill/>
                </a:ln>
                <a:solidFill>
                  <a:prstClr val="black"/>
                </a:solidFill>
                <a:effectLst/>
                <a:uLnTx/>
                <a:uFillTx/>
                <a:latin typeface="Arial"/>
                <a:ea typeface="+mn-ea"/>
                <a:cs typeface="Arial"/>
              </a:rPr>
              <a:t>Events	0      0     0   </a:t>
            </a:r>
            <a:r>
              <a:rPr kumimoji="0" sz="500" b="0" i="0" u="none" strike="noStrike" kern="1200" cap="none" spc="135" normalizeH="0" baseline="0" noProof="0" dirty="0">
                <a:ln>
                  <a:noFill/>
                </a:ln>
                <a:solidFill>
                  <a:prstClr val="black"/>
                </a:solidFill>
                <a:effectLst/>
                <a:uLnTx/>
                <a:uFillTx/>
                <a:latin typeface="Arial"/>
                <a:ea typeface="+mn-ea"/>
                <a:cs typeface="Arial"/>
              </a:rPr>
              <a:t> </a:t>
            </a:r>
            <a:r>
              <a:rPr kumimoji="0" sz="500" b="0" i="0" u="none" strike="noStrike" kern="1200" cap="none" spc="0" normalizeH="0" baseline="0" noProof="0" dirty="0">
                <a:ln>
                  <a:noFill/>
                </a:ln>
                <a:solidFill>
                  <a:prstClr val="black"/>
                </a:solidFill>
                <a:effectLst/>
                <a:uLnTx/>
                <a:uFillTx/>
                <a:latin typeface="Arial"/>
                <a:ea typeface="+mn-ea"/>
                <a:cs typeface="Arial"/>
              </a:rPr>
              <a:t>0</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grpSp>
        <p:nvGrpSpPr>
          <p:cNvPr id="19" name="object 19"/>
          <p:cNvGrpSpPr/>
          <p:nvPr/>
        </p:nvGrpSpPr>
        <p:grpSpPr>
          <a:xfrm>
            <a:off x="1087945" y="3194176"/>
            <a:ext cx="4462780" cy="1978660"/>
            <a:chOff x="1087945" y="3194176"/>
            <a:chExt cx="4462780" cy="1978660"/>
          </a:xfrm>
        </p:grpSpPr>
        <p:sp>
          <p:nvSpPr>
            <p:cNvPr id="20" name="object 20"/>
            <p:cNvSpPr/>
            <p:nvPr/>
          </p:nvSpPr>
          <p:spPr>
            <a:xfrm>
              <a:off x="1092708" y="4163567"/>
              <a:ext cx="4453255" cy="0"/>
            </a:xfrm>
            <a:custGeom>
              <a:avLst/>
              <a:gdLst/>
              <a:ahLst/>
              <a:cxnLst/>
              <a:rect l="l" t="t" r="r" b="b"/>
              <a:pathLst>
                <a:path w="4453255">
                  <a:moveTo>
                    <a:pt x="0" y="0"/>
                  </a:moveTo>
                  <a:lnTo>
                    <a:pt x="4453128" y="0"/>
                  </a:lnTo>
                </a:path>
              </a:pathLst>
            </a:custGeom>
            <a:ln w="9144">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286256" y="3337559"/>
              <a:ext cx="3979545" cy="730250"/>
            </a:xfrm>
            <a:custGeom>
              <a:avLst/>
              <a:gdLst/>
              <a:ahLst/>
              <a:cxnLst/>
              <a:rect l="l" t="t" r="r" b="b"/>
              <a:pathLst>
                <a:path w="3979545" h="730250">
                  <a:moveTo>
                    <a:pt x="0" y="0"/>
                  </a:moveTo>
                  <a:lnTo>
                    <a:pt x="592074" y="0"/>
                  </a:lnTo>
                  <a:lnTo>
                    <a:pt x="592074" y="34925"/>
                  </a:lnTo>
                  <a:lnTo>
                    <a:pt x="609473" y="34925"/>
                  </a:lnTo>
                  <a:lnTo>
                    <a:pt x="609473" y="68199"/>
                  </a:lnTo>
                  <a:lnTo>
                    <a:pt x="674624" y="68199"/>
                  </a:lnTo>
                  <a:lnTo>
                    <a:pt x="674624" y="103124"/>
                  </a:lnTo>
                  <a:lnTo>
                    <a:pt x="711073" y="103124"/>
                  </a:lnTo>
                  <a:lnTo>
                    <a:pt x="711073" y="141224"/>
                  </a:lnTo>
                  <a:lnTo>
                    <a:pt x="774573" y="141224"/>
                  </a:lnTo>
                  <a:lnTo>
                    <a:pt x="774573" y="176149"/>
                  </a:lnTo>
                  <a:lnTo>
                    <a:pt x="918971" y="176149"/>
                  </a:lnTo>
                  <a:lnTo>
                    <a:pt x="918971" y="211074"/>
                  </a:lnTo>
                  <a:lnTo>
                    <a:pt x="968248" y="211074"/>
                  </a:lnTo>
                  <a:lnTo>
                    <a:pt x="968248" y="245999"/>
                  </a:lnTo>
                  <a:lnTo>
                    <a:pt x="990473" y="245999"/>
                  </a:lnTo>
                  <a:lnTo>
                    <a:pt x="990473" y="319023"/>
                  </a:lnTo>
                  <a:lnTo>
                    <a:pt x="1158620" y="319023"/>
                  </a:lnTo>
                  <a:lnTo>
                    <a:pt x="1158620" y="353948"/>
                  </a:lnTo>
                  <a:lnTo>
                    <a:pt x="1185671" y="353948"/>
                  </a:lnTo>
                  <a:lnTo>
                    <a:pt x="1185671" y="390397"/>
                  </a:lnTo>
                  <a:lnTo>
                    <a:pt x="1731645" y="390397"/>
                  </a:lnTo>
                  <a:lnTo>
                    <a:pt x="1731645" y="425322"/>
                  </a:lnTo>
                  <a:lnTo>
                    <a:pt x="1747520" y="425322"/>
                  </a:lnTo>
                  <a:lnTo>
                    <a:pt x="1747520" y="460247"/>
                  </a:lnTo>
                  <a:lnTo>
                    <a:pt x="1952244" y="460247"/>
                  </a:lnTo>
                  <a:lnTo>
                    <a:pt x="1952244" y="498347"/>
                  </a:lnTo>
                  <a:lnTo>
                    <a:pt x="2096770" y="498347"/>
                  </a:lnTo>
                  <a:lnTo>
                    <a:pt x="2096770" y="533272"/>
                  </a:lnTo>
                  <a:lnTo>
                    <a:pt x="2126869" y="533272"/>
                  </a:lnTo>
                  <a:lnTo>
                    <a:pt x="2126869" y="571245"/>
                  </a:lnTo>
                  <a:lnTo>
                    <a:pt x="2439543" y="571245"/>
                  </a:lnTo>
                  <a:lnTo>
                    <a:pt x="2439543" y="606170"/>
                  </a:lnTo>
                  <a:lnTo>
                    <a:pt x="2688717" y="606170"/>
                  </a:lnTo>
                  <a:lnTo>
                    <a:pt x="2688717" y="644270"/>
                  </a:lnTo>
                  <a:lnTo>
                    <a:pt x="2928366" y="644270"/>
                  </a:lnTo>
                  <a:lnTo>
                    <a:pt x="2928366" y="677671"/>
                  </a:lnTo>
                  <a:lnTo>
                    <a:pt x="3709289" y="677671"/>
                  </a:lnTo>
                  <a:lnTo>
                    <a:pt x="3709289" y="729995"/>
                  </a:lnTo>
                  <a:lnTo>
                    <a:pt x="3979164" y="729995"/>
                  </a:lnTo>
                </a:path>
              </a:pathLst>
            </a:custGeom>
            <a:ln w="12192">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2247900" y="3561587"/>
              <a:ext cx="3034665" cy="525780"/>
            </a:xfrm>
            <a:custGeom>
              <a:avLst/>
              <a:gdLst/>
              <a:ahLst/>
              <a:cxnLst/>
              <a:rect l="l" t="t" r="r" b="b"/>
              <a:pathLst>
                <a:path w="3034665" h="525779">
                  <a:moveTo>
                    <a:pt x="0" y="21336"/>
                  </a:moveTo>
                  <a:lnTo>
                    <a:pt x="35051" y="21336"/>
                  </a:lnTo>
                </a:path>
                <a:path w="3034665" h="525779">
                  <a:moveTo>
                    <a:pt x="19812" y="0"/>
                  </a:moveTo>
                  <a:lnTo>
                    <a:pt x="19812" y="42672"/>
                  </a:lnTo>
                </a:path>
                <a:path w="3034665" h="525779">
                  <a:moveTo>
                    <a:pt x="2471928" y="452628"/>
                  </a:moveTo>
                  <a:lnTo>
                    <a:pt x="2503932" y="452628"/>
                  </a:lnTo>
                </a:path>
                <a:path w="3034665" h="525779">
                  <a:moveTo>
                    <a:pt x="2488691" y="434339"/>
                  </a:moveTo>
                  <a:lnTo>
                    <a:pt x="2488691" y="473963"/>
                  </a:lnTo>
                </a:path>
                <a:path w="3034665" h="525779">
                  <a:moveTo>
                    <a:pt x="2659379" y="452628"/>
                  </a:moveTo>
                  <a:lnTo>
                    <a:pt x="2695955" y="452628"/>
                  </a:lnTo>
                </a:path>
                <a:path w="3034665" h="525779">
                  <a:moveTo>
                    <a:pt x="2679191" y="434339"/>
                  </a:moveTo>
                  <a:lnTo>
                    <a:pt x="2679191" y="473963"/>
                  </a:lnTo>
                </a:path>
                <a:path w="3034665" h="525779">
                  <a:moveTo>
                    <a:pt x="2674620" y="452628"/>
                  </a:moveTo>
                  <a:lnTo>
                    <a:pt x="2708148" y="452628"/>
                  </a:lnTo>
                </a:path>
                <a:path w="3034665" h="525779">
                  <a:moveTo>
                    <a:pt x="2691384" y="434339"/>
                  </a:moveTo>
                  <a:lnTo>
                    <a:pt x="2691384" y="473963"/>
                  </a:lnTo>
                </a:path>
                <a:path w="3034665" h="525779">
                  <a:moveTo>
                    <a:pt x="2679191" y="452628"/>
                  </a:moveTo>
                  <a:lnTo>
                    <a:pt x="2714244" y="452628"/>
                  </a:lnTo>
                </a:path>
                <a:path w="3034665" h="525779">
                  <a:moveTo>
                    <a:pt x="2695955" y="434339"/>
                  </a:moveTo>
                  <a:lnTo>
                    <a:pt x="2695955" y="473963"/>
                  </a:lnTo>
                </a:path>
                <a:path w="3034665" h="525779">
                  <a:moveTo>
                    <a:pt x="2685288" y="452628"/>
                  </a:moveTo>
                  <a:lnTo>
                    <a:pt x="2721864" y="452628"/>
                  </a:lnTo>
                </a:path>
                <a:path w="3034665" h="525779">
                  <a:moveTo>
                    <a:pt x="2702052" y="434339"/>
                  </a:moveTo>
                  <a:lnTo>
                    <a:pt x="2702052" y="473963"/>
                  </a:lnTo>
                </a:path>
                <a:path w="3034665" h="525779">
                  <a:moveTo>
                    <a:pt x="2685288" y="452628"/>
                  </a:moveTo>
                  <a:lnTo>
                    <a:pt x="2721864" y="452628"/>
                  </a:lnTo>
                </a:path>
                <a:path w="3034665" h="525779">
                  <a:moveTo>
                    <a:pt x="2702052" y="434339"/>
                  </a:moveTo>
                  <a:lnTo>
                    <a:pt x="2702052" y="473963"/>
                  </a:lnTo>
                </a:path>
                <a:path w="3034665" h="525779">
                  <a:moveTo>
                    <a:pt x="2691384" y="452628"/>
                  </a:moveTo>
                  <a:lnTo>
                    <a:pt x="2727960" y="452628"/>
                  </a:lnTo>
                </a:path>
                <a:path w="3034665" h="525779">
                  <a:moveTo>
                    <a:pt x="2708148" y="434339"/>
                  </a:moveTo>
                  <a:lnTo>
                    <a:pt x="2708148" y="473963"/>
                  </a:lnTo>
                </a:path>
                <a:path w="3034665" h="525779">
                  <a:moveTo>
                    <a:pt x="2691384" y="452628"/>
                  </a:moveTo>
                  <a:lnTo>
                    <a:pt x="2727960" y="452628"/>
                  </a:lnTo>
                </a:path>
                <a:path w="3034665" h="525779">
                  <a:moveTo>
                    <a:pt x="2708148" y="434339"/>
                  </a:moveTo>
                  <a:lnTo>
                    <a:pt x="2708148" y="473963"/>
                  </a:lnTo>
                </a:path>
                <a:path w="3034665" h="525779">
                  <a:moveTo>
                    <a:pt x="2779776" y="505968"/>
                  </a:moveTo>
                  <a:lnTo>
                    <a:pt x="2816352" y="505968"/>
                  </a:lnTo>
                </a:path>
                <a:path w="3034665" h="525779">
                  <a:moveTo>
                    <a:pt x="2798064" y="483107"/>
                  </a:moveTo>
                  <a:lnTo>
                    <a:pt x="2798064" y="525780"/>
                  </a:lnTo>
                </a:path>
                <a:path w="3034665" h="525779">
                  <a:moveTo>
                    <a:pt x="2795016" y="505968"/>
                  </a:moveTo>
                  <a:lnTo>
                    <a:pt x="2825496" y="505968"/>
                  </a:lnTo>
                </a:path>
                <a:path w="3034665" h="525779">
                  <a:moveTo>
                    <a:pt x="2810255" y="483107"/>
                  </a:moveTo>
                  <a:lnTo>
                    <a:pt x="2810255" y="525780"/>
                  </a:lnTo>
                </a:path>
                <a:path w="3034665" h="525779">
                  <a:moveTo>
                    <a:pt x="2795016" y="505968"/>
                  </a:moveTo>
                  <a:lnTo>
                    <a:pt x="2831591" y="505968"/>
                  </a:lnTo>
                </a:path>
                <a:path w="3034665" h="525779">
                  <a:moveTo>
                    <a:pt x="2813304" y="483107"/>
                  </a:moveTo>
                  <a:lnTo>
                    <a:pt x="2813304" y="525780"/>
                  </a:lnTo>
                </a:path>
                <a:path w="3034665" h="525779">
                  <a:moveTo>
                    <a:pt x="2843784" y="505968"/>
                  </a:moveTo>
                  <a:lnTo>
                    <a:pt x="2877312" y="505968"/>
                  </a:lnTo>
                </a:path>
                <a:path w="3034665" h="525779">
                  <a:moveTo>
                    <a:pt x="2859024" y="483107"/>
                  </a:moveTo>
                  <a:lnTo>
                    <a:pt x="2859024" y="525780"/>
                  </a:lnTo>
                </a:path>
                <a:path w="3034665" h="525779">
                  <a:moveTo>
                    <a:pt x="2849879" y="505968"/>
                  </a:moveTo>
                  <a:lnTo>
                    <a:pt x="2886455" y="505968"/>
                  </a:lnTo>
                </a:path>
                <a:path w="3034665" h="525779">
                  <a:moveTo>
                    <a:pt x="2865120" y="483107"/>
                  </a:moveTo>
                  <a:lnTo>
                    <a:pt x="2865120" y="525780"/>
                  </a:lnTo>
                </a:path>
                <a:path w="3034665" h="525779">
                  <a:moveTo>
                    <a:pt x="2852928" y="505968"/>
                  </a:moveTo>
                  <a:lnTo>
                    <a:pt x="2886455" y="505968"/>
                  </a:lnTo>
                </a:path>
                <a:path w="3034665" h="525779">
                  <a:moveTo>
                    <a:pt x="2869691" y="483107"/>
                  </a:moveTo>
                  <a:lnTo>
                    <a:pt x="2869691" y="525780"/>
                  </a:lnTo>
                </a:path>
                <a:path w="3034665" h="525779">
                  <a:moveTo>
                    <a:pt x="2852928" y="505968"/>
                  </a:moveTo>
                  <a:lnTo>
                    <a:pt x="2889504" y="505968"/>
                  </a:lnTo>
                </a:path>
                <a:path w="3034665" h="525779">
                  <a:moveTo>
                    <a:pt x="2872740" y="483107"/>
                  </a:moveTo>
                  <a:lnTo>
                    <a:pt x="2872740" y="525780"/>
                  </a:lnTo>
                </a:path>
                <a:path w="3034665" h="525779">
                  <a:moveTo>
                    <a:pt x="2859024" y="505968"/>
                  </a:moveTo>
                  <a:lnTo>
                    <a:pt x="2892552" y="505968"/>
                  </a:lnTo>
                </a:path>
                <a:path w="3034665" h="525779">
                  <a:moveTo>
                    <a:pt x="2877312" y="483107"/>
                  </a:moveTo>
                  <a:lnTo>
                    <a:pt x="2877312" y="525780"/>
                  </a:lnTo>
                </a:path>
                <a:path w="3034665" h="525779">
                  <a:moveTo>
                    <a:pt x="2865120" y="505968"/>
                  </a:moveTo>
                  <a:lnTo>
                    <a:pt x="2901696" y="505968"/>
                  </a:lnTo>
                </a:path>
                <a:path w="3034665" h="525779">
                  <a:moveTo>
                    <a:pt x="2886455" y="483107"/>
                  </a:moveTo>
                  <a:lnTo>
                    <a:pt x="2886455" y="525780"/>
                  </a:lnTo>
                </a:path>
                <a:path w="3034665" h="525779">
                  <a:moveTo>
                    <a:pt x="2865120" y="505968"/>
                  </a:moveTo>
                  <a:lnTo>
                    <a:pt x="2901696" y="505968"/>
                  </a:lnTo>
                </a:path>
                <a:path w="3034665" h="525779">
                  <a:moveTo>
                    <a:pt x="2886455" y="483107"/>
                  </a:moveTo>
                  <a:lnTo>
                    <a:pt x="2886455" y="525780"/>
                  </a:lnTo>
                </a:path>
                <a:path w="3034665" h="525779">
                  <a:moveTo>
                    <a:pt x="2869691" y="505968"/>
                  </a:moveTo>
                  <a:lnTo>
                    <a:pt x="2904744" y="505968"/>
                  </a:lnTo>
                </a:path>
                <a:path w="3034665" h="525779">
                  <a:moveTo>
                    <a:pt x="2886455" y="483107"/>
                  </a:moveTo>
                  <a:lnTo>
                    <a:pt x="2886455" y="525780"/>
                  </a:lnTo>
                </a:path>
                <a:path w="3034665" h="525779">
                  <a:moveTo>
                    <a:pt x="2872740" y="505968"/>
                  </a:moveTo>
                  <a:lnTo>
                    <a:pt x="2904744" y="505968"/>
                  </a:lnTo>
                </a:path>
                <a:path w="3034665" h="525779">
                  <a:moveTo>
                    <a:pt x="2889504" y="483107"/>
                  </a:moveTo>
                  <a:lnTo>
                    <a:pt x="2889504" y="525780"/>
                  </a:lnTo>
                </a:path>
                <a:path w="3034665" h="525779">
                  <a:moveTo>
                    <a:pt x="2872740" y="505968"/>
                  </a:moveTo>
                  <a:lnTo>
                    <a:pt x="2909316" y="505968"/>
                  </a:lnTo>
                </a:path>
                <a:path w="3034665" h="525779">
                  <a:moveTo>
                    <a:pt x="2892552" y="483107"/>
                  </a:moveTo>
                  <a:lnTo>
                    <a:pt x="2892552" y="525780"/>
                  </a:lnTo>
                </a:path>
                <a:path w="3034665" h="525779">
                  <a:moveTo>
                    <a:pt x="2883408" y="505968"/>
                  </a:moveTo>
                  <a:lnTo>
                    <a:pt x="2915412" y="505968"/>
                  </a:lnTo>
                </a:path>
                <a:path w="3034665" h="525779">
                  <a:moveTo>
                    <a:pt x="2898648" y="483107"/>
                  </a:moveTo>
                  <a:lnTo>
                    <a:pt x="2898648" y="525780"/>
                  </a:lnTo>
                </a:path>
                <a:path w="3034665" h="525779">
                  <a:moveTo>
                    <a:pt x="2883408" y="505968"/>
                  </a:moveTo>
                  <a:lnTo>
                    <a:pt x="2915412" y="505968"/>
                  </a:lnTo>
                </a:path>
                <a:path w="3034665" h="525779">
                  <a:moveTo>
                    <a:pt x="2898648" y="483107"/>
                  </a:moveTo>
                  <a:lnTo>
                    <a:pt x="2898648" y="525780"/>
                  </a:lnTo>
                </a:path>
                <a:path w="3034665" h="525779">
                  <a:moveTo>
                    <a:pt x="2889504" y="505968"/>
                  </a:moveTo>
                  <a:lnTo>
                    <a:pt x="2923032" y="505968"/>
                  </a:lnTo>
                </a:path>
                <a:path w="3034665" h="525779">
                  <a:moveTo>
                    <a:pt x="2904744" y="483107"/>
                  </a:moveTo>
                  <a:lnTo>
                    <a:pt x="2904744" y="525780"/>
                  </a:lnTo>
                </a:path>
                <a:path w="3034665" h="525779">
                  <a:moveTo>
                    <a:pt x="2892552" y="505968"/>
                  </a:moveTo>
                  <a:lnTo>
                    <a:pt x="2929128" y="505968"/>
                  </a:lnTo>
                </a:path>
                <a:path w="3034665" h="525779">
                  <a:moveTo>
                    <a:pt x="2909316" y="483107"/>
                  </a:moveTo>
                  <a:lnTo>
                    <a:pt x="2909316" y="525780"/>
                  </a:lnTo>
                </a:path>
                <a:path w="3034665" h="525779">
                  <a:moveTo>
                    <a:pt x="3000755" y="505968"/>
                  </a:moveTo>
                  <a:lnTo>
                    <a:pt x="3034284" y="505968"/>
                  </a:lnTo>
                </a:path>
                <a:path w="3034665" h="525779">
                  <a:moveTo>
                    <a:pt x="3017520" y="483107"/>
                  </a:moveTo>
                  <a:lnTo>
                    <a:pt x="3017520" y="52578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1092708" y="3197351"/>
              <a:ext cx="4453255" cy="1931035"/>
            </a:xfrm>
            <a:custGeom>
              <a:avLst/>
              <a:gdLst/>
              <a:ahLst/>
              <a:cxnLst/>
              <a:rect l="l" t="t" r="r" b="b"/>
              <a:pathLst>
                <a:path w="4453255" h="1931035">
                  <a:moveTo>
                    <a:pt x="0" y="1930908"/>
                  </a:moveTo>
                  <a:lnTo>
                    <a:pt x="4453128" y="1930908"/>
                  </a:lnTo>
                </a:path>
                <a:path w="4453255" h="1931035">
                  <a:moveTo>
                    <a:pt x="4453128" y="1930908"/>
                  </a:moveTo>
                  <a:lnTo>
                    <a:pt x="4453128" y="0"/>
                  </a:lnTo>
                </a:path>
                <a:path w="4453255" h="1931035">
                  <a:moveTo>
                    <a:pt x="0" y="0"/>
                  </a:moveTo>
                  <a:lnTo>
                    <a:pt x="4453128" y="0"/>
                  </a:lnTo>
                </a:path>
                <a:path w="4453255" h="1931035">
                  <a:moveTo>
                    <a:pt x="0" y="1930908"/>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1286256" y="5128259"/>
              <a:ext cx="0" cy="40005"/>
            </a:xfrm>
            <a:custGeom>
              <a:avLst/>
              <a:gdLst/>
              <a:ahLst/>
              <a:cxnLst/>
              <a:rect l="l" t="t" r="r" b="b"/>
              <a:pathLst>
                <a:path h="40004">
                  <a:moveTo>
                    <a:pt x="0" y="0"/>
                  </a:moveTo>
                  <a:lnTo>
                    <a:pt x="0" y="39623"/>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object 25"/>
          <p:cNvSpPr txBox="1"/>
          <p:nvPr/>
        </p:nvSpPr>
        <p:spPr>
          <a:xfrm>
            <a:off x="1240231" y="5178044"/>
            <a:ext cx="6985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p:nvPr/>
        </p:nvSpPr>
        <p:spPr>
          <a:xfrm>
            <a:off x="1347216" y="5128259"/>
            <a:ext cx="294640" cy="40005"/>
          </a:xfrm>
          <a:custGeom>
            <a:avLst/>
            <a:gdLst/>
            <a:ahLst/>
            <a:cxnLst/>
            <a:rect l="l" t="t" r="r" b="b"/>
            <a:pathLst>
              <a:path w="294639" h="40004">
                <a:moveTo>
                  <a:pt x="0" y="0"/>
                </a:moveTo>
                <a:lnTo>
                  <a:pt x="0" y="39623"/>
                </a:lnTo>
              </a:path>
              <a:path w="294639" h="40004">
                <a:moveTo>
                  <a:pt x="57912" y="0"/>
                </a:moveTo>
                <a:lnTo>
                  <a:pt x="57912" y="39623"/>
                </a:lnTo>
              </a:path>
              <a:path w="294639" h="40004">
                <a:moveTo>
                  <a:pt x="117347" y="0"/>
                </a:moveTo>
                <a:lnTo>
                  <a:pt x="117347" y="39623"/>
                </a:lnTo>
              </a:path>
              <a:path w="294639" h="40004">
                <a:moveTo>
                  <a:pt x="176784" y="0"/>
                </a:moveTo>
                <a:lnTo>
                  <a:pt x="176784" y="39623"/>
                </a:lnTo>
              </a:path>
              <a:path w="294639" h="40004">
                <a:moveTo>
                  <a:pt x="236220" y="0"/>
                </a:moveTo>
                <a:lnTo>
                  <a:pt x="236220" y="39623"/>
                </a:lnTo>
              </a:path>
              <a:path w="294639" h="40004">
                <a:moveTo>
                  <a:pt x="294132" y="0"/>
                </a:moveTo>
                <a:lnTo>
                  <a:pt x="294132" y="39623"/>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1627632" y="5178044"/>
            <a:ext cx="12573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p:nvPr/>
        </p:nvSpPr>
        <p:spPr>
          <a:xfrm>
            <a:off x="1702307" y="5128259"/>
            <a:ext cx="350520" cy="40005"/>
          </a:xfrm>
          <a:custGeom>
            <a:avLst/>
            <a:gdLst/>
            <a:ahLst/>
            <a:cxnLst/>
            <a:rect l="l" t="t" r="r" b="b"/>
            <a:pathLst>
              <a:path w="350519" h="40004">
                <a:moveTo>
                  <a:pt x="0" y="0"/>
                </a:moveTo>
                <a:lnTo>
                  <a:pt x="0" y="39623"/>
                </a:lnTo>
              </a:path>
              <a:path w="350519" h="40004">
                <a:moveTo>
                  <a:pt x="172212" y="0"/>
                </a:moveTo>
                <a:lnTo>
                  <a:pt x="172212" y="39623"/>
                </a:lnTo>
              </a:path>
              <a:path w="350519" h="40004">
                <a:moveTo>
                  <a:pt x="350519" y="0"/>
                </a:moveTo>
                <a:lnTo>
                  <a:pt x="350519" y="39623"/>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txBox="1"/>
          <p:nvPr/>
        </p:nvSpPr>
        <p:spPr>
          <a:xfrm>
            <a:off x="2010410" y="5170170"/>
            <a:ext cx="12573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52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0" name="object 30"/>
          <p:cNvSpPr/>
          <p:nvPr/>
        </p:nvSpPr>
        <p:spPr>
          <a:xfrm>
            <a:off x="1062227" y="4991100"/>
            <a:ext cx="4259580" cy="177165"/>
          </a:xfrm>
          <a:custGeom>
            <a:avLst/>
            <a:gdLst/>
            <a:ahLst/>
            <a:cxnLst/>
            <a:rect l="l" t="t" r="r" b="b"/>
            <a:pathLst>
              <a:path w="4259580" h="177164">
                <a:moveTo>
                  <a:pt x="1199388" y="137160"/>
                </a:moveTo>
                <a:lnTo>
                  <a:pt x="1199388" y="176783"/>
                </a:lnTo>
              </a:path>
              <a:path w="4259580" h="177164">
                <a:moveTo>
                  <a:pt x="1406652" y="137160"/>
                </a:moveTo>
                <a:lnTo>
                  <a:pt x="1406652" y="176783"/>
                </a:lnTo>
              </a:path>
              <a:path w="4259580" h="177164">
                <a:moveTo>
                  <a:pt x="1584960" y="137160"/>
                </a:moveTo>
                <a:lnTo>
                  <a:pt x="1584960" y="176783"/>
                </a:lnTo>
              </a:path>
              <a:path w="4259580" h="177164">
                <a:moveTo>
                  <a:pt x="1760220" y="137160"/>
                </a:moveTo>
                <a:lnTo>
                  <a:pt x="1760220" y="176783"/>
                </a:lnTo>
              </a:path>
              <a:path w="4259580" h="177164">
                <a:moveTo>
                  <a:pt x="1952244" y="137160"/>
                </a:moveTo>
                <a:lnTo>
                  <a:pt x="1952244" y="176783"/>
                </a:lnTo>
              </a:path>
              <a:path w="4259580" h="177164">
                <a:moveTo>
                  <a:pt x="2145791" y="137160"/>
                </a:moveTo>
                <a:lnTo>
                  <a:pt x="2145791" y="176783"/>
                </a:lnTo>
              </a:path>
              <a:path w="4259580" h="177164">
                <a:moveTo>
                  <a:pt x="2336292" y="137160"/>
                </a:moveTo>
                <a:lnTo>
                  <a:pt x="2336292" y="176783"/>
                </a:lnTo>
              </a:path>
              <a:path w="4259580" h="177164">
                <a:moveTo>
                  <a:pt x="2532888" y="137160"/>
                </a:moveTo>
                <a:lnTo>
                  <a:pt x="2532888" y="176783"/>
                </a:lnTo>
              </a:path>
              <a:path w="4259580" h="177164">
                <a:moveTo>
                  <a:pt x="2723388" y="137160"/>
                </a:moveTo>
                <a:lnTo>
                  <a:pt x="2723388" y="176783"/>
                </a:lnTo>
              </a:path>
              <a:path w="4259580" h="177164">
                <a:moveTo>
                  <a:pt x="2913888" y="137160"/>
                </a:moveTo>
                <a:lnTo>
                  <a:pt x="2913888" y="176783"/>
                </a:lnTo>
              </a:path>
              <a:path w="4259580" h="177164">
                <a:moveTo>
                  <a:pt x="3107436" y="137160"/>
                </a:moveTo>
                <a:lnTo>
                  <a:pt x="3107436" y="176783"/>
                </a:lnTo>
              </a:path>
              <a:path w="4259580" h="177164">
                <a:moveTo>
                  <a:pt x="3299460" y="137160"/>
                </a:moveTo>
                <a:lnTo>
                  <a:pt x="3299460" y="176783"/>
                </a:lnTo>
              </a:path>
              <a:path w="4259580" h="177164">
                <a:moveTo>
                  <a:pt x="3493008" y="137160"/>
                </a:moveTo>
                <a:lnTo>
                  <a:pt x="3493008" y="176783"/>
                </a:lnTo>
              </a:path>
              <a:path w="4259580" h="177164">
                <a:moveTo>
                  <a:pt x="3683508" y="137160"/>
                </a:moveTo>
                <a:lnTo>
                  <a:pt x="3683508" y="176783"/>
                </a:lnTo>
              </a:path>
              <a:path w="4259580" h="177164">
                <a:moveTo>
                  <a:pt x="3877056" y="137160"/>
                </a:moveTo>
                <a:lnTo>
                  <a:pt x="3877056" y="176783"/>
                </a:lnTo>
              </a:path>
              <a:path w="4259580" h="177164">
                <a:moveTo>
                  <a:pt x="4069080" y="137160"/>
                </a:moveTo>
                <a:lnTo>
                  <a:pt x="4069080" y="176783"/>
                </a:lnTo>
              </a:path>
              <a:path w="4259580" h="177164">
                <a:moveTo>
                  <a:pt x="4259580" y="137160"/>
                </a:moveTo>
                <a:lnTo>
                  <a:pt x="4259580" y="176783"/>
                </a:lnTo>
              </a:path>
              <a:path w="4259580" h="177164">
                <a:moveTo>
                  <a:pt x="30480" y="0"/>
                </a:moveTo>
                <a:lnTo>
                  <a:pt x="0"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txBox="1"/>
          <p:nvPr/>
        </p:nvSpPr>
        <p:spPr>
          <a:xfrm>
            <a:off x="990600" y="4922265"/>
            <a:ext cx="6985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2" name="object 32"/>
          <p:cNvSpPr/>
          <p:nvPr/>
        </p:nvSpPr>
        <p:spPr>
          <a:xfrm>
            <a:off x="1062227" y="4329684"/>
            <a:ext cx="30480" cy="329565"/>
          </a:xfrm>
          <a:custGeom>
            <a:avLst/>
            <a:gdLst/>
            <a:ahLst/>
            <a:cxnLst/>
            <a:rect l="l" t="t" r="r" b="b"/>
            <a:pathLst>
              <a:path w="30480" h="329564">
                <a:moveTo>
                  <a:pt x="30480" y="329184"/>
                </a:moveTo>
                <a:lnTo>
                  <a:pt x="0" y="329184"/>
                </a:lnTo>
              </a:path>
              <a:path w="30480" h="329564">
                <a:moveTo>
                  <a:pt x="30480" y="0"/>
                </a:moveTo>
                <a:lnTo>
                  <a:pt x="0"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txBox="1"/>
          <p:nvPr/>
        </p:nvSpPr>
        <p:spPr>
          <a:xfrm>
            <a:off x="934211" y="4261865"/>
            <a:ext cx="125730" cy="4781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40</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6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4" name="object 34"/>
          <p:cNvSpPr/>
          <p:nvPr/>
        </p:nvSpPr>
        <p:spPr>
          <a:xfrm>
            <a:off x="1062227" y="3337559"/>
            <a:ext cx="30480" cy="660400"/>
          </a:xfrm>
          <a:custGeom>
            <a:avLst/>
            <a:gdLst/>
            <a:ahLst/>
            <a:cxnLst/>
            <a:rect l="l" t="t" r="r" b="b"/>
            <a:pathLst>
              <a:path w="30480" h="660400">
                <a:moveTo>
                  <a:pt x="30480" y="659891"/>
                </a:moveTo>
                <a:lnTo>
                  <a:pt x="0" y="659891"/>
                </a:lnTo>
              </a:path>
              <a:path w="30480" h="660400">
                <a:moveTo>
                  <a:pt x="30480" y="329183"/>
                </a:moveTo>
                <a:lnTo>
                  <a:pt x="0" y="329183"/>
                </a:lnTo>
              </a:path>
              <a:path w="30480" h="660400">
                <a:moveTo>
                  <a:pt x="30480" y="0"/>
                </a:moveTo>
                <a:lnTo>
                  <a:pt x="0"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786282" y="2484501"/>
            <a:ext cx="4565650" cy="1593850"/>
          </a:xfrm>
          <a:prstGeom prst="rect">
            <a:avLst/>
          </a:prstGeom>
        </p:spPr>
        <p:txBody>
          <a:bodyPr vert="horz" wrap="square" lIns="0" tIns="12700" rIns="0" bIns="0" rtlCol="0">
            <a:spAutoFit/>
          </a:bodyPr>
          <a:lstStyle/>
          <a:p>
            <a:pPr marL="25400" marR="0" lvl="0" indent="0" algn="l" defTabSz="914400" rtl="0" eaLnBrk="1" fontAlgn="auto" latinLnBrk="0" hangingPunct="1">
              <a:lnSpc>
                <a:spcPct val="100000"/>
              </a:lnSpc>
              <a:spcBef>
                <a:spcPts val="100"/>
              </a:spcBef>
              <a:spcAft>
                <a:spcPts val="0"/>
              </a:spcAft>
              <a:buClrTx/>
              <a:buSzTx/>
              <a:buFontTx/>
              <a:buNone/>
              <a:tabLst/>
              <a:defRPr/>
            </a:pP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KM plot </a:t>
            </a: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for duration </a:t>
            </a: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of Hct</a:t>
            </a:r>
            <a:r>
              <a:rPr kumimoji="0" sz="1200" b="1" i="0" u="sng" strike="noStrike" kern="1200" cap="none" spc="10" normalizeH="0" baseline="0" noProof="0" dirty="0">
                <a:ln>
                  <a:noFill/>
                </a:ln>
                <a:solidFill>
                  <a:prstClr val="black"/>
                </a:solidFill>
                <a:effectLst/>
                <a:uLnTx/>
                <a:uFill>
                  <a:solidFill>
                    <a:srgbClr val="000000"/>
                  </a:solidFill>
                </a:uFill>
                <a:latin typeface="Carlito"/>
                <a:ea typeface="+mn-ea"/>
                <a:cs typeface="Carlito"/>
              </a:rPr>
              <a:t> </a:t>
            </a: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control</a:t>
            </a:r>
            <a:endParaRPr kumimoji="0" sz="1200" b="0" i="0" u="none" strike="noStrike" kern="1200" cap="none" spc="0" normalizeH="0" baseline="0" noProof="0" dirty="0">
              <a:ln>
                <a:noFill/>
              </a:ln>
              <a:solidFill>
                <a:prstClr val="black"/>
              </a:solidFill>
              <a:effectLst/>
              <a:uLnTx/>
              <a:uFillTx/>
              <a:latin typeface="Carlito"/>
              <a:ea typeface="+mn-ea"/>
              <a:cs typeface="Carlito"/>
            </a:endParaRPr>
          </a:p>
          <a:p>
            <a:pPr marL="25400" marR="3048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rlito"/>
                <a:ea typeface="+mn-ea"/>
                <a:cs typeface="Carlito"/>
              </a:rPr>
              <a:t>(Time </a:t>
            </a:r>
            <a:r>
              <a:rPr kumimoji="0" sz="1200" b="0" i="0" u="none" strike="noStrike" kern="1200" cap="none" spc="-10" normalizeH="0" baseline="0" noProof="0" dirty="0">
                <a:ln>
                  <a:noFill/>
                </a:ln>
                <a:solidFill>
                  <a:prstClr val="black"/>
                </a:solidFill>
                <a:effectLst/>
                <a:uLnTx/>
                <a:uFillTx/>
                <a:latin typeface="Carlito"/>
                <a:ea typeface="+mn-ea"/>
                <a:cs typeface="Carlito"/>
              </a:rPr>
              <a:t>from </a:t>
            </a:r>
            <a:r>
              <a:rPr kumimoji="0" sz="1200" b="0" i="0" u="none" strike="noStrike" kern="1200" cap="none" spc="-5" normalizeH="0" baseline="0" noProof="0" dirty="0">
                <a:ln>
                  <a:noFill/>
                </a:ln>
                <a:solidFill>
                  <a:prstClr val="black"/>
                </a:solidFill>
                <a:effectLst/>
                <a:uLnTx/>
                <a:uFillTx/>
                <a:latin typeface="Carlito"/>
                <a:ea typeface="+mn-ea"/>
                <a:cs typeface="Carlito"/>
              </a:rPr>
              <a:t>start of Hct </a:t>
            </a:r>
            <a:r>
              <a:rPr kumimoji="0" sz="1200" b="0" i="0" u="none" strike="noStrike" kern="1200" cap="none" spc="-10" normalizeH="0" baseline="0" noProof="0" dirty="0">
                <a:ln>
                  <a:noFill/>
                </a:ln>
                <a:solidFill>
                  <a:prstClr val="black"/>
                </a:solidFill>
                <a:effectLst/>
                <a:uLnTx/>
                <a:uFillTx/>
                <a:latin typeface="Carlito"/>
                <a:ea typeface="+mn-ea"/>
                <a:cs typeface="Carlito"/>
              </a:rPr>
              <a:t>control </a:t>
            </a:r>
            <a:r>
              <a:rPr kumimoji="0" sz="1200" b="0" i="0" u="none" strike="noStrike" kern="1200" cap="none" spc="-5" normalizeH="0" baseline="0" noProof="0" dirty="0">
                <a:ln>
                  <a:noFill/>
                </a:ln>
                <a:solidFill>
                  <a:prstClr val="black"/>
                </a:solidFill>
                <a:effectLst/>
                <a:uLnTx/>
                <a:uFillTx/>
                <a:latin typeface="Carlito"/>
                <a:ea typeface="+mn-ea"/>
                <a:cs typeface="Carlito"/>
              </a:rPr>
              <a:t>to phlebotomy </a:t>
            </a:r>
            <a:r>
              <a:rPr kumimoji="0" sz="1200" b="0" i="0" u="none" strike="noStrike" kern="1200" cap="none" spc="-10" normalizeH="0" baseline="0" noProof="0" dirty="0">
                <a:ln>
                  <a:noFill/>
                </a:ln>
                <a:solidFill>
                  <a:prstClr val="black"/>
                </a:solidFill>
                <a:effectLst/>
                <a:uLnTx/>
                <a:uFillTx/>
                <a:latin typeface="Carlito"/>
                <a:ea typeface="+mn-ea"/>
                <a:cs typeface="Carlito"/>
              </a:rPr>
              <a:t>eligibility, </a:t>
            </a:r>
            <a:r>
              <a:rPr kumimoji="0" sz="1200" b="0" i="0" u="none" strike="noStrike" kern="1200" cap="none" spc="0" normalizeH="0" baseline="0" noProof="0" dirty="0">
                <a:ln>
                  <a:noFill/>
                </a:ln>
                <a:solidFill>
                  <a:prstClr val="black"/>
                </a:solidFill>
                <a:effectLst/>
                <a:uLnTx/>
                <a:uFillTx/>
                <a:latin typeface="Carlito"/>
                <a:ea typeface="+mn-ea"/>
                <a:cs typeface="Carlito"/>
              </a:rPr>
              <a:t>palpable </a:t>
            </a:r>
            <a:r>
              <a:rPr kumimoji="0" sz="1200" b="0" i="0" u="none" strike="noStrike" kern="1200" cap="none" spc="-5" normalizeH="0" baseline="0" noProof="0" dirty="0">
                <a:ln>
                  <a:noFill/>
                </a:ln>
                <a:solidFill>
                  <a:prstClr val="black"/>
                </a:solidFill>
                <a:effectLst/>
                <a:uLnTx/>
                <a:uFillTx/>
                <a:latin typeface="Carlito"/>
                <a:ea typeface="+mn-ea"/>
                <a:cs typeface="Carlito"/>
              </a:rPr>
              <a:t>spleen,  </a:t>
            </a:r>
            <a:r>
              <a:rPr kumimoji="0" sz="1200" b="0" i="0" u="none" strike="noStrike" kern="1200" cap="none" spc="-10" normalizeH="0" baseline="0" noProof="0" dirty="0">
                <a:ln>
                  <a:noFill/>
                </a:ln>
                <a:solidFill>
                  <a:prstClr val="black"/>
                </a:solidFill>
                <a:effectLst/>
                <a:uLnTx/>
                <a:uFillTx/>
                <a:latin typeface="Carlito"/>
                <a:ea typeface="+mn-ea"/>
                <a:cs typeface="Carlito"/>
              </a:rPr>
              <a:t>transformation </a:t>
            </a:r>
            <a:r>
              <a:rPr kumimoji="0" sz="1200" b="0" i="0" u="none" strike="noStrike" kern="1200" cap="none" spc="-5" normalizeH="0" baseline="0" noProof="0" dirty="0">
                <a:ln>
                  <a:noFill/>
                </a:ln>
                <a:solidFill>
                  <a:prstClr val="black"/>
                </a:solidFill>
                <a:effectLst/>
                <a:uLnTx/>
                <a:uFillTx/>
                <a:latin typeface="Carlito"/>
                <a:ea typeface="+mn-ea"/>
                <a:cs typeface="Carlito"/>
              </a:rPr>
              <a:t>to </a:t>
            </a:r>
            <a:r>
              <a:rPr kumimoji="0" sz="1200" b="0" i="0" u="none" strike="noStrike" kern="1200" cap="none" spc="0" normalizeH="0" baseline="0" noProof="0" dirty="0">
                <a:ln>
                  <a:noFill/>
                </a:ln>
                <a:solidFill>
                  <a:prstClr val="black"/>
                </a:solidFill>
                <a:effectLst/>
                <a:uLnTx/>
                <a:uFillTx/>
                <a:latin typeface="Carlito"/>
                <a:ea typeface="+mn-ea"/>
                <a:cs typeface="Carlito"/>
              </a:rPr>
              <a:t>MF </a:t>
            </a:r>
            <a:r>
              <a:rPr kumimoji="0" sz="1200" b="0" i="0" u="none" strike="noStrike" kern="1200" cap="none" spc="-5" normalizeH="0" baseline="0" noProof="0" dirty="0">
                <a:ln>
                  <a:noFill/>
                </a:ln>
                <a:solidFill>
                  <a:prstClr val="black"/>
                </a:solidFill>
                <a:effectLst/>
                <a:uLnTx/>
                <a:uFillTx/>
                <a:latin typeface="Carlito"/>
                <a:ea typeface="+mn-ea"/>
                <a:cs typeface="Carlito"/>
              </a:rPr>
              <a:t>or </a:t>
            </a:r>
            <a:r>
              <a:rPr kumimoji="0" sz="1200" b="0" i="0" u="none" strike="noStrike" kern="1200" cap="none" spc="0" normalizeH="0" baseline="0" noProof="0" dirty="0">
                <a:ln>
                  <a:noFill/>
                </a:ln>
                <a:solidFill>
                  <a:prstClr val="black"/>
                </a:solidFill>
                <a:effectLst/>
                <a:uLnTx/>
                <a:uFillTx/>
                <a:latin typeface="Carlito"/>
                <a:ea typeface="+mn-ea"/>
                <a:cs typeface="Carlito"/>
              </a:rPr>
              <a:t>AML, </a:t>
            </a:r>
            <a:r>
              <a:rPr kumimoji="0" sz="1200" b="0" i="0" u="none" strike="noStrike" kern="1200" cap="none" spc="-5" normalizeH="0" baseline="0" noProof="0" dirty="0">
                <a:ln>
                  <a:noFill/>
                </a:ln>
                <a:solidFill>
                  <a:prstClr val="black"/>
                </a:solidFill>
                <a:effectLst/>
                <a:uLnTx/>
                <a:uFillTx/>
                <a:latin typeface="Carlito"/>
                <a:ea typeface="+mn-ea"/>
                <a:cs typeface="Carlito"/>
              </a:rPr>
              <a:t>or</a:t>
            </a:r>
            <a:r>
              <a:rPr kumimoji="0" sz="1200" b="0" i="0" u="none" strike="noStrike" kern="1200" cap="none" spc="-20" normalizeH="0" baseline="0" noProof="0" dirty="0">
                <a:ln>
                  <a:noFill/>
                </a:ln>
                <a:solidFill>
                  <a:prstClr val="black"/>
                </a:solidFill>
                <a:effectLst/>
                <a:uLnTx/>
                <a:uFillTx/>
                <a:latin typeface="Carlito"/>
                <a:ea typeface="+mn-ea"/>
                <a:cs typeface="Carlito"/>
              </a:rPr>
              <a:t> </a:t>
            </a:r>
            <a:r>
              <a:rPr kumimoji="0" sz="1200" b="0" i="0" u="none" strike="noStrike" kern="1200" cap="none" spc="-5" normalizeH="0" baseline="0" noProof="0" dirty="0">
                <a:ln>
                  <a:noFill/>
                </a:ln>
                <a:solidFill>
                  <a:prstClr val="black"/>
                </a:solidFill>
                <a:effectLst/>
                <a:uLnTx/>
                <a:uFillTx/>
                <a:latin typeface="Carlito"/>
                <a:ea typeface="+mn-ea"/>
                <a:cs typeface="Carlito"/>
              </a:rPr>
              <a:t>death)</a:t>
            </a:r>
            <a:r>
              <a:rPr kumimoji="0" sz="1200" b="0" i="0" u="none" strike="noStrike" kern="1200" cap="none" spc="-7" normalizeH="0" baseline="24305" noProof="0" dirty="0">
                <a:ln>
                  <a:noFill/>
                </a:ln>
                <a:solidFill>
                  <a:prstClr val="black"/>
                </a:solidFill>
                <a:effectLst/>
                <a:uLnTx/>
                <a:uFillTx/>
                <a:latin typeface="Carlito"/>
                <a:ea typeface="+mn-ea"/>
                <a:cs typeface="Carlito"/>
              </a:rPr>
              <a:t>b</a:t>
            </a:r>
            <a:endParaRPr kumimoji="0" sz="1200" b="0" i="0" u="none" strike="noStrike" kern="1200" cap="none" spc="0" normalizeH="0" baseline="24305" noProof="0" dirty="0">
              <a:ln>
                <a:noFill/>
              </a:ln>
              <a:solidFill>
                <a:prstClr val="black"/>
              </a:solidFill>
              <a:effectLst/>
              <a:uLnTx/>
              <a:uFillTx/>
              <a:latin typeface="Carlito"/>
              <a:ea typeface="+mn-ea"/>
              <a:cs typeface="Carlito"/>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Carlito"/>
              <a:ea typeface="+mn-ea"/>
              <a:cs typeface="Carlito"/>
            </a:endParaRP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100</a:t>
            </a:r>
            <a:endParaRPr kumimoji="0"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a:ea typeface="+mn-ea"/>
              <a:cs typeface="Arial"/>
            </a:endParaRPr>
          </a:p>
          <a:p>
            <a:pPr marL="147320" marR="0" lvl="0" indent="0" algn="l" defTabSz="914400" rtl="0" eaLnBrk="1" fontAlgn="auto" latinLnBrk="0" hangingPunct="1">
              <a:lnSpc>
                <a:spcPct val="100000"/>
              </a:lnSpc>
              <a:spcBef>
                <a:spcPts val="62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80</a:t>
            </a:r>
            <a:endParaRPr kumimoji="0"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a:ea typeface="+mn-ea"/>
              <a:cs typeface="Arial"/>
            </a:endParaRPr>
          </a:p>
          <a:p>
            <a:pPr marL="147320" marR="0" lvl="0" indent="0" algn="l" defTabSz="914400" rtl="0" eaLnBrk="1" fontAlgn="auto" latinLnBrk="0" hangingPunct="1">
              <a:lnSpc>
                <a:spcPct val="100000"/>
              </a:lnSpc>
              <a:spcBef>
                <a:spcPts val="6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60</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36" name="object 36"/>
          <p:cNvSpPr txBox="1"/>
          <p:nvPr/>
        </p:nvSpPr>
        <p:spPr>
          <a:xfrm>
            <a:off x="771469" y="3717424"/>
            <a:ext cx="139700" cy="739140"/>
          </a:xfrm>
          <a:prstGeom prst="rect">
            <a:avLst/>
          </a:prstGeom>
        </p:spPr>
        <p:txBody>
          <a:bodyPr vert="vert270"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a:ea typeface="+mn-ea"/>
                <a:cs typeface="Arial"/>
              </a:rPr>
              <a:t>Probability</a:t>
            </a:r>
            <a:r>
              <a:rPr kumimoji="0" sz="800" b="1" i="0" u="none" strike="noStrike" kern="1200" cap="none" spc="-65"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7" name="object 37"/>
          <p:cNvSpPr txBox="1"/>
          <p:nvPr/>
        </p:nvSpPr>
        <p:spPr>
          <a:xfrm>
            <a:off x="3102610" y="4303267"/>
            <a:ext cx="2327275" cy="635000"/>
          </a:xfrm>
          <a:prstGeom prst="rect">
            <a:avLst/>
          </a:prstGeom>
        </p:spPr>
        <p:txBody>
          <a:bodyPr vert="horz" wrap="square" lIns="0" tIns="12065" rIns="0" bIns="0" rtlCol="0">
            <a:spAutoFit/>
          </a:bodyPr>
          <a:lstStyle/>
          <a:p>
            <a:pPr marL="0" marR="37465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KM </a:t>
            </a:r>
            <a:r>
              <a:rPr kumimoji="0" sz="1000" b="0" i="0" u="none" strike="noStrike" kern="1200" cap="none" spc="-5" normalizeH="0" baseline="0" noProof="0" dirty="0">
                <a:ln>
                  <a:noFill/>
                </a:ln>
                <a:solidFill>
                  <a:prstClr val="black"/>
                </a:solidFill>
                <a:effectLst/>
                <a:uLnTx/>
                <a:uFillTx/>
                <a:latin typeface="Arial"/>
                <a:ea typeface="+mn-ea"/>
                <a:cs typeface="Arial"/>
              </a:rPr>
              <a:t>median duration of Hct control:  </a:t>
            </a:r>
            <a:r>
              <a:rPr kumimoji="0" sz="1000" b="0" i="0" u="none" strike="noStrike" kern="1200" cap="none" spc="-5" normalizeH="0" baseline="0" noProof="0" dirty="0">
                <a:ln>
                  <a:noFill/>
                </a:ln>
                <a:solidFill>
                  <a:srgbClr val="C23C0C"/>
                </a:solidFill>
                <a:effectLst/>
                <a:uLnTx/>
                <a:uFillTx/>
                <a:latin typeface="Arial"/>
                <a:ea typeface="+mn-ea"/>
                <a:cs typeface="Arial"/>
              </a:rPr>
              <a:t>RUX: not</a:t>
            </a:r>
            <a:r>
              <a:rPr kumimoji="0" sz="1000" b="0" i="0" u="none" strike="noStrike" kern="1200" cap="none" spc="-25" normalizeH="0" baseline="0" noProof="0" dirty="0">
                <a:ln>
                  <a:noFill/>
                </a:ln>
                <a:solidFill>
                  <a:srgbClr val="C23C0C"/>
                </a:solidFill>
                <a:effectLst/>
                <a:uLnTx/>
                <a:uFillTx/>
                <a:latin typeface="Arial"/>
                <a:ea typeface="+mn-ea"/>
                <a:cs typeface="Arial"/>
              </a:rPr>
              <a:t> </a:t>
            </a:r>
            <a:r>
              <a:rPr kumimoji="0" sz="1000" b="0" i="0" u="none" strike="noStrike" kern="1200" cap="none" spc="-5" normalizeH="0" baseline="0" noProof="0" dirty="0">
                <a:ln>
                  <a:noFill/>
                </a:ln>
                <a:solidFill>
                  <a:srgbClr val="C23C0C"/>
                </a:solidFill>
                <a:effectLst/>
                <a:uLnTx/>
                <a:uFillTx/>
                <a:latin typeface="Arial"/>
                <a:ea typeface="+mn-ea"/>
                <a:cs typeface="Arial"/>
              </a:rPr>
              <a:t>reached</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0" marR="508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006FC0"/>
                </a:solidFill>
                <a:effectLst/>
                <a:uLnTx/>
                <a:uFillTx/>
                <a:latin typeface="Arial"/>
                <a:ea typeface="+mn-ea"/>
                <a:cs typeface="Arial"/>
              </a:rPr>
              <a:t>BAT: not reported due to </a:t>
            </a:r>
            <a:r>
              <a:rPr kumimoji="0" sz="1000" b="0" i="0" u="none" strike="noStrike" kern="1200" cap="none" spc="0" normalizeH="0" baseline="0" noProof="0" dirty="0">
                <a:ln>
                  <a:noFill/>
                </a:ln>
                <a:solidFill>
                  <a:srgbClr val="006FC0"/>
                </a:solidFill>
                <a:effectLst/>
                <a:uLnTx/>
                <a:uFillTx/>
                <a:latin typeface="Arial"/>
                <a:ea typeface="+mn-ea"/>
                <a:cs typeface="Arial"/>
              </a:rPr>
              <a:t>small </a:t>
            </a:r>
            <a:r>
              <a:rPr kumimoji="0" sz="1000" b="0" i="0" u="none" strike="noStrike" kern="1200" cap="none" spc="-5" normalizeH="0" baseline="0" noProof="0" dirty="0">
                <a:ln>
                  <a:noFill/>
                </a:ln>
                <a:solidFill>
                  <a:srgbClr val="006FC0"/>
                </a:solidFill>
                <a:effectLst/>
                <a:uLnTx/>
                <a:uFillTx/>
                <a:latin typeface="Arial"/>
                <a:ea typeface="+mn-ea"/>
                <a:cs typeface="Arial"/>
              </a:rPr>
              <a:t>number</a:t>
            </a:r>
            <a:r>
              <a:rPr kumimoji="0" sz="1000" b="0" i="0" u="none" strike="noStrike" kern="1200" cap="none" spc="-90" normalizeH="0" baseline="0" noProof="0" dirty="0">
                <a:ln>
                  <a:noFill/>
                </a:ln>
                <a:solidFill>
                  <a:srgbClr val="006FC0"/>
                </a:solidFill>
                <a:effectLst/>
                <a:uLnTx/>
                <a:uFillTx/>
                <a:latin typeface="Arial"/>
                <a:ea typeface="+mn-ea"/>
                <a:cs typeface="Arial"/>
              </a:rPr>
              <a:t> </a:t>
            </a:r>
            <a:r>
              <a:rPr kumimoji="0" sz="1000" b="0" i="0" u="none" strike="noStrike" kern="1200" cap="none" spc="-5" normalizeH="0" baseline="0" noProof="0" dirty="0">
                <a:ln>
                  <a:noFill/>
                </a:ln>
                <a:solidFill>
                  <a:srgbClr val="006FC0"/>
                </a:solidFill>
                <a:effectLst/>
                <a:uLnTx/>
                <a:uFillTx/>
                <a:latin typeface="Arial"/>
                <a:ea typeface="+mn-ea"/>
                <a:cs typeface="Arial"/>
              </a:rPr>
              <a:t>of  patients responding to</a:t>
            </a:r>
            <a:r>
              <a:rPr kumimoji="0" sz="1000" b="0" i="0" u="none" strike="noStrike" kern="1200" cap="none" spc="-35" normalizeH="0" baseline="0" noProof="0" dirty="0">
                <a:ln>
                  <a:noFill/>
                </a:ln>
                <a:solidFill>
                  <a:srgbClr val="006FC0"/>
                </a:solidFill>
                <a:effectLst/>
                <a:uLnTx/>
                <a:uFillTx/>
                <a:latin typeface="Arial"/>
                <a:ea typeface="+mn-ea"/>
                <a:cs typeface="Arial"/>
              </a:rPr>
              <a:t> </a:t>
            </a:r>
            <a:r>
              <a:rPr kumimoji="0" sz="1000" b="0" i="0" u="none" strike="noStrike" kern="1200" cap="none" spc="-10" normalizeH="0" baseline="0" noProof="0" dirty="0">
                <a:ln>
                  <a:noFill/>
                </a:ln>
                <a:solidFill>
                  <a:srgbClr val="006FC0"/>
                </a:solidFill>
                <a:effectLst/>
                <a:uLnTx/>
                <a:uFillTx/>
                <a:latin typeface="Arial"/>
                <a:ea typeface="+mn-ea"/>
                <a:cs typeface="Arial"/>
              </a:rPr>
              <a:t>BAT</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38" name="object 38"/>
          <p:cNvSpPr txBox="1"/>
          <p:nvPr/>
        </p:nvSpPr>
        <p:spPr>
          <a:xfrm>
            <a:off x="2427985" y="5151348"/>
            <a:ext cx="2806700" cy="320675"/>
          </a:xfrm>
          <a:prstGeom prst="rect">
            <a:avLst/>
          </a:prstGeom>
        </p:spPr>
        <p:txBody>
          <a:bodyPr vert="horz" wrap="square" lIns="0" tIns="38100" rIns="0" bIns="0"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tab pos="317500" algn="l"/>
                <a:tab pos="712470" algn="l"/>
                <a:tab pos="1080770" algn="l"/>
                <a:tab pos="1474470" algn="l"/>
                <a:tab pos="1854200" algn="l"/>
                <a:tab pos="2247900" algn="l"/>
                <a:tab pos="2623820" algn="l"/>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a:t>
            </a:r>
            <a:r>
              <a:rPr kumimoji="0" sz="800" b="0" i="0" u="none" strike="noStrike" kern="1200" cap="none" spc="0" normalizeH="0" baseline="0" noProof="0" dirty="0">
                <a:ln>
                  <a:noFill/>
                </a:ln>
                <a:solidFill>
                  <a:prstClr val="black"/>
                </a:solidFill>
                <a:effectLst/>
                <a:uLnTx/>
                <a:uFillTx/>
                <a:latin typeface="Arial"/>
                <a:ea typeface="+mn-ea"/>
                <a:cs typeface="Arial"/>
              </a:rPr>
              <a:t>0	</a:t>
            </a:r>
            <a:r>
              <a:rPr kumimoji="0" sz="800" b="0" i="0" u="none" strike="noStrike" kern="1200" cap="none" spc="-5" normalizeH="0" baseline="0" noProof="0" dirty="0">
                <a:ln>
                  <a:noFill/>
                </a:ln>
                <a:solidFill>
                  <a:prstClr val="black"/>
                </a:solidFill>
                <a:effectLst/>
                <a:uLnTx/>
                <a:uFillTx/>
                <a:latin typeface="Arial"/>
                <a:ea typeface="+mn-ea"/>
                <a:cs typeface="Arial"/>
              </a:rPr>
              <a:t>10</a:t>
            </a:r>
            <a:r>
              <a:rPr kumimoji="0" sz="800" b="0" i="0" u="none" strike="noStrike" kern="1200" cap="none" spc="0" normalizeH="0" baseline="0" noProof="0" dirty="0">
                <a:ln>
                  <a:noFill/>
                </a:ln>
                <a:solidFill>
                  <a:prstClr val="black"/>
                </a:solidFill>
                <a:effectLst/>
                <a:uLnTx/>
                <a:uFillTx/>
                <a:latin typeface="Arial"/>
                <a:ea typeface="+mn-ea"/>
                <a:cs typeface="Arial"/>
              </a:rPr>
              <a:t>4	</a:t>
            </a:r>
            <a:r>
              <a:rPr kumimoji="0" sz="800" b="0" i="0" u="none" strike="noStrike" kern="1200" cap="none" spc="-5" normalizeH="0" baseline="0" noProof="0" dirty="0">
                <a:ln>
                  <a:noFill/>
                </a:ln>
                <a:solidFill>
                  <a:prstClr val="black"/>
                </a:solidFill>
                <a:effectLst/>
                <a:uLnTx/>
                <a:uFillTx/>
                <a:latin typeface="Arial"/>
                <a:ea typeface="+mn-ea"/>
                <a:cs typeface="Arial"/>
              </a:rPr>
              <a:t>13</a:t>
            </a:r>
            <a:r>
              <a:rPr kumimoji="0" sz="800" b="0" i="0" u="none" strike="noStrike" kern="1200" cap="none" spc="0" normalizeH="0" baseline="0" noProof="0" dirty="0">
                <a:ln>
                  <a:noFill/>
                </a:ln>
                <a:solidFill>
                  <a:prstClr val="black"/>
                </a:solidFill>
                <a:effectLst/>
                <a:uLnTx/>
                <a:uFillTx/>
                <a:latin typeface="Arial"/>
                <a:ea typeface="+mn-ea"/>
                <a:cs typeface="Arial"/>
              </a:rPr>
              <a:t>0	</a:t>
            </a:r>
            <a:r>
              <a:rPr kumimoji="0" sz="800" b="0" i="0" u="none" strike="noStrike" kern="1200" cap="none" spc="-5" normalizeH="0" baseline="0" noProof="0" dirty="0">
                <a:ln>
                  <a:noFill/>
                </a:ln>
                <a:solidFill>
                  <a:prstClr val="black"/>
                </a:solidFill>
                <a:effectLst/>
                <a:uLnTx/>
                <a:uFillTx/>
                <a:latin typeface="Arial"/>
                <a:ea typeface="+mn-ea"/>
                <a:cs typeface="Arial"/>
              </a:rPr>
              <a:t>15</a:t>
            </a:r>
            <a:r>
              <a:rPr kumimoji="0" sz="800" b="0" i="0" u="none" strike="noStrike" kern="1200" cap="none" spc="0" normalizeH="0" baseline="0" noProof="0" dirty="0">
                <a:ln>
                  <a:noFill/>
                </a:ln>
                <a:solidFill>
                  <a:prstClr val="black"/>
                </a:solidFill>
                <a:effectLst/>
                <a:uLnTx/>
                <a:uFillTx/>
                <a:latin typeface="Arial"/>
                <a:ea typeface="+mn-ea"/>
                <a:cs typeface="Arial"/>
              </a:rPr>
              <a:t>6	</a:t>
            </a:r>
            <a:r>
              <a:rPr kumimoji="0" sz="800" b="0" i="0" u="none" strike="noStrike" kern="1200" cap="none" spc="-5" normalizeH="0" baseline="0" noProof="0" dirty="0">
                <a:ln>
                  <a:noFill/>
                </a:ln>
                <a:solidFill>
                  <a:prstClr val="black"/>
                </a:solidFill>
                <a:effectLst/>
                <a:uLnTx/>
                <a:uFillTx/>
                <a:latin typeface="Arial"/>
                <a:ea typeface="+mn-ea"/>
                <a:cs typeface="Arial"/>
              </a:rPr>
              <a:t>18</a:t>
            </a:r>
            <a:r>
              <a:rPr kumimoji="0" sz="800" b="0" i="0" u="none" strike="noStrike" kern="1200" cap="none" spc="0" normalizeH="0" baseline="0" noProof="0" dirty="0">
                <a:ln>
                  <a:noFill/>
                </a:ln>
                <a:solidFill>
                  <a:prstClr val="black"/>
                </a:solidFill>
                <a:effectLst/>
                <a:uLnTx/>
                <a:uFillTx/>
                <a:latin typeface="Arial"/>
                <a:ea typeface="+mn-ea"/>
                <a:cs typeface="Arial"/>
              </a:rPr>
              <a:t>2	</a:t>
            </a:r>
            <a:r>
              <a:rPr kumimoji="0" sz="800" b="0" i="0" u="none" strike="noStrike" kern="1200" cap="none" spc="-5" normalizeH="0" baseline="0" noProof="0" dirty="0">
                <a:ln>
                  <a:noFill/>
                </a:ln>
                <a:solidFill>
                  <a:prstClr val="black"/>
                </a:solidFill>
                <a:effectLst/>
                <a:uLnTx/>
                <a:uFillTx/>
                <a:latin typeface="Arial"/>
                <a:ea typeface="+mn-ea"/>
                <a:cs typeface="Arial"/>
              </a:rPr>
              <a:t>20</a:t>
            </a:r>
            <a:r>
              <a:rPr kumimoji="0" sz="800" b="0" i="0" u="none" strike="noStrike" kern="1200" cap="none" spc="0" normalizeH="0" baseline="0" noProof="0" dirty="0">
                <a:ln>
                  <a:noFill/>
                </a:ln>
                <a:solidFill>
                  <a:prstClr val="black"/>
                </a:solidFill>
                <a:effectLst/>
                <a:uLnTx/>
                <a:uFillTx/>
                <a:latin typeface="Arial"/>
                <a:ea typeface="+mn-ea"/>
                <a:cs typeface="Arial"/>
              </a:rPr>
              <a:t>8	</a:t>
            </a:r>
            <a:r>
              <a:rPr kumimoji="0" sz="800" b="0" i="0" u="none" strike="noStrike" kern="1200" cap="none" spc="-5" normalizeH="0" baseline="0" noProof="0" dirty="0">
                <a:ln>
                  <a:noFill/>
                </a:ln>
                <a:solidFill>
                  <a:prstClr val="black"/>
                </a:solidFill>
                <a:effectLst/>
                <a:uLnTx/>
                <a:uFillTx/>
                <a:latin typeface="Arial"/>
                <a:ea typeface="+mn-ea"/>
                <a:cs typeface="Arial"/>
              </a:rPr>
              <a:t>23</a:t>
            </a:r>
            <a:r>
              <a:rPr kumimoji="0" sz="800" b="0" i="0" u="none" strike="noStrike" kern="1200" cap="none" spc="0" normalizeH="0" baseline="0" noProof="0" dirty="0">
                <a:ln>
                  <a:noFill/>
                </a:ln>
                <a:solidFill>
                  <a:prstClr val="black"/>
                </a:solidFill>
                <a:effectLst/>
                <a:uLnTx/>
                <a:uFillTx/>
                <a:latin typeface="Arial"/>
                <a:ea typeface="+mn-ea"/>
                <a:cs typeface="Arial"/>
              </a:rPr>
              <a:t>4	</a:t>
            </a:r>
            <a:r>
              <a:rPr kumimoji="0" sz="800" b="0" i="0" u="none" strike="noStrike" kern="1200" cap="none" spc="-5" normalizeH="0" baseline="0" noProof="0" dirty="0">
                <a:ln>
                  <a:noFill/>
                </a:ln>
                <a:solidFill>
                  <a:prstClr val="black"/>
                </a:solidFill>
                <a:effectLst/>
                <a:uLnTx/>
                <a:uFillTx/>
                <a:latin typeface="Arial"/>
                <a:ea typeface="+mn-ea"/>
                <a:cs typeface="Arial"/>
              </a:rPr>
              <a:t>260</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426084" marR="0" lvl="0" indent="0" algn="l" defTabSz="914400" rtl="0" eaLnBrk="1" fontAlgn="auto" latinLnBrk="0" hangingPunct="1">
              <a:lnSpc>
                <a:spcPct val="100000"/>
              </a:lnSpc>
              <a:spcBef>
                <a:spcPts val="20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mn-ea"/>
                <a:cs typeface="Arial"/>
              </a:rPr>
              <a:t>Time (study</a:t>
            </a:r>
            <a:r>
              <a:rPr kumimoji="0" sz="800" b="1" i="0" u="none" strike="noStrike" kern="1200" cap="none" spc="0"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weeks)</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9" name="object 39"/>
          <p:cNvSpPr txBox="1"/>
          <p:nvPr/>
        </p:nvSpPr>
        <p:spPr>
          <a:xfrm>
            <a:off x="6697980" y="5129021"/>
            <a:ext cx="358140" cy="11683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5" normalizeH="0" baseline="0" noProof="0" dirty="0">
                <a:ln>
                  <a:noFill/>
                </a:ln>
                <a:solidFill>
                  <a:prstClr val="black"/>
                </a:solidFill>
                <a:effectLst/>
                <a:uLnTx/>
                <a:uFillTx/>
                <a:latin typeface="Arial"/>
                <a:ea typeface="+mn-ea"/>
                <a:cs typeface="Arial"/>
              </a:rPr>
              <a:t>N</a:t>
            </a:r>
            <a:r>
              <a:rPr kumimoji="0" sz="600" b="0" i="0" u="none" strike="noStrike" kern="1200" cap="none" spc="-55" normalizeH="0" baseline="0" noProof="0" dirty="0">
                <a:ln>
                  <a:noFill/>
                </a:ln>
                <a:solidFill>
                  <a:prstClr val="black"/>
                </a:solidFill>
                <a:effectLst/>
                <a:uLnTx/>
                <a:uFillTx/>
                <a:latin typeface="Arial"/>
                <a:ea typeface="+mn-ea"/>
                <a:cs typeface="Arial"/>
              </a:rPr>
              <a:t> </a:t>
            </a:r>
            <a:r>
              <a:rPr kumimoji="0" sz="600" b="0" i="0" u="none" strike="noStrike" kern="1200" cap="none" spc="0" normalizeH="0" baseline="0" noProof="0" dirty="0">
                <a:ln>
                  <a:noFill/>
                </a:ln>
                <a:solidFill>
                  <a:prstClr val="black"/>
                </a:solidFill>
                <a:effectLst/>
                <a:uLnTx/>
                <a:uFillTx/>
                <a:latin typeface="Arial"/>
                <a:ea typeface="+mn-ea"/>
                <a:cs typeface="Arial"/>
              </a:rPr>
              <a:t>patients</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grpSp>
        <p:nvGrpSpPr>
          <p:cNvPr id="40" name="object 40"/>
          <p:cNvGrpSpPr/>
          <p:nvPr/>
        </p:nvGrpSpPr>
        <p:grpSpPr>
          <a:xfrm>
            <a:off x="6862444" y="3197225"/>
            <a:ext cx="4642485" cy="1543050"/>
            <a:chOff x="6862444" y="3197225"/>
            <a:chExt cx="4642485" cy="1543050"/>
          </a:xfrm>
        </p:grpSpPr>
        <p:sp>
          <p:nvSpPr>
            <p:cNvPr id="41" name="object 41"/>
            <p:cNvSpPr/>
            <p:nvPr/>
          </p:nvSpPr>
          <p:spPr>
            <a:xfrm>
              <a:off x="7438643" y="3619500"/>
              <a:ext cx="2527300" cy="695325"/>
            </a:xfrm>
            <a:custGeom>
              <a:avLst/>
              <a:gdLst/>
              <a:ahLst/>
              <a:cxnLst/>
              <a:rect l="l" t="t" r="r" b="b"/>
              <a:pathLst>
                <a:path w="2527300" h="695325">
                  <a:moveTo>
                    <a:pt x="0" y="0"/>
                  </a:moveTo>
                  <a:lnTo>
                    <a:pt x="78231" y="146431"/>
                  </a:lnTo>
                  <a:lnTo>
                    <a:pt x="102107" y="179831"/>
                  </a:lnTo>
                </a:path>
                <a:path w="2527300" h="695325">
                  <a:moveTo>
                    <a:pt x="128015" y="312419"/>
                  </a:moveTo>
                  <a:lnTo>
                    <a:pt x="132841" y="315594"/>
                  </a:lnTo>
                  <a:lnTo>
                    <a:pt x="214122" y="376047"/>
                  </a:lnTo>
                  <a:lnTo>
                    <a:pt x="285876" y="379222"/>
                  </a:lnTo>
                  <a:lnTo>
                    <a:pt x="300227" y="384048"/>
                  </a:lnTo>
                </a:path>
                <a:path w="2527300" h="695325">
                  <a:moveTo>
                    <a:pt x="344424" y="432816"/>
                  </a:moveTo>
                  <a:lnTo>
                    <a:pt x="344424" y="440563"/>
                  </a:lnTo>
                  <a:lnTo>
                    <a:pt x="415671" y="484377"/>
                  </a:lnTo>
                  <a:lnTo>
                    <a:pt x="483870" y="490600"/>
                  </a:lnTo>
                  <a:lnTo>
                    <a:pt x="504444" y="495300"/>
                  </a:lnTo>
                </a:path>
                <a:path w="2527300" h="695325">
                  <a:moveTo>
                    <a:pt x="551687" y="515112"/>
                  </a:moveTo>
                  <a:lnTo>
                    <a:pt x="693038" y="531876"/>
                  </a:lnTo>
                  <a:lnTo>
                    <a:pt x="740663" y="536448"/>
                  </a:lnTo>
                </a:path>
                <a:path w="2527300" h="695325">
                  <a:moveTo>
                    <a:pt x="777239" y="562356"/>
                  </a:moveTo>
                  <a:lnTo>
                    <a:pt x="901191" y="581660"/>
                  </a:lnTo>
                  <a:lnTo>
                    <a:pt x="963167" y="592836"/>
                  </a:lnTo>
                </a:path>
                <a:path w="2527300" h="695325">
                  <a:moveTo>
                    <a:pt x="999744" y="617219"/>
                  </a:moveTo>
                  <a:lnTo>
                    <a:pt x="1102995" y="636777"/>
                  </a:lnTo>
                  <a:lnTo>
                    <a:pt x="1188720" y="640080"/>
                  </a:lnTo>
                </a:path>
                <a:path w="2527300" h="695325">
                  <a:moveTo>
                    <a:pt x="1225296" y="647700"/>
                  </a:moveTo>
                  <a:lnTo>
                    <a:pt x="1304671" y="650748"/>
                  </a:lnTo>
                  <a:lnTo>
                    <a:pt x="1414272" y="637032"/>
                  </a:lnTo>
                </a:path>
                <a:path w="2527300" h="695325">
                  <a:moveTo>
                    <a:pt x="1447800" y="609600"/>
                  </a:moveTo>
                  <a:lnTo>
                    <a:pt x="1509649" y="603123"/>
                  </a:lnTo>
                  <a:lnTo>
                    <a:pt x="1639824" y="580644"/>
                  </a:lnTo>
                </a:path>
                <a:path w="2527300" h="695325">
                  <a:moveTo>
                    <a:pt x="1673352" y="565657"/>
                  </a:moveTo>
                  <a:lnTo>
                    <a:pt x="1714627" y="562356"/>
                  </a:lnTo>
                  <a:lnTo>
                    <a:pt x="1862327" y="585216"/>
                  </a:lnTo>
                </a:path>
                <a:path w="2527300" h="695325">
                  <a:moveTo>
                    <a:pt x="1898903" y="609600"/>
                  </a:moveTo>
                  <a:lnTo>
                    <a:pt x="1916429" y="614172"/>
                  </a:lnTo>
                  <a:lnTo>
                    <a:pt x="2083307" y="592836"/>
                  </a:lnTo>
                </a:path>
                <a:path w="2527300" h="695325">
                  <a:moveTo>
                    <a:pt x="2121407" y="588263"/>
                  </a:moveTo>
                  <a:lnTo>
                    <a:pt x="2298191" y="647700"/>
                  </a:lnTo>
                </a:path>
                <a:path w="2527300" h="695325">
                  <a:moveTo>
                    <a:pt x="2339339" y="691895"/>
                  </a:moveTo>
                  <a:lnTo>
                    <a:pt x="2526791" y="694944"/>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10003535" y="4293108"/>
              <a:ext cx="181610" cy="15240"/>
            </a:xfrm>
            <a:custGeom>
              <a:avLst/>
              <a:gdLst/>
              <a:ahLst/>
              <a:cxnLst/>
              <a:rect l="l" t="t" r="r" b="b"/>
              <a:pathLst>
                <a:path w="181609" h="15239">
                  <a:moveTo>
                    <a:pt x="-3048" y="7620"/>
                  </a:moveTo>
                  <a:lnTo>
                    <a:pt x="184404" y="7620"/>
                  </a:lnTo>
                </a:path>
              </a:pathLst>
            </a:custGeom>
            <a:ln w="2133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10226039" y="4162044"/>
              <a:ext cx="1191895" cy="161925"/>
            </a:xfrm>
            <a:custGeom>
              <a:avLst/>
              <a:gdLst/>
              <a:ahLst/>
              <a:cxnLst/>
              <a:rect l="l" t="t" r="r" b="b"/>
              <a:pathLst>
                <a:path w="1191895" h="161925">
                  <a:moveTo>
                    <a:pt x="0" y="128015"/>
                  </a:moveTo>
                  <a:lnTo>
                    <a:pt x="169925" y="128015"/>
                  </a:lnTo>
                  <a:lnTo>
                    <a:pt x="187451" y="120395"/>
                  </a:lnTo>
                </a:path>
                <a:path w="1191895" h="161925">
                  <a:moveTo>
                    <a:pt x="222503" y="67055"/>
                  </a:moveTo>
                  <a:lnTo>
                    <a:pt x="376935" y="0"/>
                  </a:lnTo>
                  <a:lnTo>
                    <a:pt x="400811" y="4825"/>
                  </a:lnTo>
                </a:path>
                <a:path w="1191895" h="161925">
                  <a:moveTo>
                    <a:pt x="437387" y="9143"/>
                  </a:moveTo>
                  <a:lnTo>
                    <a:pt x="577723" y="31241"/>
                  </a:lnTo>
                  <a:lnTo>
                    <a:pt x="617219" y="50291"/>
                  </a:lnTo>
                </a:path>
                <a:path w="1191895" h="161925">
                  <a:moveTo>
                    <a:pt x="655319" y="100583"/>
                  </a:moveTo>
                  <a:lnTo>
                    <a:pt x="785749" y="152399"/>
                  </a:lnTo>
                  <a:lnTo>
                    <a:pt x="836676" y="152399"/>
                  </a:lnTo>
                </a:path>
                <a:path w="1191895" h="161925">
                  <a:moveTo>
                    <a:pt x="874776" y="161543"/>
                  </a:moveTo>
                  <a:lnTo>
                    <a:pt x="987551" y="158114"/>
                  </a:lnTo>
                  <a:lnTo>
                    <a:pt x="1062227" y="146303"/>
                  </a:lnTo>
                </a:path>
                <a:path w="1191895" h="161925">
                  <a:moveTo>
                    <a:pt x="1103376" y="124967"/>
                  </a:moveTo>
                  <a:lnTo>
                    <a:pt x="1191767" y="105155"/>
                  </a:lnTo>
                </a:path>
                <a:path w="1191895" h="161925">
                  <a:moveTo>
                    <a:pt x="1181100" y="108203"/>
                  </a:moveTo>
                  <a:lnTo>
                    <a:pt x="1188719" y="105155"/>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6952487" y="3924300"/>
              <a:ext cx="3298190" cy="358140"/>
            </a:xfrm>
            <a:custGeom>
              <a:avLst/>
              <a:gdLst/>
              <a:ahLst/>
              <a:cxnLst/>
              <a:rect l="l" t="t" r="r" b="b"/>
              <a:pathLst>
                <a:path w="3298190" h="358139">
                  <a:moveTo>
                    <a:pt x="0" y="0"/>
                  </a:moveTo>
                  <a:lnTo>
                    <a:pt x="79501" y="4699"/>
                  </a:lnTo>
                  <a:lnTo>
                    <a:pt x="154304" y="79120"/>
                  </a:lnTo>
                  <a:lnTo>
                    <a:pt x="216407" y="123443"/>
                  </a:lnTo>
                </a:path>
                <a:path w="3298190" h="358139">
                  <a:moveTo>
                    <a:pt x="260603" y="280416"/>
                  </a:moveTo>
                  <a:lnTo>
                    <a:pt x="287654" y="324612"/>
                  </a:lnTo>
                  <a:lnTo>
                    <a:pt x="297179" y="316738"/>
                  </a:lnTo>
                </a:path>
                <a:path w="3298190" h="358139">
                  <a:moveTo>
                    <a:pt x="362711" y="268097"/>
                  </a:moveTo>
                  <a:lnTo>
                    <a:pt x="418210" y="271272"/>
                  </a:lnTo>
                  <a:lnTo>
                    <a:pt x="492632" y="227075"/>
                  </a:lnTo>
                  <a:lnTo>
                    <a:pt x="601979" y="253873"/>
                  </a:lnTo>
                </a:path>
                <a:path w="3298190" h="358139">
                  <a:moveTo>
                    <a:pt x="670559" y="288036"/>
                  </a:moveTo>
                  <a:lnTo>
                    <a:pt x="697102" y="294131"/>
                  </a:lnTo>
                  <a:lnTo>
                    <a:pt x="731519" y="294131"/>
                  </a:lnTo>
                </a:path>
                <a:path w="3298190" h="358139">
                  <a:moveTo>
                    <a:pt x="797051" y="282320"/>
                  </a:moveTo>
                  <a:lnTo>
                    <a:pt x="898905" y="275844"/>
                  </a:lnTo>
                  <a:lnTo>
                    <a:pt x="1050035" y="301751"/>
                  </a:lnTo>
                </a:path>
                <a:path w="3298190" h="358139">
                  <a:moveTo>
                    <a:pt x="1118615" y="335280"/>
                  </a:moveTo>
                  <a:lnTo>
                    <a:pt x="1142110" y="338327"/>
                  </a:lnTo>
                  <a:lnTo>
                    <a:pt x="1179576" y="335280"/>
                  </a:lnTo>
                </a:path>
                <a:path w="3298190" h="358139">
                  <a:moveTo>
                    <a:pt x="1248155" y="324612"/>
                  </a:moveTo>
                  <a:lnTo>
                    <a:pt x="1385061" y="321563"/>
                  </a:lnTo>
                  <a:lnTo>
                    <a:pt x="1498091" y="316992"/>
                  </a:lnTo>
                </a:path>
                <a:path w="3298190" h="358139">
                  <a:moveTo>
                    <a:pt x="1565147" y="312419"/>
                  </a:moveTo>
                  <a:lnTo>
                    <a:pt x="1585976" y="312419"/>
                  </a:lnTo>
                  <a:lnTo>
                    <a:pt x="1630679" y="301751"/>
                  </a:lnTo>
                </a:path>
                <a:path w="3298190" h="358139">
                  <a:moveTo>
                    <a:pt x="1699259" y="283463"/>
                  </a:moveTo>
                  <a:lnTo>
                    <a:pt x="1787778" y="271272"/>
                  </a:lnTo>
                  <a:lnTo>
                    <a:pt x="1950719" y="276479"/>
                  </a:lnTo>
                </a:path>
                <a:path w="3298190" h="358139">
                  <a:moveTo>
                    <a:pt x="2019300" y="283463"/>
                  </a:moveTo>
                  <a:lnTo>
                    <a:pt x="2081783" y="291083"/>
                  </a:lnTo>
                </a:path>
                <a:path w="3298190" h="358139">
                  <a:moveTo>
                    <a:pt x="2150363" y="316992"/>
                  </a:moveTo>
                  <a:lnTo>
                    <a:pt x="2235834" y="335280"/>
                  </a:lnTo>
                  <a:lnTo>
                    <a:pt x="2398776" y="324612"/>
                  </a:lnTo>
                </a:path>
                <a:path w="3298190" h="358139">
                  <a:moveTo>
                    <a:pt x="2467355" y="309372"/>
                  </a:moveTo>
                  <a:lnTo>
                    <a:pt x="2529839" y="309372"/>
                  </a:lnTo>
                </a:path>
                <a:path w="3298190" h="358139">
                  <a:moveTo>
                    <a:pt x="2596895" y="309372"/>
                  </a:moveTo>
                  <a:lnTo>
                    <a:pt x="2678048" y="309372"/>
                  </a:lnTo>
                  <a:lnTo>
                    <a:pt x="2849879" y="312419"/>
                  </a:lnTo>
                </a:path>
                <a:path w="3298190" h="358139">
                  <a:moveTo>
                    <a:pt x="2921507" y="312419"/>
                  </a:moveTo>
                  <a:lnTo>
                    <a:pt x="2979419" y="332231"/>
                  </a:lnTo>
                </a:path>
                <a:path w="3298190" h="358139">
                  <a:moveTo>
                    <a:pt x="3051047" y="351663"/>
                  </a:moveTo>
                  <a:lnTo>
                    <a:pt x="3122676" y="358139"/>
                  </a:lnTo>
                  <a:lnTo>
                    <a:pt x="3297935" y="33223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10319003" y="4226052"/>
              <a:ext cx="64135" cy="3175"/>
            </a:xfrm>
            <a:custGeom>
              <a:avLst/>
              <a:gdLst/>
              <a:ahLst/>
              <a:cxnLst/>
              <a:rect l="l" t="t" r="r" b="b"/>
              <a:pathLst>
                <a:path w="64134" h="3175">
                  <a:moveTo>
                    <a:pt x="-3048" y="1524"/>
                  </a:moveTo>
                  <a:lnTo>
                    <a:pt x="67055" y="1524"/>
                  </a:lnTo>
                </a:path>
              </a:pathLst>
            </a:custGeom>
            <a:ln w="9144">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10451591" y="4195572"/>
              <a:ext cx="696595" cy="56515"/>
            </a:xfrm>
            <a:custGeom>
              <a:avLst/>
              <a:gdLst/>
              <a:ahLst/>
              <a:cxnLst/>
              <a:rect l="l" t="t" r="r" b="b"/>
              <a:pathLst>
                <a:path w="696595" h="56514">
                  <a:moveTo>
                    <a:pt x="0" y="12191"/>
                  </a:moveTo>
                  <a:lnTo>
                    <a:pt x="71627" y="5206"/>
                  </a:lnTo>
                  <a:lnTo>
                    <a:pt x="252983" y="0"/>
                  </a:lnTo>
                </a:path>
                <a:path w="696595" h="56514">
                  <a:moveTo>
                    <a:pt x="320039" y="4571"/>
                  </a:moveTo>
                  <a:lnTo>
                    <a:pt x="382524" y="12191"/>
                  </a:lnTo>
                </a:path>
                <a:path w="696595" h="56514">
                  <a:moveTo>
                    <a:pt x="448055" y="45719"/>
                  </a:moveTo>
                  <a:lnTo>
                    <a:pt x="512952" y="53339"/>
                  </a:lnTo>
                  <a:lnTo>
                    <a:pt x="696467" y="56387"/>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11219687" y="4251960"/>
              <a:ext cx="62865" cy="5080"/>
            </a:xfrm>
            <a:custGeom>
              <a:avLst/>
              <a:gdLst/>
              <a:ahLst/>
              <a:cxnLst/>
              <a:rect l="l" t="t" r="r" b="b"/>
              <a:pathLst>
                <a:path w="62865" h="5079">
                  <a:moveTo>
                    <a:pt x="-3048" y="2286"/>
                  </a:moveTo>
                  <a:lnTo>
                    <a:pt x="65532" y="2286"/>
                  </a:lnTo>
                </a:path>
              </a:pathLst>
            </a:custGeom>
            <a:ln w="10668">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11359895" y="4233672"/>
              <a:ext cx="58419" cy="12700"/>
            </a:xfrm>
            <a:custGeom>
              <a:avLst/>
              <a:gdLst/>
              <a:ahLst/>
              <a:cxnLst/>
              <a:rect l="l" t="t" r="r" b="b"/>
              <a:pathLst>
                <a:path w="58420" h="12700">
                  <a:moveTo>
                    <a:pt x="0" y="12191"/>
                  </a:moveTo>
                  <a:lnTo>
                    <a:pt x="57911" y="12191"/>
                  </a:lnTo>
                </a:path>
                <a:path w="58420" h="12700">
                  <a:moveTo>
                    <a:pt x="47244" y="0"/>
                  </a:moveTo>
                  <a:lnTo>
                    <a:pt x="54863" y="1219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7441691" y="3546347"/>
              <a:ext cx="3992879" cy="821690"/>
            </a:xfrm>
            <a:custGeom>
              <a:avLst/>
              <a:gdLst/>
              <a:ahLst/>
              <a:cxnLst/>
              <a:rect l="l" t="t" r="r" b="b"/>
              <a:pathLst>
                <a:path w="3992879" h="821689">
                  <a:moveTo>
                    <a:pt x="0" y="0"/>
                  </a:moveTo>
                  <a:lnTo>
                    <a:pt x="0" y="70103"/>
                  </a:lnTo>
                </a:path>
                <a:path w="3992879" h="821689">
                  <a:moveTo>
                    <a:pt x="53339" y="245363"/>
                  </a:moveTo>
                  <a:lnTo>
                    <a:pt x="91439" y="245363"/>
                  </a:lnTo>
                </a:path>
                <a:path w="3992879" h="821689">
                  <a:moveTo>
                    <a:pt x="71627" y="211835"/>
                  </a:moveTo>
                  <a:lnTo>
                    <a:pt x="71627" y="283463"/>
                  </a:lnTo>
                </a:path>
                <a:path w="3992879" h="821689">
                  <a:moveTo>
                    <a:pt x="118872" y="374903"/>
                  </a:moveTo>
                  <a:lnTo>
                    <a:pt x="156972" y="374903"/>
                  </a:lnTo>
                </a:path>
                <a:path w="3992879" h="821689">
                  <a:moveTo>
                    <a:pt x="140207" y="341375"/>
                  </a:moveTo>
                  <a:lnTo>
                    <a:pt x="140207" y="411479"/>
                  </a:lnTo>
                </a:path>
                <a:path w="3992879" h="821689">
                  <a:moveTo>
                    <a:pt x="190500" y="460247"/>
                  </a:moveTo>
                  <a:lnTo>
                    <a:pt x="225551" y="460247"/>
                  </a:lnTo>
                </a:path>
                <a:path w="3992879" h="821689">
                  <a:moveTo>
                    <a:pt x="211835" y="431291"/>
                  </a:moveTo>
                  <a:lnTo>
                    <a:pt x="211835" y="496824"/>
                  </a:lnTo>
                </a:path>
                <a:path w="3992879" h="821689">
                  <a:moveTo>
                    <a:pt x="256031" y="463295"/>
                  </a:moveTo>
                  <a:lnTo>
                    <a:pt x="297179" y="463295"/>
                  </a:lnTo>
                </a:path>
                <a:path w="3992879" h="821689">
                  <a:moveTo>
                    <a:pt x="275843" y="435863"/>
                  </a:moveTo>
                  <a:lnTo>
                    <a:pt x="275843" y="501395"/>
                  </a:lnTo>
                </a:path>
                <a:path w="3992879" h="821689">
                  <a:moveTo>
                    <a:pt x="324611" y="513588"/>
                  </a:moveTo>
                  <a:lnTo>
                    <a:pt x="362711" y="513588"/>
                  </a:lnTo>
                </a:path>
                <a:path w="3992879" h="821689">
                  <a:moveTo>
                    <a:pt x="341375" y="475488"/>
                  </a:moveTo>
                  <a:lnTo>
                    <a:pt x="341375" y="547115"/>
                  </a:lnTo>
                </a:path>
                <a:path w="3992879" h="821689">
                  <a:moveTo>
                    <a:pt x="391667" y="557783"/>
                  </a:moveTo>
                  <a:lnTo>
                    <a:pt x="432815" y="557783"/>
                  </a:lnTo>
                </a:path>
                <a:path w="3992879" h="821689">
                  <a:moveTo>
                    <a:pt x="413003" y="519683"/>
                  </a:moveTo>
                  <a:lnTo>
                    <a:pt x="413003" y="591312"/>
                  </a:lnTo>
                </a:path>
                <a:path w="3992879" h="821689">
                  <a:moveTo>
                    <a:pt x="460248" y="563879"/>
                  </a:moveTo>
                  <a:lnTo>
                    <a:pt x="501396" y="563879"/>
                  </a:lnTo>
                </a:path>
                <a:path w="3992879" h="821689">
                  <a:moveTo>
                    <a:pt x="481583" y="534924"/>
                  </a:moveTo>
                  <a:lnTo>
                    <a:pt x="481583" y="598932"/>
                  </a:lnTo>
                </a:path>
                <a:path w="3992879" h="821689">
                  <a:moveTo>
                    <a:pt x="670559" y="605027"/>
                  </a:moveTo>
                  <a:lnTo>
                    <a:pt x="704087" y="605027"/>
                  </a:lnTo>
                </a:path>
                <a:path w="3992879" h="821689">
                  <a:moveTo>
                    <a:pt x="685800" y="571500"/>
                  </a:moveTo>
                  <a:lnTo>
                    <a:pt x="685800" y="638556"/>
                  </a:lnTo>
                </a:path>
                <a:path w="3992879" h="821689">
                  <a:moveTo>
                    <a:pt x="874776" y="653795"/>
                  </a:moveTo>
                  <a:lnTo>
                    <a:pt x="915924" y="653795"/>
                  </a:lnTo>
                </a:path>
                <a:path w="3992879" h="821689">
                  <a:moveTo>
                    <a:pt x="896111" y="624839"/>
                  </a:moveTo>
                  <a:lnTo>
                    <a:pt x="896111" y="690371"/>
                  </a:lnTo>
                </a:path>
                <a:path w="3992879" h="821689">
                  <a:moveTo>
                    <a:pt x="1078991" y="710183"/>
                  </a:moveTo>
                  <a:lnTo>
                    <a:pt x="1117091" y="710183"/>
                  </a:lnTo>
                </a:path>
                <a:path w="3992879" h="821689">
                  <a:moveTo>
                    <a:pt x="1097279" y="676656"/>
                  </a:moveTo>
                  <a:lnTo>
                    <a:pt x="1097279" y="746759"/>
                  </a:lnTo>
                </a:path>
                <a:path w="3992879" h="821689">
                  <a:moveTo>
                    <a:pt x="1284731" y="728471"/>
                  </a:moveTo>
                  <a:lnTo>
                    <a:pt x="1322831" y="728471"/>
                  </a:lnTo>
                </a:path>
                <a:path w="3992879" h="821689">
                  <a:moveTo>
                    <a:pt x="1301496" y="694944"/>
                  </a:moveTo>
                  <a:lnTo>
                    <a:pt x="1301496" y="765047"/>
                  </a:lnTo>
                </a:path>
                <a:path w="3992879" h="821689">
                  <a:moveTo>
                    <a:pt x="1488948" y="676656"/>
                  </a:moveTo>
                  <a:lnTo>
                    <a:pt x="1527048" y="676656"/>
                  </a:lnTo>
                </a:path>
                <a:path w="3992879" h="821689">
                  <a:moveTo>
                    <a:pt x="1510283" y="646176"/>
                  </a:moveTo>
                  <a:lnTo>
                    <a:pt x="1510283" y="713232"/>
                  </a:lnTo>
                </a:path>
                <a:path w="3992879" h="821689">
                  <a:moveTo>
                    <a:pt x="1697735" y="627888"/>
                  </a:moveTo>
                  <a:lnTo>
                    <a:pt x="1732787" y="627888"/>
                  </a:lnTo>
                </a:path>
                <a:path w="3992879" h="821689">
                  <a:moveTo>
                    <a:pt x="1714500" y="594359"/>
                  </a:moveTo>
                  <a:lnTo>
                    <a:pt x="1714500" y="658368"/>
                  </a:lnTo>
                </a:path>
                <a:path w="3992879" h="821689">
                  <a:moveTo>
                    <a:pt x="1903476" y="690371"/>
                  </a:moveTo>
                  <a:lnTo>
                    <a:pt x="1940052" y="690371"/>
                  </a:lnTo>
                </a:path>
                <a:path w="3992879" h="821689">
                  <a:moveTo>
                    <a:pt x="1918715" y="653795"/>
                  </a:moveTo>
                  <a:lnTo>
                    <a:pt x="1918715" y="720851"/>
                  </a:lnTo>
                </a:path>
                <a:path w="3992879" h="821689">
                  <a:moveTo>
                    <a:pt x="2104643" y="646176"/>
                  </a:moveTo>
                  <a:lnTo>
                    <a:pt x="2144267" y="646176"/>
                  </a:lnTo>
                </a:path>
                <a:path w="3992879" h="821689">
                  <a:moveTo>
                    <a:pt x="2124455" y="609600"/>
                  </a:moveTo>
                  <a:lnTo>
                    <a:pt x="2124455" y="682751"/>
                  </a:lnTo>
                </a:path>
                <a:path w="3992879" h="821689">
                  <a:moveTo>
                    <a:pt x="2313431" y="765047"/>
                  </a:moveTo>
                  <a:lnTo>
                    <a:pt x="2350007" y="765047"/>
                  </a:lnTo>
                </a:path>
                <a:path w="3992879" h="821689">
                  <a:moveTo>
                    <a:pt x="2330196" y="736091"/>
                  </a:moveTo>
                  <a:lnTo>
                    <a:pt x="2330196" y="798576"/>
                  </a:lnTo>
                </a:path>
                <a:path w="3992879" h="821689">
                  <a:moveTo>
                    <a:pt x="2517648" y="768095"/>
                  </a:moveTo>
                  <a:lnTo>
                    <a:pt x="2555748" y="768095"/>
                  </a:lnTo>
                </a:path>
                <a:path w="3992879" h="821689">
                  <a:moveTo>
                    <a:pt x="2535935" y="736091"/>
                  </a:moveTo>
                  <a:lnTo>
                    <a:pt x="2535935" y="806195"/>
                  </a:lnTo>
                </a:path>
                <a:path w="3992879" h="821689">
                  <a:moveTo>
                    <a:pt x="2723387" y="743712"/>
                  </a:moveTo>
                  <a:lnTo>
                    <a:pt x="2761487" y="743712"/>
                  </a:lnTo>
                </a:path>
                <a:path w="3992879" h="821689">
                  <a:moveTo>
                    <a:pt x="2743200" y="713232"/>
                  </a:moveTo>
                  <a:lnTo>
                    <a:pt x="2743200" y="780288"/>
                  </a:lnTo>
                </a:path>
                <a:path w="3992879" h="821689">
                  <a:moveTo>
                    <a:pt x="2927604" y="743712"/>
                  </a:moveTo>
                  <a:lnTo>
                    <a:pt x="2968752" y="743712"/>
                  </a:lnTo>
                </a:path>
                <a:path w="3992879" h="821689">
                  <a:moveTo>
                    <a:pt x="2947415" y="713232"/>
                  </a:moveTo>
                  <a:lnTo>
                    <a:pt x="2947415" y="780288"/>
                  </a:lnTo>
                </a:path>
                <a:path w="3992879" h="821689">
                  <a:moveTo>
                    <a:pt x="3131819" y="601979"/>
                  </a:moveTo>
                  <a:lnTo>
                    <a:pt x="3172967" y="601979"/>
                  </a:lnTo>
                </a:path>
                <a:path w="3992879" h="821689">
                  <a:moveTo>
                    <a:pt x="3153155" y="568451"/>
                  </a:moveTo>
                  <a:lnTo>
                    <a:pt x="3153155" y="635507"/>
                  </a:lnTo>
                </a:path>
                <a:path w="3992879" h="821689">
                  <a:moveTo>
                    <a:pt x="3337559" y="646176"/>
                  </a:moveTo>
                  <a:lnTo>
                    <a:pt x="3375659" y="646176"/>
                  </a:lnTo>
                </a:path>
                <a:path w="3992879" h="821689">
                  <a:moveTo>
                    <a:pt x="3354324" y="609600"/>
                  </a:moveTo>
                  <a:lnTo>
                    <a:pt x="3354324" y="682751"/>
                  </a:lnTo>
                </a:path>
                <a:path w="3992879" h="821689">
                  <a:moveTo>
                    <a:pt x="3544824" y="780288"/>
                  </a:moveTo>
                  <a:lnTo>
                    <a:pt x="3578352" y="780288"/>
                  </a:lnTo>
                </a:path>
                <a:path w="3992879" h="821689">
                  <a:moveTo>
                    <a:pt x="3564635" y="751332"/>
                  </a:moveTo>
                  <a:lnTo>
                    <a:pt x="3564635" y="821435"/>
                  </a:lnTo>
                </a:path>
                <a:path w="3992879" h="821689">
                  <a:moveTo>
                    <a:pt x="3749039" y="777239"/>
                  </a:moveTo>
                  <a:lnTo>
                    <a:pt x="3787139" y="777239"/>
                  </a:lnTo>
                </a:path>
                <a:path w="3992879" h="821689">
                  <a:moveTo>
                    <a:pt x="3767328" y="740663"/>
                  </a:moveTo>
                  <a:lnTo>
                    <a:pt x="3767328" y="810768"/>
                  </a:lnTo>
                </a:path>
                <a:path w="3992879" h="821689">
                  <a:moveTo>
                    <a:pt x="3954779" y="716279"/>
                  </a:moveTo>
                  <a:lnTo>
                    <a:pt x="3992879" y="716279"/>
                  </a:lnTo>
                </a:path>
                <a:path w="3992879" h="821689">
                  <a:moveTo>
                    <a:pt x="3971543" y="687324"/>
                  </a:moveTo>
                  <a:lnTo>
                    <a:pt x="3971543" y="75437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6944867" y="3863340"/>
              <a:ext cx="721360" cy="429895"/>
            </a:xfrm>
            <a:custGeom>
              <a:avLst/>
              <a:gdLst/>
              <a:ahLst/>
              <a:cxnLst/>
              <a:rect l="l" t="t" r="r" b="b"/>
              <a:pathLst>
                <a:path w="721359" h="429895">
                  <a:moveTo>
                    <a:pt x="0" y="0"/>
                  </a:moveTo>
                  <a:lnTo>
                    <a:pt x="33527" y="60960"/>
                  </a:lnTo>
                </a:path>
                <a:path w="721359" h="429895">
                  <a:moveTo>
                    <a:pt x="33527" y="0"/>
                  </a:moveTo>
                  <a:lnTo>
                    <a:pt x="0" y="60960"/>
                  </a:lnTo>
                </a:path>
                <a:path w="721359" h="429895">
                  <a:moveTo>
                    <a:pt x="67055" y="6096"/>
                  </a:moveTo>
                  <a:lnTo>
                    <a:pt x="105155" y="73152"/>
                  </a:lnTo>
                </a:path>
                <a:path w="721359" h="429895">
                  <a:moveTo>
                    <a:pt x="105155" y="6096"/>
                  </a:moveTo>
                  <a:lnTo>
                    <a:pt x="67055" y="73152"/>
                  </a:lnTo>
                </a:path>
                <a:path w="721359" h="429895">
                  <a:moveTo>
                    <a:pt x="132587" y="118872"/>
                  </a:moveTo>
                  <a:lnTo>
                    <a:pt x="173735" y="184404"/>
                  </a:lnTo>
                </a:path>
                <a:path w="721359" h="429895">
                  <a:moveTo>
                    <a:pt x="173735" y="118872"/>
                  </a:moveTo>
                  <a:lnTo>
                    <a:pt x="132587" y="184404"/>
                  </a:lnTo>
                </a:path>
                <a:path w="721359" h="429895">
                  <a:moveTo>
                    <a:pt x="204215" y="196596"/>
                  </a:moveTo>
                  <a:lnTo>
                    <a:pt x="245363" y="263652"/>
                  </a:lnTo>
                </a:path>
                <a:path w="721359" h="429895">
                  <a:moveTo>
                    <a:pt x="245363" y="196596"/>
                  </a:moveTo>
                  <a:lnTo>
                    <a:pt x="204215" y="263652"/>
                  </a:lnTo>
                </a:path>
                <a:path w="721359" h="429895">
                  <a:moveTo>
                    <a:pt x="272796" y="359664"/>
                  </a:moveTo>
                  <a:lnTo>
                    <a:pt x="310896" y="429768"/>
                  </a:lnTo>
                </a:path>
                <a:path w="721359" h="429895">
                  <a:moveTo>
                    <a:pt x="310896" y="359664"/>
                  </a:moveTo>
                  <a:lnTo>
                    <a:pt x="272796" y="429768"/>
                  </a:lnTo>
                </a:path>
                <a:path w="721359" h="429895">
                  <a:moveTo>
                    <a:pt x="344424" y="292608"/>
                  </a:moveTo>
                  <a:lnTo>
                    <a:pt x="379475" y="365760"/>
                  </a:lnTo>
                </a:path>
                <a:path w="721359" h="429895">
                  <a:moveTo>
                    <a:pt x="379475" y="292608"/>
                  </a:moveTo>
                  <a:lnTo>
                    <a:pt x="344424" y="365760"/>
                  </a:lnTo>
                </a:path>
                <a:path w="721359" h="429895">
                  <a:moveTo>
                    <a:pt x="408431" y="307848"/>
                  </a:moveTo>
                  <a:lnTo>
                    <a:pt x="451103" y="377952"/>
                  </a:lnTo>
                </a:path>
                <a:path w="721359" h="429895">
                  <a:moveTo>
                    <a:pt x="451103" y="307848"/>
                  </a:moveTo>
                  <a:lnTo>
                    <a:pt x="408431" y="377952"/>
                  </a:lnTo>
                </a:path>
                <a:path w="721359" h="429895">
                  <a:moveTo>
                    <a:pt x="477011" y="240792"/>
                  </a:moveTo>
                  <a:lnTo>
                    <a:pt x="515111" y="315468"/>
                  </a:lnTo>
                </a:path>
                <a:path w="721359" h="429895">
                  <a:moveTo>
                    <a:pt x="515111" y="240792"/>
                  </a:moveTo>
                  <a:lnTo>
                    <a:pt x="477011" y="315468"/>
                  </a:lnTo>
                </a:path>
                <a:path w="721359" h="429895">
                  <a:moveTo>
                    <a:pt x="685800" y="326136"/>
                  </a:moveTo>
                  <a:lnTo>
                    <a:pt x="720851" y="393192"/>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7415783" y="3579875"/>
              <a:ext cx="4014470" cy="784860"/>
            </a:xfrm>
            <a:custGeom>
              <a:avLst/>
              <a:gdLst/>
              <a:ahLst/>
              <a:cxnLst/>
              <a:rect l="l" t="t" r="r" b="b"/>
              <a:pathLst>
                <a:path w="4014470" h="784860">
                  <a:moveTo>
                    <a:pt x="0" y="0"/>
                  </a:moveTo>
                  <a:lnTo>
                    <a:pt x="41148" y="0"/>
                  </a:lnTo>
                </a:path>
                <a:path w="4014470" h="784860">
                  <a:moveTo>
                    <a:pt x="71627" y="211836"/>
                  </a:moveTo>
                  <a:lnTo>
                    <a:pt x="112775" y="211836"/>
                  </a:lnTo>
                </a:path>
                <a:path w="4014470" h="784860">
                  <a:moveTo>
                    <a:pt x="91440" y="178307"/>
                  </a:moveTo>
                  <a:lnTo>
                    <a:pt x="91440" y="249936"/>
                  </a:lnTo>
                </a:path>
                <a:path w="4014470" h="784860">
                  <a:moveTo>
                    <a:pt x="137160" y="341375"/>
                  </a:moveTo>
                  <a:lnTo>
                    <a:pt x="178308" y="341375"/>
                  </a:lnTo>
                </a:path>
                <a:path w="4014470" h="784860">
                  <a:moveTo>
                    <a:pt x="156972" y="307848"/>
                  </a:moveTo>
                  <a:lnTo>
                    <a:pt x="156972" y="374904"/>
                  </a:lnTo>
                </a:path>
                <a:path w="4014470" h="784860">
                  <a:moveTo>
                    <a:pt x="208788" y="426719"/>
                  </a:moveTo>
                  <a:lnTo>
                    <a:pt x="246888" y="426719"/>
                  </a:lnTo>
                </a:path>
                <a:path w="4014470" h="784860">
                  <a:moveTo>
                    <a:pt x="228600" y="397763"/>
                  </a:moveTo>
                  <a:lnTo>
                    <a:pt x="228600" y="460248"/>
                  </a:lnTo>
                </a:path>
                <a:path w="4014470" h="784860">
                  <a:moveTo>
                    <a:pt x="275844" y="429768"/>
                  </a:moveTo>
                  <a:lnTo>
                    <a:pt x="316992" y="429768"/>
                  </a:lnTo>
                </a:path>
                <a:path w="4014470" h="784860">
                  <a:moveTo>
                    <a:pt x="294132" y="397763"/>
                  </a:moveTo>
                  <a:lnTo>
                    <a:pt x="294132" y="463296"/>
                  </a:lnTo>
                </a:path>
                <a:path w="4014470" h="784860">
                  <a:moveTo>
                    <a:pt x="344424" y="475488"/>
                  </a:moveTo>
                  <a:lnTo>
                    <a:pt x="382524" y="475488"/>
                  </a:lnTo>
                </a:path>
                <a:path w="4014470" h="784860">
                  <a:moveTo>
                    <a:pt x="362712" y="441960"/>
                  </a:moveTo>
                  <a:lnTo>
                    <a:pt x="362712" y="513588"/>
                  </a:lnTo>
                </a:path>
                <a:path w="4014470" h="784860">
                  <a:moveTo>
                    <a:pt x="413004" y="524256"/>
                  </a:moveTo>
                  <a:lnTo>
                    <a:pt x="454151" y="524256"/>
                  </a:lnTo>
                </a:path>
                <a:path w="4014470" h="784860">
                  <a:moveTo>
                    <a:pt x="432816" y="486156"/>
                  </a:moveTo>
                  <a:lnTo>
                    <a:pt x="432816" y="557784"/>
                  </a:lnTo>
                </a:path>
                <a:path w="4014470" h="784860">
                  <a:moveTo>
                    <a:pt x="481584" y="527304"/>
                  </a:moveTo>
                  <a:lnTo>
                    <a:pt x="519684" y="527304"/>
                  </a:lnTo>
                </a:path>
                <a:path w="4014470" h="784860">
                  <a:moveTo>
                    <a:pt x="501396" y="496824"/>
                  </a:moveTo>
                  <a:lnTo>
                    <a:pt x="501396" y="565404"/>
                  </a:lnTo>
                </a:path>
                <a:path w="4014470" h="784860">
                  <a:moveTo>
                    <a:pt x="690372" y="571500"/>
                  </a:moveTo>
                  <a:lnTo>
                    <a:pt x="723900" y="571500"/>
                  </a:lnTo>
                </a:path>
                <a:path w="4014470" h="784860">
                  <a:moveTo>
                    <a:pt x="707136" y="537972"/>
                  </a:moveTo>
                  <a:lnTo>
                    <a:pt x="707136" y="601980"/>
                  </a:lnTo>
                </a:path>
                <a:path w="4014470" h="784860">
                  <a:moveTo>
                    <a:pt x="896112" y="615696"/>
                  </a:moveTo>
                  <a:lnTo>
                    <a:pt x="932688" y="615696"/>
                  </a:lnTo>
                </a:path>
                <a:path w="4014470" h="784860">
                  <a:moveTo>
                    <a:pt x="911351" y="591312"/>
                  </a:moveTo>
                  <a:lnTo>
                    <a:pt x="911351" y="653796"/>
                  </a:lnTo>
                </a:path>
                <a:path w="4014470" h="784860">
                  <a:moveTo>
                    <a:pt x="1097280" y="676656"/>
                  </a:moveTo>
                  <a:lnTo>
                    <a:pt x="1136904" y="676656"/>
                  </a:lnTo>
                </a:path>
                <a:path w="4014470" h="784860">
                  <a:moveTo>
                    <a:pt x="1117092" y="638556"/>
                  </a:moveTo>
                  <a:lnTo>
                    <a:pt x="1117092" y="713232"/>
                  </a:lnTo>
                </a:path>
                <a:path w="4014470" h="784860">
                  <a:moveTo>
                    <a:pt x="1304544" y="694944"/>
                  </a:moveTo>
                  <a:lnTo>
                    <a:pt x="1342644" y="694944"/>
                  </a:lnTo>
                </a:path>
                <a:path w="4014470" h="784860">
                  <a:moveTo>
                    <a:pt x="1322832" y="661416"/>
                  </a:moveTo>
                  <a:lnTo>
                    <a:pt x="1322832" y="728472"/>
                  </a:lnTo>
                </a:path>
                <a:path w="4014470" h="784860">
                  <a:moveTo>
                    <a:pt x="1510284" y="643128"/>
                  </a:moveTo>
                  <a:lnTo>
                    <a:pt x="1548384" y="643128"/>
                  </a:lnTo>
                </a:path>
                <a:path w="4014470" h="784860">
                  <a:moveTo>
                    <a:pt x="1527048" y="609600"/>
                  </a:moveTo>
                  <a:lnTo>
                    <a:pt x="1527048" y="676656"/>
                  </a:lnTo>
                </a:path>
                <a:path w="4014470" h="784860">
                  <a:moveTo>
                    <a:pt x="1714500" y="594360"/>
                  </a:moveTo>
                  <a:lnTo>
                    <a:pt x="1752600" y="594360"/>
                  </a:lnTo>
                </a:path>
                <a:path w="4014470" h="784860">
                  <a:moveTo>
                    <a:pt x="1735836" y="557784"/>
                  </a:moveTo>
                  <a:lnTo>
                    <a:pt x="1735836" y="624840"/>
                  </a:lnTo>
                </a:path>
                <a:path w="4014470" h="784860">
                  <a:moveTo>
                    <a:pt x="1918716" y="653796"/>
                  </a:moveTo>
                  <a:lnTo>
                    <a:pt x="1961388" y="653796"/>
                  </a:lnTo>
                </a:path>
                <a:path w="4014470" h="784860">
                  <a:moveTo>
                    <a:pt x="1940052" y="620268"/>
                  </a:moveTo>
                  <a:lnTo>
                    <a:pt x="1940052" y="687324"/>
                  </a:lnTo>
                </a:path>
                <a:path w="4014470" h="784860">
                  <a:moveTo>
                    <a:pt x="2124456" y="612648"/>
                  </a:moveTo>
                  <a:lnTo>
                    <a:pt x="2165604" y="612648"/>
                  </a:lnTo>
                </a:path>
                <a:path w="4014470" h="784860">
                  <a:moveTo>
                    <a:pt x="2144268" y="576072"/>
                  </a:moveTo>
                  <a:lnTo>
                    <a:pt x="2144268" y="646176"/>
                  </a:lnTo>
                </a:path>
                <a:path w="4014470" h="784860">
                  <a:moveTo>
                    <a:pt x="2330196" y="728472"/>
                  </a:moveTo>
                  <a:lnTo>
                    <a:pt x="2369820" y="728472"/>
                  </a:lnTo>
                </a:path>
                <a:path w="4014470" h="784860">
                  <a:moveTo>
                    <a:pt x="2350008" y="699516"/>
                  </a:moveTo>
                  <a:lnTo>
                    <a:pt x="2350008" y="765048"/>
                  </a:lnTo>
                </a:path>
                <a:path w="4014470" h="784860">
                  <a:moveTo>
                    <a:pt x="2538984" y="734568"/>
                  </a:moveTo>
                  <a:lnTo>
                    <a:pt x="2572512" y="734568"/>
                  </a:lnTo>
                </a:path>
                <a:path w="4014470" h="784860">
                  <a:moveTo>
                    <a:pt x="2551176" y="699516"/>
                  </a:moveTo>
                  <a:lnTo>
                    <a:pt x="2551176" y="768096"/>
                  </a:lnTo>
                </a:path>
                <a:path w="4014470" h="784860">
                  <a:moveTo>
                    <a:pt x="2743200" y="710184"/>
                  </a:moveTo>
                  <a:lnTo>
                    <a:pt x="2781300" y="710184"/>
                  </a:lnTo>
                </a:path>
                <a:path w="4014470" h="784860">
                  <a:moveTo>
                    <a:pt x="2764536" y="679704"/>
                  </a:moveTo>
                  <a:lnTo>
                    <a:pt x="2764536" y="743712"/>
                  </a:lnTo>
                </a:path>
                <a:path w="4014470" h="784860">
                  <a:moveTo>
                    <a:pt x="2947416" y="710184"/>
                  </a:moveTo>
                  <a:lnTo>
                    <a:pt x="2990088" y="710184"/>
                  </a:lnTo>
                </a:path>
                <a:path w="4014470" h="784860">
                  <a:moveTo>
                    <a:pt x="2968752" y="679704"/>
                  </a:moveTo>
                  <a:lnTo>
                    <a:pt x="2968752" y="743712"/>
                  </a:lnTo>
                </a:path>
                <a:path w="4014470" h="784860">
                  <a:moveTo>
                    <a:pt x="3153156" y="568451"/>
                  </a:moveTo>
                  <a:lnTo>
                    <a:pt x="3191256" y="568451"/>
                  </a:lnTo>
                </a:path>
                <a:path w="4014470" h="784860">
                  <a:moveTo>
                    <a:pt x="3169920" y="530351"/>
                  </a:moveTo>
                  <a:lnTo>
                    <a:pt x="3169920" y="601980"/>
                  </a:lnTo>
                </a:path>
                <a:path w="4014470" h="784860">
                  <a:moveTo>
                    <a:pt x="3354324" y="612648"/>
                  </a:moveTo>
                  <a:lnTo>
                    <a:pt x="3395472" y="612648"/>
                  </a:lnTo>
                </a:path>
                <a:path w="4014470" h="784860">
                  <a:moveTo>
                    <a:pt x="3375660" y="576072"/>
                  </a:moveTo>
                  <a:lnTo>
                    <a:pt x="3375660" y="646176"/>
                  </a:lnTo>
                </a:path>
                <a:path w="4014470" h="784860">
                  <a:moveTo>
                    <a:pt x="3563112" y="746760"/>
                  </a:moveTo>
                  <a:lnTo>
                    <a:pt x="3601212" y="746760"/>
                  </a:lnTo>
                </a:path>
                <a:path w="4014470" h="784860">
                  <a:moveTo>
                    <a:pt x="3582924" y="717804"/>
                  </a:moveTo>
                  <a:lnTo>
                    <a:pt x="3582924" y="784860"/>
                  </a:lnTo>
                </a:path>
                <a:path w="4014470" h="784860">
                  <a:moveTo>
                    <a:pt x="3771900" y="740663"/>
                  </a:moveTo>
                  <a:lnTo>
                    <a:pt x="3808476" y="740663"/>
                  </a:lnTo>
                </a:path>
                <a:path w="4014470" h="784860">
                  <a:moveTo>
                    <a:pt x="3787140" y="707136"/>
                  </a:moveTo>
                  <a:lnTo>
                    <a:pt x="3787140" y="777240"/>
                  </a:lnTo>
                </a:path>
                <a:path w="4014470" h="784860">
                  <a:moveTo>
                    <a:pt x="3973068" y="682751"/>
                  </a:moveTo>
                  <a:lnTo>
                    <a:pt x="4014216" y="682751"/>
                  </a:lnTo>
                </a:path>
                <a:path w="4014470" h="784860">
                  <a:moveTo>
                    <a:pt x="3994404" y="653796"/>
                  </a:moveTo>
                  <a:lnTo>
                    <a:pt x="3994404" y="720851"/>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7074407" y="3977640"/>
              <a:ext cx="4356100" cy="346075"/>
            </a:xfrm>
            <a:custGeom>
              <a:avLst/>
              <a:gdLst/>
              <a:ahLst/>
              <a:cxnLst/>
              <a:rect l="l" t="t" r="r" b="b"/>
              <a:pathLst>
                <a:path w="4356100" h="346075">
                  <a:moveTo>
                    <a:pt x="0" y="0"/>
                  </a:moveTo>
                  <a:lnTo>
                    <a:pt x="39624" y="65532"/>
                  </a:lnTo>
                </a:path>
                <a:path w="4356100" h="346075">
                  <a:moveTo>
                    <a:pt x="39624" y="0"/>
                  </a:moveTo>
                  <a:lnTo>
                    <a:pt x="0" y="65532"/>
                  </a:lnTo>
                </a:path>
                <a:path w="4356100" h="346075">
                  <a:moveTo>
                    <a:pt x="71627" y="82296"/>
                  </a:moveTo>
                  <a:lnTo>
                    <a:pt x="112775" y="144780"/>
                  </a:lnTo>
                </a:path>
                <a:path w="4356100" h="346075">
                  <a:moveTo>
                    <a:pt x="112775" y="82296"/>
                  </a:moveTo>
                  <a:lnTo>
                    <a:pt x="71627" y="144780"/>
                  </a:lnTo>
                </a:path>
                <a:path w="4356100" h="346075">
                  <a:moveTo>
                    <a:pt x="140208" y="240792"/>
                  </a:moveTo>
                  <a:lnTo>
                    <a:pt x="176784" y="315468"/>
                  </a:lnTo>
                </a:path>
                <a:path w="4356100" h="346075">
                  <a:moveTo>
                    <a:pt x="176784" y="240792"/>
                  </a:moveTo>
                  <a:lnTo>
                    <a:pt x="140208" y="315468"/>
                  </a:lnTo>
                </a:path>
                <a:path w="4356100" h="346075">
                  <a:moveTo>
                    <a:pt x="208788" y="178308"/>
                  </a:moveTo>
                  <a:lnTo>
                    <a:pt x="240792" y="248412"/>
                  </a:lnTo>
                </a:path>
                <a:path w="4356100" h="346075">
                  <a:moveTo>
                    <a:pt x="240792" y="178308"/>
                  </a:moveTo>
                  <a:lnTo>
                    <a:pt x="208788" y="248412"/>
                  </a:lnTo>
                </a:path>
                <a:path w="4356100" h="346075">
                  <a:moveTo>
                    <a:pt x="275844" y="193548"/>
                  </a:moveTo>
                  <a:lnTo>
                    <a:pt x="313944" y="259080"/>
                  </a:lnTo>
                </a:path>
                <a:path w="4356100" h="346075">
                  <a:moveTo>
                    <a:pt x="313944" y="193548"/>
                  </a:moveTo>
                  <a:lnTo>
                    <a:pt x="275844" y="259080"/>
                  </a:lnTo>
                </a:path>
                <a:path w="4356100" h="346075">
                  <a:moveTo>
                    <a:pt x="341375" y="126492"/>
                  </a:moveTo>
                  <a:lnTo>
                    <a:pt x="382524" y="196596"/>
                  </a:lnTo>
                </a:path>
                <a:path w="4356100" h="346075">
                  <a:moveTo>
                    <a:pt x="382524" y="126492"/>
                  </a:moveTo>
                  <a:lnTo>
                    <a:pt x="341375" y="196596"/>
                  </a:lnTo>
                </a:path>
                <a:path w="4356100" h="346075">
                  <a:moveTo>
                    <a:pt x="550164" y="211836"/>
                  </a:moveTo>
                  <a:lnTo>
                    <a:pt x="588264" y="274320"/>
                  </a:lnTo>
                </a:path>
                <a:path w="4356100" h="346075">
                  <a:moveTo>
                    <a:pt x="588264" y="211836"/>
                  </a:moveTo>
                  <a:lnTo>
                    <a:pt x="550164" y="274320"/>
                  </a:lnTo>
                </a:path>
                <a:path w="4356100" h="346075">
                  <a:moveTo>
                    <a:pt x="754380" y="178308"/>
                  </a:moveTo>
                  <a:lnTo>
                    <a:pt x="795527" y="248412"/>
                  </a:lnTo>
                </a:path>
                <a:path w="4356100" h="346075">
                  <a:moveTo>
                    <a:pt x="795527" y="178308"/>
                  </a:moveTo>
                  <a:lnTo>
                    <a:pt x="754380" y="248412"/>
                  </a:lnTo>
                </a:path>
                <a:path w="4356100" h="346075">
                  <a:moveTo>
                    <a:pt x="996696" y="248412"/>
                  </a:moveTo>
                  <a:lnTo>
                    <a:pt x="1034796" y="315468"/>
                  </a:lnTo>
                </a:path>
                <a:path w="4356100" h="346075">
                  <a:moveTo>
                    <a:pt x="1034796" y="248412"/>
                  </a:moveTo>
                  <a:lnTo>
                    <a:pt x="996696" y="315468"/>
                  </a:lnTo>
                </a:path>
                <a:path w="4356100" h="346075">
                  <a:moveTo>
                    <a:pt x="1237488" y="230124"/>
                  </a:moveTo>
                  <a:lnTo>
                    <a:pt x="1274064" y="297180"/>
                  </a:lnTo>
                </a:path>
                <a:path w="4356100" h="346075">
                  <a:moveTo>
                    <a:pt x="1274064" y="230124"/>
                  </a:moveTo>
                  <a:lnTo>
                    <a:pt x="1237488" y="297180"/>
                  </a:lnTo>
                </a:path>
                <a:path w="4356100" h="346075">
                  <a:moveTo>
                    <a:pt x="1438656" y="222504"/>
                  </a:moveTo>
                  <a:lnTo>
                    <a:pt x="1478280" y="289560"/>
                  </a:lnTo>
                </a:path>
                <a:path w="4356100" h="346075">
                  <a:moveTo>
                    <a:pt x="1478280" y="222504"/>
                  </a:moveTo>
                  <a:lnTo>
                    <a:pt x="1438656" y="289560"/>
                  </a:lnTo>
                </a:path>
                <a:path w="4356100" h="346075">
                  <a:moveTo>
                    <a:pt x="1645920" y="178308"/>
                  </a:moveTo>
                  <a:lnTo>
                    <a:pt x="1684020" y="248412"/>
                  </a:lnTo>
                </a:path>
                <a:path w="4356100" h="346075">
                  <a:moveTo>
                    <a:pt x="1868424" y="193548"/>
                  </a:moveTo>
                  <a:lnTo>
                    <a:pt x="1905000" y="256032"/>
                  </a:lnTo>
                </a:path>
                <a:path w="4356100" h="346075">
                  <a:moveTo>
                    <a:pt x="1905000" y="193548"/>
                  </a:moveTo>
                  <a:lnTo>
                    <a:pt x="1868424" y="256032"/>
                  </a:lnTo>
                </a:path>
                <a:path w="4356100" h="346075">
                  <a:moveTo>
                    <a:pt x="2090927" y="248412"/>
                  </a:moveTo>
                  <a:lnTo>
                    <a:pt x="2127504" y="315468"/>
                  </a:lnTo>
                </a:path>
                <a:path w="4356100" h="346075">
                  <a:moveTo>
                    <a:pt x="2127504" y="248412"/>
                  </a:moveTo>
                  <a:lnTo>
                    <a:pt x="2090927" y="315468"/>
                  </a:lnTo>
                </a:path>
                <a:path w="4356100" h="346075">
                  <a:moveTo>
                    <a:pt x="2313432" y="214884"/>
                  </a:moveTo>
                  <a:lnTo>
                    <a:pt x="2350008" y="284988"/>
                  </a:lnTo>
                </a:path>
                <a:path w="4356100" h="346075">
                  <a:moveTo>
                    <a:pt x="2350008" y="214884"/>
                  </a:moveTo>
                  <a:lnTo>
                    <a:pt x="2313432" y="284988"/>
                  </a:lnTo>
                </a:path>
                <a:path w="4356100" h="346075">
                  <a:moveTo>
                    <a:pt x="2534412" y="214884"/>
                  </a:moveTo>
                  <a:lnTo>
                    <a:pt x="2572512" y="284988"/>
                  </a:lnTo>
                </a:path>
                <a:path w="4356100" h="346075">
                  <a:moveTo>
                    <a:pt x="2572512" y="214884"/>
                  </a:moveTo>
                  <a:lnTo>
                    <a:pt x="2534412" y="284988"/>
                  </a:lnTo>
                </a:path>
                <a:path w="4356100" h="346075">
                  <a:moveTo>
                    <a:pt x="2759964" y="222504"/>
                  </a:moveTo>
                  <a:lnTo>
                    <a:pt x="2793492" y="289560"/>
                  </a:lnTo>
                </a:path>
                <a:path w="4356100" h="346075">
                  <a:moveTo>
                    <a:pt x="2793492" y="222504"/>
                  </a:moveTo>
                  <a:lnTo>
                    <a:pt x="2759964" y="289560"/>
                  </a:lnTo>
                </a:path>
                <a:path w="4356100" h="346075">
                  <a:moveTo>
                    <a:pt x="2980944" y="281940"/>
                  </a:moveTo>
                  <a:lnTo>
                    <a:pt x="3015996" y="345948"/>
                  </a:lnTo>
                </a:path>
                <a:path w="4356100" h="346075">
                  <a:moveTo>
                    <a:pt x="3015996" y="281940"/>
                  </a:moveTo>
                  <a:lnTo>
                    <a:pt x="2980944" y="345948"/>
                  </a:lnTo>
                </a:path>
                <a:path w="4356100" h="346075">
                  <a:moveTo>
                    <a:pt x="3203448" y="222504"/>
                  </a:moveTo>
                  <a:lnTo>
                    <a:pt x="3241548" y="289560"/>
                  </a:lnTo>
                </a:path>
                <a:path w="4356100" h="346075">
                  <a:moveTo>
                    <a:pt x="3241548" y="222504"/>
                  </a:moveTo>
                  <a:lnTo>
                    <a:pt x="3203448" y="289560"/>
                  </a:lnTo>
                </a:path>
                <a:path w="4356100" h="346075">
                  <a:moveTo>
                    <a:pt x="3425952" y="193548"/>
                  </a:moveTo>
                  <a:lnTo>
                    <a:pt x="3467100" y="256032"/>
                  </a:lnTo>
                </a:path>
                <a:path w="4356100" h="346075">
                  <a:moveTo>
                    <a:pt x="3467100" y="193548"/>
                  </a:moveTo>
                  <a:lnTo>
                    <a:pt x="3425952" y="256032"/>
                  </a:lnTo>
                </a:path>
                <a:path w="4356100" h="346075">
                  <a:moveTo>
                    <a:pt x="3648456" y="178308"/>
                  </a:moveTo>
                  <a:lnTo>
                    <a:pt x="3689604" y="248412"/>
                  </a:lnTo>
                </a:path>
                <a:path w="4356100" h="346075">
                  <a:moveTo>
                    <a:pt x="3689604" y="178308"/>
                  </a:moveTo>
                  <a:lnTo>
                    <a:pt x="3648456" y="248412"/>
                  </a:lnTo>
                </a:path>
                <a:path w="4356100" h="346075">
                  <a:moveTo>
                    <a:pt x="3870960" y="237744"/>
                  </a:moveTo>
                  <a:lnTo>
                    <a:pt x="3912108" y="309372"/>
                  </a:lnTo>
                </a:path>
                <a:path w="4356100" h="346075">
                  <a:moveTo>
                    <a:pt x="3912108" y="237744"/>
                  </a:moveTo>
                  <a:lnTo>
                    <a:pt x="3870960" y="309372"/>
                  </a:lnTo>
                </a:path>
                <a:path w="4356100" h="346075">
                  <a:moveTo>
                    <a:pt x="4093464" y="240792"/>
                  </a:moveTo>
                  <a:lnTo>
                    <a:pt x="4134612" y="315468"/>
                  </a:lnTo>
                </a:path>
                <a:path w="4356100" h="346075">
                  <a:moveTo>
                    <a:pt x="4134612" y="240792"/>
                  </a:moveTo>
                  <a:lnTo>
                    <a:pt x="4093464" y="315468"/>
                  </a:lnTo>
                </a:path>
                <a:path w="4356100" h="346075">
                  <a:moveTo>
                    <a:pt x="4314444" y="230124"/>
                  </a:moveTo>
                  <a:lnTo>
                    <a:pt x="4355592" y="297180"/>
                  </a:lnTo>
                </a:path>
                <a:path w="4356100" h="346075">
                  <a:moveTo>
                    <a:pt x="4355592" y="230124"/>
                  </a:moveTo>
                  <a:lnTo>
                    <a:pt x="4314444" y="29718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6865619" y="3200400"/>
              <a:ext cx="4636135" cy="1485900"/>
            </a:xfrm>
            <a:custGeom>
              <a:avLst/>
              <a:gdLst/>
              <a:ahLst/>
              <a:cxnLst/>
              <a:rect l="l" t="t" r="r" b="b"/>
              <a:pathLst>
                <a:path w="4636134" h="1485900">
                  <a:moveTo>
                    <a:pt x="0" y="1485900"/>
                  </a:moveTo>
                  <a:lnTo>
                    <a:pt x="4636008" y="1485900"/>
                  </a:lnTo>
                </a:path>
                <a:path w="4636134" h="1485900">
                  <a:moveTo>
                    <a:pt x="4636008" y="1485900"/>
                  </a:moveTo>
                  <a:lnTo>
                    <a:pt x="4636008" y="0"/>
                  </a:lnTo>
                </a:path>
                <a:path w="4636134" h="1485900">
                  <a:moveTo>
                    <a:pt x="0" y="0"/>
                  </a:moveTo>
                  <a:lnTo>
                    <a:pt x="4636008"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6865619" y="3200400"/>
              <a:ext cx="0" cy="1485900"/>
            </a:xfrm>
            <a:custGeom>
              <a:avLst/>
              <a:gdLst/>
              <a:ahLst/>
              <a:cxnLst/>
              <a:rect l="l" t="t" r="r" b="b"/>
              <a:pathLst>
                <a:path h="1485900">
                  <a:moveTo>
                    <a:pt x="0" y="0"/>
                  </a:moveTo>
                  <a:lnTo>
                    <a:pt x="0" y="0"/>
                  </a:lnTo>
                </a:path>
                <a:path h="1485900">
                  <a:moveTo>
                    <a:pt x="0" y="1485900"/>
                  </a:moveTo>
                  <a:lnTo>
                    <a:pt x="0" y="148590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6865619" y="4686300"/>
              <a:ext cx="4636135" cy="50800"/>
            </a:xfrm>
            <a:custGeom>
              <a:avLst/>
              <a:gdLst/>
              <a:ahLst/>
              <a:cxnLst/>
              <a:rect l="l" t="t" r="r" b="b"/>
              <a:pathLst>
                <a:path w="4636134" h="50800">
                  <a:moveTo>
                    <a:pt x="0" y="0"/>
                  </a:moveTo>
                  <a:lnTo>
                    <a:pt x="4636008" y="0"/>
                  </a:lnTo>
                </a:path>
                <a:path w="4636134" h="50800">
                  <a:moveTo>
                    <a:pt x="91439" y="0"/>
                  </a:moveTo>
                  <a:lnTo>
                    <a:pt x="91439" y="50292"/>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 name="object 56"/>
          <p:cNvSpPr txBox="1"/>
          <p:nvPr/>
        </p:nvSpPr>
        <p:spPr>
          <a:xfrm>
            <a:off x="6924802" y="4751323"/>
            <a:ext cx="6985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57" name="object 57"/>
          <p:cNvSpPr/>
          <p:nvPr/>
        </p:nvSpPr>
        <p:spPr>
          <a:xfrm>
            <a:off x="7030211" y="4686300"/>
            <a:ext cx="818515" cy="50800"/>
          </a:xfrm>
          <a:custGeom>
            <a:avLst/>
            <a:gdLst/>
            <a:ahLst/>
            <a:cxnLst/>
            <a:rect l="l" t="t" r="r" b="b"/>
            <a:pathLst>
              <a:path w="818515" h="50800">
                <a:moveTo>
                  <a:pt x="0" y="0"/>
                </a:moveTo>
                <a:lnTo>
                  <a:pt x="0" y="50292"/>
                </a:lnTo>
              </a:path>
              <a:path w="818515" h="50800">
                <a:moveTo>
                  <a:pt x="64008" y="0"/>
                </a:moveTo>
                <a:lnTo>
                  <a:pt x="64008" y="50292"/>
                </a:lnTo>
              </a:path>
              <a:path w="818515" h="50800">
                <a:moveTo>
                  <a:pt x="137160" y="0"/>
                </a:moveTo>
                <a:lnTo>
                  <a:pt x="137160" y="50292"/>
                </a:lnTo>
              </a:path>
              <a:path w="818515" h="50800">
                <a:moveTo>
                  <a:pt x="201168" y="0"/>
                </a:moveTo>
                <a:lnTo>
                  <a:pt x="201168" y="50292"/>
                </a:lnTo>
              </a:path>
              <a:path w="818515" h="50800">
                <a:moveTo>
                  <a:pt x="269748" y="0"/>
                </a:moveTo>
                <a:lnTo>
                  <a:pt x="269748" y="50292"/>
                </a:lnTo>
              </a:path>
              <a:path w="818515" h="50800">
                <a:moveTo>
                  <a:pt x="341376" y="0"/>
                </a:moveTo>
                <a:lnTo>
                  <a:pt x="341376" y="50292"/>
                </a:lnTo>
              </a:path>
              <a:path w="818515" h="50800">
                <a:moveTo>
                  <a:pt x="406908" y="0"/>
                </a:moveTo>
                <a:lnTo>
                  <a:pt x="406908" y="50292"/>
                </a:lnTo>
              </a:path>
              <a:path w="818515" h="50800">
                <a:moveTo>
                  <a:pt x="614172" y="0"/>
                </a:moveTo>
                <a:lnTo>
                  <a:pt x="614172" y="50292"/>
                </a:lnTo>
              </a:path>
              <a:path w="818515" h="50800">
                <a:moveTo>
                  <a:pt x="818388" y="0"/>
                </a:moveTo>
                <a:lnTo>
                  <a:pt x="818388" y="50292"/>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txBox="1"/>
          <p:nvPr/>
        </p:nvSpPr>
        <p:spPr>
          <a:xfrm>
            <a:off x="7796148" y="4751323"/>
            <a:ext cx="12192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35" normalizeH="0" baseline="0" noProof="0" dirty="0">
                <a:ln>
                  <a:noFill/>
                </a:ln>
                <a:solidFill>
                  <a:prstClr val="black"/>
                </a:solidFill>
                <a:effectLst/>
                <a:uLnTx/>
                <a:uFillTx/>
                <a:latin typeface="Arial"/>
                <a:ea typeface="+mn-ea"/>
                <a:cs typeface="Arial"/>
              </a:rPr>
              <a:t>5</a:t>
            </a:r>
            <a:r>
              <a:rPr kumimoji="0" sz="800" b="0" i="0" u="none" strike="noStrike" kern="1200" cap="none" spc="0" normalizeH="0" baseline="0" noProof="0" dirty="0">
                <a:ln>
                  <a:noFill/>
                </a:ln>
                <a:solidFill>
                  <a:prstClr val="black"/>
                </a:solidFill>
                <a:effectLst/>
                <a:uLnTx/>
                <a:uFillTx/>
                <a:latin typeface="Arial"/>
                <a:ea typeface="+mn-ea"/>
                <a:cs typeface="Arial"/>
              </a:rPr>
              <a:t>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59" name="object 59"/>
          <p:cNvSpPr/>
          <p:nvPr/>
        </p:nvSpPr>
        <p:spPr>
          <a:xfrm>
            <a:off x="8089392" y="4686300"/>
            <a:ext cx="3321050" cy="50800"/>
          </a:xfrm>
          <a:custGeom>
            <a:avLst/>
            <a:gdLst/>
            <a:ahLst/>
            <a:cxnLst/>
            <a:rect l="l" t="t" r="r" b="b"/>
            <a:pathLst>
              <a:path w="3321050" h="50800">
                <a:moveTo>
                  <a:pt x="0" y="0"/>
                </a:moveTo>
                <a:lnTo>
                  <a:pt x="0" y="50292"/>
                </a:lnTo>
              </a:path>
              <a:path w="3321050" h="50800">
                <a:moveTo>
                  <a:pt x="237743" y="0"/>
                </a:moveTo>
                <a:lnTo>
                  <a:pt x="237743" y="50292"/>
                </a:lnTo>
              </a:path>
              <a:path w="3321050" h="50800">
                <a:moveTo>
                  <a:pt x="443483" y="0"/>
                </a:moveTo>
                <a:lnTo>
                  <a:pt x="443483" y="50292"/>
                </a:lnTo>
              </a:path>
              <a:path w="3321050" h="50800">
                <a:moveTo>
                  <a:pt x="649224" y="0"/>
                </a:moveTo>
                <a:lnTo>
                  <a:pt x="649224" y="50292"/>
                </a:lnTo>
              </a:path>
              <a:path w="3321050" h="50800">
                <a:moveTo>
                  <a:pt x="874776" y="0"/>
                </a:moveTo>
                <a:lnTo>
                  <a:pt x="874776" y="50292"/>
                </a:lnTo>
              </a:path>
              <a:path w="3321050" h="50800">
                <a:moveTo>
                  <a:pt x="1091183" y="0"/>
                </a:moveTo>
                <a:lnTo>
                  <a:pt x="1091183" y="50292"/>
                </a:lnTo>
              </a:path>
              <a:path w="3321050" h="50800">
                <a:moveTo>
                  <a:pt x="1316735" y="0"/>
                </a:moveTo>
                <a:lnTo>
                  <a:pt x="1316735" y="50292"/>
                </a:lnTo>
              </a:path>
              <a:path w="3321050" h="50800">
                <a:moveTo>
                  <a:pt x="1539239" y="0"/>
                </a:moveTo>
                <a:lnTo>
                  <a:pt x="1539239" y="50292"/>
                </a:lnTo>
              </a:path>
              <a:path w="3321050" h="50800">
                <a:moveTo>
                  <a:pt x="1758696" y="0"/>
                </a:moveTo>
                <a:lnTo>
                  <a:pt x="1758696" y="50292"/>
                </a:lnTo>
              </a:path>
              <a:path w="3321050" h="50800">
                <a:moveTo>
                  <a:pt x="1984248" y="0"/>
                </a:moveTo>
                <a:lnTo>
                  <a:pt x="1984248" y="50292"/>
                </a:lnTo>
              </a:path>
              <a:path w="3321050" h="50800">
                <a:moveTo>
                  <a:pt x="2209800" y="0"/>
                </a:moveTo>
                <a:lnTo>
                  <a:pt x="2209800" y="50292"/>
                </a:lnTo>
              </a:path>
              <a:path w="3321050" h="50800">
                <a:moveTo>
                  <a:pt x="2432304" y="0"/>
                </a:moveTo>
                <a:lnTo>
                  <a:pt x="2432304" y="50292"/>
                </a:lnTo>
              </a:path>
              <a:path w="3321050" h="50800">
                <a:moveTo>
                  <a:pt x="2653283" y="0"/>
                </a:moveTo>
                <a:lnTo>
                  <a:pt x="2653283" y="50292"/>
                </a:lnTo>
              </a:path>
              <a:path w="3321050" h="50800">
                <a:moveTo>
                  <a:pt x="2875787" y="0"/>
                </a:moveTo>
                <a:lnTo>
                  <a:pt x="2875787" y="50292"/>
                </a:lnTo>
              </a:path>
              <a:path w="3321050" h="50800">
                <a:moveTo>
                  <a:pt x="3098291" y="0"/>
                </a:moveTo>
                <a:lnTo>
                  <a:pt x="3098291" y="50292"/>
                </a:lnTo>
              </a:path>
              <a:path w="3321050" h="50800">
                <a:moveTo>
                  <a:pt x="3320796" y="0"/>
                </a:moveTo>
                <a:lnTo>
                  <a:pt x="3320796" y="50292"/>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txBox="1"/>
          <p:nvPr/>
        </p:nvSpPr>
        <p:spPr>
          <a:xfrm>
            <a:off x="11330685" y="4751323"/>
            <a:ext cx="182245"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260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1" name="object 61"/>
          <p:cNvSpPr/>
          <p:nvPr/>
        </p:nvSpPr>
        <p:spPr>
          <a:xfrm>
            <a:off x="6836664" y="3200400"/>
            <a:ext cx="30480" cy="1485900"/>
          </a:xfrm>
          <a:custGeom>
            <a:avLst/>
            <a:gdLst/>
            <a:ahLst/>
            <a:cxnLst/>
            <a:rect l="l" t="t" r="r" b="b"/>
            <a:pathLst>
              <a:path w="30479" h="1485900">
                <a:moveTo>
                  <a:pt x="30479" y="1485900"/>
                </a:moveTo>
                <a:lnTo>
                  <a:pt x="30479" y="0"/>
                </a:lnTo>
              </a:path>
              <a:path w="30479" h="1485900">
                <a:moveTo>
                  <a:pt x="30479" y="1485900"/>
                </a:moveTo>
                <a:lnTo>
                  <a:pt x="0" y="148590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txBox="1"/>
          <p:nvPr/>
        </p:nvSpPr>
        <p:spPr>
          <a:xfrm>
            <a:off x="6714108" y="4614798"/>
            <a:ext cx="114300" cy="13208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sz="700" b="0" i="0" u="none" strike="noStrike" kern="1200" cap="none" spc="15" normalizeH="0" baseline="0" noProof="0" dirty="0">
                <a:ln>
                  <a:noFill/>
                </a:ln>
                <a:solidFill>
                  <a:prstClr val="black"/>
                </a:solidFill>
                <a:effectLst/>
                <a:uLnTx/>
                <a:uFillTx/>
                <a:latin typeface="Arial"/>
                <a:ea typeface="+mn-ea"/>
                <a:cs typeface="Arial"/>
              </a:rPr>
              <a:t>3</a:t>
            </a:r>
            <a:r>
              <a:rPr kumimoji="0" sz="700" b="0" i="0" u="none" strike="noStrike" kern="1200" cap="none" spc="-5" normalizeH="0" baseline="0" noProof="0" dirty="0">
                <a:ln>
                  <a:noFill/>
                </a:ln>
                <a:solidFill>
                  <a:prstClr val="black"/>
                </a:solidFill>
                <a:effectLst/>
                <a:uLnTx/>
                <a:uFillTx/>
                <a:latin typeface="Arial"/>
                <a:ea typeface="+mn-ea"/>
                <a:cs typeface="Arial"/>
              </a:rPr>
              <a:t>5</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grpSp>
        <p:nvGrpSpPr>
          <p:cNvPr id="63" name="object 63"/>
          <p:cNvGrpSpPr/>
          <p:nvPr/>
        </p:nvGrpSpPr>
        <p:grpSpPr>
          <a:xfrm>
            <a:off x="6833489" y="3543172"/>
            <a:ext cx="4606290" cy="817244"/>
            <a:chOff x="6833489" y="3543172"/>
            <a:chExt cx="4606290" cy="817244"/>
          </a:xfrm>
        </p:grpSpPr>
        <p:sp>
          <p:nvSpPr>
            <p:cNvPr id="64" name="object 64"/>
            <p:cNvSpPr/>
            <p:nvPr/>
          </p:nvSpPr>
          <p:spPr>
            <a:xfrm>
              <a:off x="6836664" y="4192523"/>
              <a:ext cx="30480" cy="0"/>
            </a:xfrm>
            <a:custGeom>
              <a:avLst/>
              <a:gdLst/>
              <a:ahLst/>
              <a:cxnLst/>
              <a:rect l="l" t="t" r="r" b="b"/>
              <a:pathLst>
                <a:path w="30479">
                  <a:moveTo>
                    <a:pt x="30479"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7632192" y="4155947"/>
              <a:ext cx="3804285" cy="170815"/>
            </a:xfrm>
            <a:custGeom>
              <a:avLst/>
              <a:gdLst/>
              <a:ahLst/>
              <a:cxnLst/>
              <a:rect l="l" t="t" r="r" b="b"/>
              <a:pathLst>
                <a:path w="3804284" h="170814">
                  <a:moveTo>
                    <a:pt x="35051" y="33527"/>
                  </a:moveTo>
                  <a:lnTo>
                    <a:pt x="0" y="100583"/>
                  </a:lnTo>
                </a:path>
                <a:path w="3804284" h="170814">
                  <a:moveTo>
                    <a:pt x="201167" y="0"/>
                  </a:moveTo>
                  <a:lnTo>
                    <a:pt x="242315" y="73151"/>
                  </a:lnTo>
                </a:path>
                <a:path w="3804284" h="170814">
                  <a:moveTo>
                    <a:pt x="242315" y="0"/>
                  </a:moveTo>
                  <a:lnTo>
                    <a:pt x="201167" y="73151"/>
                  </a:lnTo>
                </a:path>
                <a:path w="3804284" h="170814">
                  <a:moveTo>
                    <a:pt x="445007" y="70103"/>
                  </a:moveTo>
                  <a:lnTo>
                    <a:pt x="483107" y="141731"/>
                  </a:lnTo>
                </a:path>
                <a:path w="3804284" h="170814">
                  <a:moveTo>
                    <a:pt x="483107" y="70103"/>
                  </a:moveTo>
                  <a:lnTo>
                    <a:pt x="445007" y="141731"/>
                  </a:lnTo>
                </a:path>
                <a:path w="3804284" h="170814">
                  <a:moveTo>
                    <a:pt x="684276" y="56387"/>
                  </a:moveTo>
                  <a:lnTo>
                    <a:pt x="725424" y="118871"/>
                  </a:lnTo>
                </a:path>
                <a:path w="3804284" h="170814">
                  <a:moveTo>
                    <a:pt x="725424" y="56387"/>
                  </a:moveTo>
                  <a:lnTo>
                    <a:pt x="684276" y="118871"/>
                  </a:lnTo>
                </a:path>
                <a:path w="3804284" h="170814">
                  <a:moveTo>
                    <a:pt x="888491" y="44195"/>
                  </a:moveTo>
                  <a:lnTo>
                    <a:pt x="926591" y="111251"/>
                  </a:lnTo>
                </a:path>
                <a:path w="3804284" h="170814">
                  <a:moveTo>
                    <a:pt x="926591" y="44195"/>
                  </a:moveTo>
                  <a:lnTo>
                    <a:pt x="888491" y="111251"/>
                  </a:lnTo>
                </a:path>
                <a:path w="3804284" h="170814">
                  <a:moveTo>
                    <a:pt x="1094231" y="0"/>
                  </a:moveTo>
                  <a:lnTo>
                    <a:pt x="1132331" y="73151"/>
                  </a:lnTo>
                </a:path>
                <a:path w="3804284" h="170814">
                  <a:moveTo>
                    <a:pt x="1132331" y="0"/>
                  </a:moveTo>
                  <a:lnTo>
                    <a:pt x="1094231" y="73151"/>
                  </a:lnTo>
                </a:path>
                <a:path w="3804284" h="170814">
                  <a:moveTo>
                    <a:pt x="1316735" y="15239"/>
                  </a:moveTo>
                  <a:lnTo>
                    <a:pt x="1357883" y="80771"/>
                  </a:lnTo>
                </a:path>
                <a:path w="3804284" h="170814">
                  <a:moveTo>
                    <a:pt x="1357883" y="15239"/>
                  </a:moveTo>
                  <a:lnTo>
                    <a:pt x="1316735" y="80771"/>
                  </a:lnTo>
                </a:path>
                <a:path w="3804284" h="170814">
                  <a:moveTo>
                    <a:pt x="1537715" y="70103"/>
                  </a:moveTo>
                  <a:lnTo>
                    <a:pt x="1580387" y="141731"/>
                  </a:lnTo>
                </a:path>
                <a:path w="3804284" h="170814">
                  <a:moveTo>
                    <a:pt x="1580387" y="70103"/>
                  </a:moveTo>
                  <a:lnTo>
                    <a:pt x="1537715" y="141731"/>
                  </a:lnTo>
                </a:path>
                <a:path w="3804284" h="170814">
                  <a:moveTo>
                    <a:pt x="1760219" y="39624"/>
                  </a:moveTo>
                  <a:lnTo>
                    <a:pt x="1801367" y="111251"/>
                  </a:lnTo>
                </a:path>
                <a:path w="3804284" h="170814">
                  <a:moveTo>
                    <a:pt x="1801367" y="39624"/>
                  </a:moveTo>
                  <a:lnTo>
                    <a:pt x="1760219" y="111251"/>
                  </a:lnTo>
                </a:path>
                <a:path w="3804284" h="170814">
                  <a:moveTo>
                    <a:pt x="1982724" y="39624"/>
                  </a:moveTo>
                  <a:lnTo>
                    <a:pt x="2022348" y="111251"/>
                  </a:lnTo>
                </a:path>
                <a:path w="3804284" h="170814">
                  <a:moveTo>
                    <a:pt x="2022348" y="39624"/>
                  </a:moveTo>
                  <a:lnTo>
                    <a:pt x="1982724" y="111251"/>
                  </a:lnTo>
                </a:path>
                <a:path w="3804284" h="170814">
                  <a:moveTo>
                    <a:pt x="2208276" y="44195"/>
                  </a:moveTo>
                  <a:lnTo>
                    <a:pt x="2244852" y="111251"/>
                  </a:lnTo>
                </a:path>
                <a:path w="3804284" h="170814">
                  <a:moveTo>
                    <a:pt x="2244852" y="44195"/>
                  </a:moveTo>
                  <a:lnTo>
                    <a:pt x="2208276" y="111251"/>
                  </a:lnTo>
                </a:path>
                <a:path w="3804284" h="170814">
                  <a:moveTo>
                    <a:pt x="2433828" y="103631"/>
                  </a:moveTo>
                  <a:lnTo>
                    <a:pt x="2464307" y="170687"/>
                  </a:lnTo>
                </a:path>
                <a:path w="3804284" h="170814">
                  <a:moveTo>
                    <a:pt x="2464307" y="103631"/>
                  </a:moveTo>
                  <a:lnTo>
                    <a:pt x="2433828" y="170687"/>
                  </a:lnTo>
                </a:path>
                <a:path w="3804284" h="170814">
                  <a:moveTo>
                    <a:pt x="2651759" y="44195"/>
                  </a:moveTo>
                  <a:lnTo>
                    <a:pt x="2689859" y="111251"/>
                  </a:lnTo>
                </a:path>
                <a:path w="3804284" h="170814">
                  <a:moveTo>
                    <a:pt x="2689859" y="44195"/>
                  </a:moveTo>
                  <a:lnTo>
                    <a:pt x="2651759" y="111251"/>
                  </a:lnTo>
                </a:path>
                <a:path w="3804284" h="170814">
                  <a:moveTo>
                    <a:pt x="2872739" y="15239"/>
                  </a:moveTo>
                  <a:lnTo>
                    <a:pt x="2915411" y="80771"/>
                  </a:lnTo>
                </a:path>
                <a:path w="3804284" h="170814">
                  <a:moveTo>
                    <a:pt x="2915411" y="15239"/>
                  </a:moveTo>
                  <a:lnTo>
                    <a:pt x="2872739" y="80771"/>
                  </a:lnTo>
                </a:path>
                <a:path w="3804284" h="170814">
                  <a:moveTo>
                    <a:pt x="3098291" y="0"/>
                  </a:moveTo>
                  <a:lnTo>
                    <a:pt x="3136391" y="73151"/>
                  </a:lnTo>
                </a:path>
                <a:path w="3804284" h="170814">
                  <a:moveTo>
                    <a:pt x="3136391" y="0"/>
                  </a:moveTo>
                  <a:lnTo>
                    <a:pt x="3098291" y="73151"/>
                  </a:lnTo>
                </a:path>
                <a:path w="3804284" h="170814">
                  <a:moveTo>
                    <a:pt x="3317748" y="59435"/>
                  </a:moveTo>
                  <a:lnTo>
                    <a:pt x="3358896" y="131063"/>
                  </a:lnTo>
                </a:path>
                <a:path w="3804284" h="170814">
                  <a:moveTo>
                    <a:pt x="3358896" y="59435"/>
                  </a:moveTo>
                  <a:lnTo>
                    <a:pt x="3317748" y="131063"/>
                  </a:lnTo>
                </a:path>
                <a:path w="3804284" h="170814">
                  <a:moveTo>
                    <a:pt x="3540252" y="67056"/>
                  </a:moveTo>
                  <a:lnTo>
                    <a:pt x="3581400" y="137159"/>
                  </a:lnTo>
                </a:path>
                <a:path w="3804284" h="170814">
                  <a:moveTo>
                    <a:pt x="3581400" y="67056"/>
                  </a:moveTo>
                  <a:lnTo>
                    <a:pt x="3540252" y="137159"/>
                  </a:lnTo>
                </a:path>
                <a:path w="3804284" h="170814">
                  <a:moveTo>
                    <a:pt x="3765804" y="56387"/>
                  </a:moveTo>
                  <a:lnTo>
                    <a:pt x="3803904" y="118871"/>
                  </a:lnTo>
                </a:path>
                <a:path w="3804284" h="170814">
                  <a:moveTo>
                    <a:pt x="3803904" y="56387"/>
                  </a:moveTo>
                  <a:lnTo>
                    <a:pt x="3765804" y="11887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7438644" y="3619499"/>
              <a:ext cx="963294" cy="593090"/>
            </a:xfrm>
            <a:custGeom>
              <a:avLst/>
              <a:gdLst/>
              <a:ahLst/>
              <a:cxnLst/>
              <a:rect l="l" t="t" r="r" b="b"/>
              <a:pathLst>
                <a:path w="963295" h="593089">
                  <a:moveTo>
                    <a:pt x="0" y="0"/>
                  </a:moveTo>
                  <a:lnTo>
                    <a:pt x="78231" y="146431"/>
                  </a:lnTo>
                  <a:lnTo>
                    <a:pt x="102107" y="179831"/>
                  </a:lnTo>
                </a:path>
                <a:path w="963295" h="593089">
                  <a:moveTo>
                    <a:pt x="128015" y="312419"/>
                  </a:moveTo>
                  <a:lnTo>
                    <a:pt x="132841" y="315594"/>
                  </a:lnTo>
                  <a:lnTo>
                    <a:pt x="214122" y="376047"/>
                  </a:lnTo>
                  <a:lnTo>
                    <a:pt x="285876" y="379222"/>
                  </a:lnTo>
                  <a:lnTo>
                    <a:pt x="300227" y="384048"/>
                  </a:lnTo>
                </a:path>
                <a:path w="963295" h="593089">
                  <a:moveTo>
                    <a:pt x="344424" y="432816"/>
                  </a:moveTo>
                  <a:lnTo>
                    <a:pt x="344424" y="440563"/>
                  </a:lnTo>
                  <a:lnTo>
                    <a:pt x="415671" y="484377"/>
                  </a:lnTo>
                  <a:lnTo>
                    <a:pt x="483870" y="490600"/>
                  </a:lnTo>
                  <a:lnTo>
                    <a:pt x="504444" y="495300"/>
                  </a:lnTo>
                </a:path>
                <a:path w="963295" h="593089">
                  <a:moveTo>
                    <a:pt x="551687" y="515112"/>
                  </a:moveTo>
                  <a:lnTo>
                    <a:pt x="693038" y="531876"/>
                  </a:lnTo>
                  <a:lnTo>
                    <a:pt x="740663" y="536448"/>
                  </a:lnTo>
                </a:path>
                <a:path w="963295" h="593089">
                  <a:moveTo>
                    <a:pt x="777239" y="562356"/>
                  </a:moveTo>
                  <a:lnTo>
                    <a:pt x="901191" y="581660"/>
                  </a:lnTo>
                  <a:lnTo>
                    <a:pt x="963167" y="592836"/>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8438388" y="4236719"/>
              <a:ext cx="189230" cy="22860"/>
            </a:xfrm>
            <a:custGeom>
              <a:avLst/>
              <a:gdLst/>
              <a:ahLst/>
              <a:cxnLst/>
              <a:rect l="l" t="t" r="r" b="b"/>
              <a:pathLst>
                <a:path w="189229" h="22860">
                  <a:moveTo>
                    <a:pt x="0" y="0"/>
                  </a:moveTo>
                  <a:lnTo>
                    <a:pt x="103250" y="19557"/>
                  </a:lnTo>
                  <a:lnTo>
                    <a:pt x="188975" y="2285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8663940" y="4181855"/>
              <a:ext cx="637540" cy="88900"/>
            </a:xfrm>
            <a:custGeom>
              <a:avLst/>
              <a:gdLst/>
              <a:ahLst/>
              <a:cxnLst/>
              <a:rect l="l" t="t" r="r" b="b"/>
              <a:pathLst>
                <a:path w="637540" h="88900">
                  <a:moveTo>
                    <a:pt x="0" y="85344"/>
                  </a:moveTo>
                  <a:lnTo>
                    <a:pt x="79375" y="88392"/>
                  </a:lnTo>
                  <a:lnTo>
                    <a:pt x="188975" y="74676"/>
                  </a:lnTo>
                </a:path>
                <a:path w="637540" h="88900">
                  <a:moveTo>
                    <a:pt x="222503" y="47244"/>
                  </a:moveTo>
                  <a:lnTo>
                    <a:pt x="284352" y="40767"/>
                  </a:lnTo>
                  <a:lnTo>
                    <a:pt x="414527" y="18288"/>
                  </a:lnTo>
                </a:path>
                <a:path w="637540" h="88900">
                  <a:moveTo>
                    <a:pt x="448055" y="3302"/>
                  </a:moveTo>
                  <a:lnTo>
                    <a:pt x="489330" y="0"/>
                  </a:lnTo>
                  <a:lnTo>
                    <a:pt x="637031" y="2286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9337548" y="4212335"/>
              <a:ext cx="184785" cy="21590"/>
            </a:xfrm>
            <a:custGeom>
              <a:avLst/>
              <a:gdLst/>
              <a:ahLst/>
              <a:cxnLst/>
              <a:rect l="l" t="t" r="r" b="b"/>
              <a:pathLst>
                <a:path w="184784" h="21589">
                  <a:moveTo>
                    <a:pt x="0" y="16763"/>
                  </a:moveTo>
                  <a:lnTo>
                    <a:pt x="17525" y="21336"/>
                  </a:lnTo>
                  <a:lnTo>
                    <a:pt x="184403"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9560052" y="4207763"/>
              <a:ext cx="405765" cy="106680"/>
            </a:xfrm>
            <a:custGeom>
              <a:avLst/>
              <a:gdLst/>
              <a:ahLst/>
              <a:cxnLst/>
              <a:rect l="l" t="t" r="r" b="b"/>
              <a:pathLst>
                <a:path w="405765" h="106679">
                  <a:moveTo>
                    <a:pt x="0" y="0"/>
                  </a:moveTo>
                  <a:lnTo>
                    <a:pt x="176783" y="59436"/>
                  </a:lnTo>
                </a:path>
                <a:path w="405765" h="106679">
                  <a:moveTo>
                    <a:pt x="217931" y="103631"/>
                  </a:moveTo>
                  <a:lnTo>
                    <a:pt x="405383" y="10668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10003536" y="4293107"/>
              <a:ext cx="181610" cy="15240"/>
            </a:xfrm>
            <a:custGeom>
              <a:avLst/>
              <a:gdLst/>
              <a:ahLst/>
              <a:cxnLst/>
              <a:rect l="l" t="t" r="r" b="b"/>
              <a:pathLst>
                <a:path w="181609" h="15239">
                  <a:moveTo>
                    <a:pt x="-3048" y="7620"/>
                  </a:moveTo>
                  <a:lnTo>
                    <a:pt x="184404" y="7620"/>
                  </a:lnTo>
                </a:path>
              </a:pathLst>
            </a:custGeom>
            <a:ln w="2133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10226040" y="4282439"/>
              <a:ext cx="187960" cy="7620"/>
            </a:xfrm>
            <a:custGeom>
              <a:avLst/>
              <a:gdLst/>
              <a:ahLst/>
              <a:cxnLst/>
              <a:rect l="l" t="t" r="r" b="b"/>
              <a:pathLst>
                <a:path w="187959" h="7620">
                  <a:moveTo>
                    <a:pt x="0" y="7620"/>
                  </a:moveTo>
                  <a:lnTo>
                    <a:pt x="169925" y="7620"/>
                  </a:lnTo>
                  <a:lnTo>
                    <a:pt x="187451"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10448544" y="4162043"/>
              <a:ext cx="394970" cy="67310"/>
            </a:xfrm>
            <a:custGeom>
              <a:avLst/>
              <a:gdLst/>
              <a:ahLst/>
              <a:cxnLst/>
              <a:rect l="l" t="t" r="r" b="b"/>
              <a:pathLst>
                <a:path w="394970" h="67310">
                  <a:moveTo>
                    <a:pt x="0" y="67055"/>
                  </a:moveTo>
                  <a:lnTo>
                    <a:pt x="154431" y="0"/>
                  </a:lnTo>
                  <a:lnTo>
                    <a:pt x="178307" y="4825"/>
                  </a:lnTo>
                </a:path>
                <a:path w="394970" h="67310">
                  <a:moveTo>
                    <a:pt x="214883" y="9143"/>
                  </a:moveTo>
                  <a:lnTo>
                    <a:pt x="355219" y="31241"/>
                  </a:lnTo>
                  <a:lnTo>
                    <a:pt x="394715" y="50291"/>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10881360" y="4262627"/>
              <a:ext cx="536575" cy="60960"/>
            </a:xfrm>
            <a:custGeom>
              <a:avLst/>
              <a:gdLst/>
              <a:ahLst/>
              <a:cxnLst/>
              <a:rect l="l" t="t" r="r" b="b"/>
              <a:pathLst>
                <a:path w="536575" h="60960">
                  <a:moveTo>
                    <a:pt x="0" y="0"/>
                  </a:moveTo>
                  <a:lnTo>
                    <a:pt x="130429" y="51816"/>
                  </a:lnTo>
                  <a:lnTo>
                    <a:pt x="181356" y="51816"/>
                  </a:lnTo>
                </a:path>
                <a:path w="536575" h="60960">
                  <a:moveTo>
                    <a:pt x="219456" y="60960"/>
                  </a:moveTo>
                  <a:lnTo>
                    <a:pt x="332232" y="57531"/>
                  </a:lnTo>
                  <a:lnTo>
                    <a:pt x="406908" y="45720"/>
                  </a:lnTo>
                </a:path>
                <a:path w="536575" h="60960">
                  <a:moveTo>
                    <a:pt x="448056" y="24384"/>
                  </a:moveTo>
                  <a:lnTo>
                    <a:pt x="536448" y="4572"/>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11407140" y="4267199"/>
              <a:ext cx="7620" cy="3175"/>
            </a:xfrm>
            <a:custGeom>
              <a:avLst/>
              <a:gdLst/>
              <a:ahLst/>
              <a:cxnLst/>
              <a:rect l="l" t="t" r="r" b="b"/>
              <a:pathLst>
                <a:path w="7620" h="3175">
                  <a:moveTo>
                    <a:pt x="0" y="3048"/>
                  </a:moveTo>
                  <a:lnTo>
                    <a:pt x="7619"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6952488" y="3924299"/>
              <a:ext cx="216535" cy="123825"/>
            </a:xfrm>
            <a:custGeom>
              <a:avLst/>
              <a:gdLst/>
              <a:ahLst/>
              <a:cxnLst/>
              <a:rect l="l" t="t" r="r" b="b"/>
              <a:pathLst>
                <a:path w="216534" h="123825">
                  <a:moveTo>
                    <a:pt x="0" y="0"/>
                  </a:moveTo>
                  <a:lnTo>
                    <a:pt x="79501" y="4699"/>
                  </a:lnTo>
                  <a:lnTo>
                    <a:pt x="154304" y="79120"/>
                  </a:lnTo>
                  <a:lnTo>
                    <a:pt x="216407" y="123443"/>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7213092" y="4204715"/>
              <a:ext cx="36830" cy="44450"/>
            </a:xfrm>
            <a:custGeom>
              <a:avLst/>
              <a:gdLst/>
              <a:ahLst/>
              <a:cxnLst/>
              <a:rect l="l" t="t" r="r" b="b"/>
              <a:pathLst>
                <a:path w="36829" h="44450">
                  <a:moveTo>
                    <a:pt x="0" y="0"/>
                  </a:moveTo>
                  <a:lnTo>
                    <a:pt x="27050" y="44195"/>
                  </a:lnTo>
                  <a:lnTo>
                    <a:pt x="36575" y="3632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7315200" y="4151375"/>
              <a:ext cx="239395" cy="44450"/>
            </a:xfrm>
            <a:custGeom>
              <a:avLst/>
              <a:gdLst/>
              <a:ahLst/>
              <a:cxnLst/>
              <a:rect l="l" t="t" r="r" b="b"/>
              <a:pathLst>
                <a:path w="239395" h="44450">
                  <a:moveTo>
                    <a:pt x="0" y="41021"/>
                  </a:moveTo>
                  <a:lnTo>
                    <a:pt x="55499" y="44196"/>
                  </a:lnTo>
                  <a:lnTo>
                    <a:pt x="129921" y="0"/>
                  </a:lnTo>
                  <a:lnTo>
                    <a:pt x="239268" y="26797"/>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7623048" y="4200143"/>
              <a:ext cx="509270" cy="62865"/>
            </a:xfrm>
            <a:custGeom>
              <a:avLst/>
              <a:gdLst/>
              <a:ahLst/>
              <a:cxnLst/>
              <a:rect l="l" t="t" r="r" b="b"/>
              <a:pathLst>
                <a:path w="509270" h="62864">
                  <a:moveTo>
                    <a:pt x="0" y="12191"/>
                  </a:moveTo>
                  <a:lnTo>
                    <a:pt x="26543" y="18287"/>
                  </a:lnTo>
                  <a:lnTo>
                    <a:pt x="60959" y="18287"/>
                  </a:lnTo>
                </a:path>
                <a:path w="509270" h="62864">
                  <a:moveTo>
                    <a:pt x="126492" y="6476"/>
                  </a:moveTo>
                  <a:lnTo>
                    <a:pt x="228346" y="0"/>
                  </a:lnTo>
                  <a:lnTo>
                    <a:pt x="379475" y="25907"/>
                  </a:lnTo>
                </a:path>
                <a:path w="509270" h="62864">
                  <a:moveTo>
                    <a:pt x="448055" y="59435"/>
                  </a:moveTo>
                  <a:lnTo>
                    <a:pt x="471550" y="62483"/>
                  </a:lnTo>
                  <a:lnTo>
                    <a:pt x="509016" y="59435"/>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8200644" y="4241291"/>
              <a:ext cx="250190" cy="7620"/>
            </a:xfrm>
            <a:custGeom>
              <a:avLst/>
              <a:gdLst/>
              <a:ahLst/>
              <a:cxnLst/>
              <a:rect l="l" t="t" r="r" b="b"/>
              <a:pathLst>
                <a:path w="250190" h="7620">
                  <a:moveTo>
                    <a:pt x="0" y="7619"/>
                  </a:moveTo>
                  <a:lnTo>
                    <a:pt x="136905" y="4571"/>
                  </a:lnTo>
                  <a:lnTo>
                    <a:pt x="249935"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8517636" y="4226051"/>
              <a:ext cx="66040" cy="10795"/>
            </a:xfrm>
            <a:custGeom>
              <a:avLst/>
              <a:gdLst/>
              <a:ahLst/>
              <a:cxnLst/>
              <a:rect l="l" t="t" r="r" b="b"/>
              <a:pathLst>
                <a:path w="66040" h="10795">
                  <a:moveTo>
                    <a:pt x="0" y="10668"/>
                  </a:moveTo>
                  <a:lnTo>
                    <a:pt x="20828" y="10668"/>
                  </a:lnTo>
                  <a:lnTo>
                    <a:pt x="6553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p:nvPr/>
          </p:nvSpPr>
          <p:spPr>
            <a:xfrm>
              <a:off x="8651748" y="4195571"/>
              <a:ext cx="251460" cy="12700"/>
            </a:xfrm>
            <a:custGeom>
              <a:avLst/>
              <a:gdLst/>
              <a:ahLst/>
              <a:cxnLst/>
              <a:rect l="l" t="t" r="r" b="b"/>
              <a:pathLst>
                <a:path w="251459" h="12700">
                  <a:moveTo>
                    <a:pt x="0" y="12191"/>
                  </a:moveTo>
                  <a:lnTo>
                    <a:pt x="88519" y="0"/>
                  </a:lnTo>
                  <a:lnTo>
                    <a:pt x="251459" y="5206"/>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83"/>
            <p:cNvSpPr/>
            <p:nvPr/>
          </p:nvSpPr>
          <p:spPr>
            <a:xfrm>
              <a:off x="8971788" y="4207763"/>
              <a:ext cx="960119" cy="52069"/>
            </a:xfrm>
            <a:custGeom>
              <a:avLst/>
              <a:gdLst/>
              <a:ahLst/>
              <a:cxnLst/>
              <a:rect l="l" t="t" r="r" b="b"/>
              <a:pathLst>
                <a:path w="960120" h="52070">
                  <a:moveTo>
                    <a:pt x="0" y="0"/>
                  </a:moveTo>
                  <a:lnTo>
                    <a:pt x="62483" y="7619"/>
                  </a:lnTo>
                </a:path>
                <a:path w="960120" h="52070">
                  <a:moveTo>
                    <a:pt x="131063" y="33528"/>
                  </a:moveTo>
                  <a:lnTo>
                    <a:pt x="216534" y="51816"/>
                  </a:lnTo>
                  <a:lnTo>
                    <a:pt x="379475" y="41148"/>
                  </a:lnTo>
                </a:path>
                <a:path w="960120" h="52070">
                  <a:moveTo>
                    <a:pt x="448055" y="25908"/>
                  </a:moveTo>
                  <a:lnTo>
                    <a:pt x="510539" y="25908"/>
                  </a:lnTo>
                </a:path>
                <a:path w="960120" h="52070">
                  <a:moveTo>
                    <a:pt x="577595" y="25908"/>
                  </a:moveTo>
                  <a:lnTo>
                    <a:pt x="658748" y="25908"/>
                  </a:lnTo>
                  <a:lnTo>
                    <a:pt x="830579" y="28956"/>
                  </a:lnTo>
                </a:path>
                <a:path w="960120" h="52070">
                  <a:moveTo>
                    <a:pt x="902207" y="28956"/>
                  </a:moveTo>
                  <a:lnTo>
                    <a:pt x="960119" y="48768"/>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bject 84"/>
            <p:cNvSpPr/>
            <p:nvPr/>
          </p:nvSpPr>
          <p:spPr>
            <a:xfrm>
              <a:off x="10003536" y="4256531"/>
              <a:ext cx="247015" cy="26034"/>
            </a:xfrm>
            <a:custGeom>
              <a:avLst/>
              <a:gdLst/>
              <a:ahLst/>
              <a:cxnLst/>
              <a:rect l="l" t="t" r="r" b="b"/>
              <a:pathLst>
                <a:path w="247015" h="26035">
                  <a:moveTo>
                    <a:pt x="0" y="19431"/>
                  </a:moveTo>
                  <a:lnTo>
                    <a:pt x="71628" y="25908"/>
                  </a:lnTo>
                  <a:lnTo>
                    <a:pt x="246888"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10319004" y="4226051"/>
              <a:ext cx="64135" cy="3175"/>
            </a:xfrm>
            <a:custGeom>
              <a:avLst/>
              <a:gdLst/>
              <a:ahLst/>
              <a:cxnLst/>
              <a:rect l="l" t="t" r="r" b="b"/>
              <a:pathLst>
                <a:path w="64134" h="3175">
                  <a:moveTo>
                    <a:pt x="-3048" y="1524"/>
                  </a:moveTo>
                  <a:lnTo>
                    <a:pt x="67055" y="1524"/>
                  </a:lnTo>
                </a:path>
              </a:pathLst>
            </a:custGeom>
            <a:ln w="9144">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86"/>
            <p:cNvSpPr/>
            <p:nvPr/>
          </p:nvSpPr>
          <p:spPr>
            <a:xfrm>
              <a:off x="10451592" y="4195571"/>
              <a:ext cx="253365" cy="12700"/>
            </a:xfrm>
            <a:custGeom>
              <a:avLst/>
              <a:gdLst/>
              <a:ahLst/>
              <a:cxnLst/>
              <a:rect l="l" t="t" r="r" b="b"/>
              <a:pathLst>
                <a:path w="253365" h="12700">
                  <a:moveTo>
                    <a:pt x="0" y="12191"/>
                  </a:moveTo>
                  <a:lnTo>
                    <a:pt x="71627" y="5206"/>
                  </a:lnTo>
                  <a:lnTo>
                    <a:pt x="252983"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10771632" y="4200143"/>
              <a:ext cx="376555" cy="52069"/>
            </a:xfrm>
            <a:custGeom>
              <a:avLst/>
              <a:gdLst/>
              <a:ahLst/>
              <a:cxnLst/>
              <a:rect l="l" t="t" r="r" b="b"/>
              <a:pathLst>
                <a:path w="376554" h="52070">
                  <a:moveTo>
                    <a:pt x="0" y="0"/>
                  </a:moveTo>
                  <a:lnTo>
                    <a:pt x="62484" y="7619"/>
                  </a:lnTo>
                </a:path>
                <a:path w="376554" h="52070">
                  <a:moveTo>
                    <a:pt x="128016" y="41147"/>
                  </a:moveTo>
                  <a:lnTo>
                    <a:pt x="192913" y="48767"/>
                  </a:lnTo>
                  <a:lnTo>
                    <a:pt x="376427" y="51815"/>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p:nvPr/>
          </p:nvSpPr>
          <p:spPr>
            <a:xfrm>
              <a:off x="11219688" y="4251959"/>
              <a:ext cx="62865" cy="5080"/>
            </a:xfrm>
            <a:custGeom>
              <a:avLst/>
              <a:gdLst/>
              <a:ahLst/>
              <a:cxnLst/>
              <a:rect l="l" t="t" r="r" b="b"/>
              <a:pathLst>
                <a:path w="62865" h="5079">
                  <a:moveTo>
                    <a:pt x="-6096" y="2286"/>
                  </a:moveTo>
                  <a:lnTo>
                    <a:pt x="68580" y="2286"/>
                  </a:lnTo>
                </a:path>
              </a:pathLst>
            </a:custGeom>
            <a:ln w="16763">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bject 89"/>
            <p:cNvSpPr/>
            <p:nvPr/>
          </p:nvSpPr>
          <p:spPr>
            <a:xfrm>
              <a:off x="11359896" y="4233671"/>
              <a:ext cx="58419" cy="12700"/>
            </a:xfrm>
            <a:custGeom>
              <a:avLst/>
              <a:gdLst/>
              <a:ahLst/>
              <a:cxnLst/>
              <a:rect l="l" t="t" r="r" b="b"/>
              <a:pathLst>
                <a:path w="58420" h="12700">
                  <a:moveTo>
                    <a:pt x="0" y="12191"/>
                  </a:moveTo>
                  <a:lnTo>
                    <a:pt x="57911" y="12191"/>
                  </a:lnTo>
                </a:path>
                <a:path w="58420" h="12700">
                  <a:moveTo>
                    <a:pt x="47244" y="0"/>
                  </a:moveTo>
                  <a:lnTo>
                    <a:pt x="54863" y="1219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90"/>
            <p:cNvSpPr/>
            <p:nvPr/>
          </p:nvSpPr>
          <p:spPr>
            <a:xfrm>
              <a:off x="7441692" y="3546347"/>
              <a:ext cx="3994785" cy="810895"/>
            </a:xfrm>
            <a:custGeom>
              <a:avLst/>
              <a:gdLst/>
              <a:ahLst/>
              <a:cxnLst/>
              <a:rect l="l" t="t" r="r" b="b"/>
              <a:pathLst>
                <a:path w="3994784" h="810895">
                  <a:moveTo>
                    <a:pt x="0" y="0"/>
                  </a:moveTo>
                  <a:lnTo>
                    <a:pt x="0" y="70103"/>
                  </a:lnTo>
                </a:path>
                <a:path w="3994784" h="810895">
                  <a:moveTo>
                    <a:pt x="53339" y="245363"/>
                  </a:moveTo>
                  <a:lnTo>
                    <a:pt x="91439" y="245363"/>
                  </a:lnTo>
                </a:path>
                <a:path w="3994784" h="810895">
                  <a:moveTo>
                    <a:pt x="71627" y="211835"/>
                  </a:moveTo>
                  <a:lnTo>
                    <a:pt x="71627" y="283463"/>
                  </a:lnTo>
                </a:path>
                <a:path w="3994784" h="810895">
                  <a:moveTo>
                    <a:pt x="118872" y="374903"/>
                  </a:moveTo>
                  <a:lnTo>
                    <a:pt x="156972" y="374903"/>
                  </a:lnTo>
                </a:path>
                <a:path w="3994784" h="810895">
                  <a:moveTo>
                    <a:pt x="140207" y="341375"/>
                  </a:moveTo>
                  <a:lnTo>
                    <a:pt x="140207" y="411479"/>
                  </a:lnTo>
                </a:path>
                <a:path w="3994784" h="810895">
                  <a:moveTo>
                    <a:pt x="190500" y="460247"/>
                  </a:moveTo>
                  <a:lnTo>
                    <a:pt x="225551" y="460247"/>
                  </a:lnTo>
                </a:path>
                <a:path w="3994784" h="810895">
                  <a:moveTo>
                    <a:pt x="211835" y="431291"/>
                  </a:moveTo>
                  <a:lnTo>
                    <a:pt x="211835" y="496824"/>
                  </a:lnTo>
                </a:path>
                <a:path w="3994784" h="810895">
                  <a:moveTo>
                    <a:pt x="256031" y="463295"/>
                  </a:moveTo>
                  <a:lnTo>
                    <a:pt x="297179" y="463295"/>
                  </a:lnTo>
                </a:path>
                <a:path w="3994784" h="810895">
                  <a:moveTo>
                    <a:pt x="275843" y="435863"/>
                  </a:moveTo>
                  <a:lnTo>
                    <a:pt x="275843" y="501395"/>
                  </a:lnTo>
                </a:path>
                <a:path w="3994784" h="810895">
                  <a:moveTo>
                    <a:pt x="324611" y="513588"/>
                  </a:moveTo>
                  <a:lnTo>
                    <a:pt x="362711" y="513588"/>
                  </a:lnTo>
                </a:path>
                <a:path w="3994784" h="810895">
                  <a:moveTo>
                    <a:pt x="341375" y="475488"/>
                  </a:moveTo>
                  <a:lnTo>
                    <a:pt x="341375" y="547115"/>
                  </a:lnTo>
                </a:path>
                <a:path w="3994784" h="810895">
                  <a:moveTo>
                    <a:pt x="391667" y="557783"/>
                  </a:moveTo>
                  <a:lnTo>
                    <a:pt x="432815" y="557783"/>
                  </a:lnTo>
                </a:path>
                <a:path w="3994784" h="810895">
                  <a:moveTo>
                    <a:pt x="413003" y="519683"/>
                  </a:moveTo>
                  <a:lnTo>
                    <a:pt x="413003" y="591312"/>
                  </a:lnTo>
                </a:path>
                <a:path w="3994784" h="810895">
                  <a:moveTo>
                    <a:pt x="460248" y="563879"/>
                  </a:moveTo>
                  <a:lnTo>
                    <a:pt x="501396" y="563879"/>
                  </a:lnTo>
                </a:path>
                <a:path w="3994784" h="810895">
                  <a:moveTo>
                    <a:pt x="481583" y="534924"/>
                  </a:moveTo>
                  <a:lnTo>
                    <a:pt x="481583" y="598932"/>
                  </a:lnTo>
                </a:path>
                <a:path w="3994784" h="810895">
                  <a:moveTo>
                    <a:pt x="670559" y="605027"/>
                  </a:moveTo>
                  <a:lnTo>
                    <a:pt x="704087" y="605027"/>
                  </a:lnTo>
                </a:path>
                <a:path w="3994784" h="810895">
                  <a:moveTo>
                    <a:pt x="685800" y="571500"/>
                  </a:moveTo>
                  <a:lnTo>
                    <a:pt x="685800" y="638556"/>
                  </a:lnTo>
                </a:path>
                <a:path w="3994784" h="810895">
                  <a:moveTo>
                    <a:pt x="874776" y="653795"/>
                  </a:moveTo>
                  <a:lnTo>
                    <a:pt x="915924" y="653795"/>
                  </a:lnTo>
                </a:path>
                <a:path w="3994784" h="810895">
                  <a:moveTo>
                    <a:pt x="896111" y="624839"/>
                  </a:moveTo>
                  <a:lnTo>
                    <a:pt x="896111" y="690371"/>
                  </a:lnTo>
                </a:path>
                <a:path w="3994784" h="810895">
                  <a:moveTo>
                    <a:pt x="1078991" y="710183"/>
                  </a:moveTo>
                  <a:lnTo>
                    <a:pt x="1117091" y="710183"/>
                  </a:lnTo>
                </a:path>
                <a:path w="3994784" h="810895">
                  <a:moveTo>
                    <a:pt x="1097279" y="676656"/>
                  </a:moveTo>
                  <a:lnTo>
                    <a:pt x="1097279" y="746759"/>
                  </a:lnTo>
                </a:path>
                <a:path w="3994784" h="810895">
                  <a:moveTo>
                    <a:pt x="1284731" y="728471"/>
                  </a:moveTo>
                  <a:lnTo>
                    <a:pt x="1322831" y="728471"/>
                  </a:lnTo>
                </a:path>
                <a:path w="3994784" h="810895">
                  <a:moveTo>
                    <a:pt x="1301496" y="694944"/>
                  </a:moveTo>
                  <a:lnTo>
                    <a:pt x="1301496" y="765047"/>
                  </a:lnTo>
                </a:path>
                <a:path w="3994784" h="810895">
                  <a:moveTo>
                    <a:pt x="1488948" y="676656"/>
                  </a:moveTo>
                  <a:lnTo>
                    <a:pt x="1527048" y="676656"/>
                  </a:lnTo>
                </a:path>
                <a:path w="3994784" h="810895">
                  <a:moveTo>
                    <a:pt x="1510283" y="646176"/>
                  </a:moveTo>
                  <a:lnTo>
                    <a:pt x="1510283" y="713232"/>
                  </a:lnTo>
                </a:path>
                <a:path w="3994784" h="810895">
                  <a:moveTo>
                    <a:pt x="1697735" y="627888"/>
                  </a:moveTo>
                  <a:lnTo>
                    <a:pt x="1732787" y="627888"/>
                  </a:lnTo>
                </a:path>
                <a:path w="3994784" h="810895">
                  <a:moveTo>
                    <a:pt x="1714500" y="594359"/>
                  </a:moveTo>
                  <a:lnTo>
                    <a:pt x="1714500" y="658368"/>
                  </a:lnTo>
                </a:path>
                <a:path w="3994784" h="810895">
                  <a:moveTo>
                    <a:pt x="1903476" y="690371"/>
                  </a:moveTo>
                  <a:lnTo>
                    <a:pt x="1940052" y="690371"/>
                  </a:lnTo>
                </a:path>
                <a:path w="3994784" h="810895">
                  <a:moveTo>
                    <a:pt x="1918715" y="653795"/>
                  </a:moveTo>
                  <a:lnTo>
                    <a:pt x="1918715" y="720851"/>
                  </a:lnTo>
                </a:path>
                <a:path w="3994784" h="810895">
                  <a:moveTo>
                    <a:pt x="2104643" y="646176"/>
                  </a:moveTo>
                  <a:lnTo>
                    <a:pt x="2144267" y="646176"/>
                  </a:lnTo>
                </a:path>
                <a:path w="3994784" h="810895">
                  <a:moveTo>
                    <a:pt x="2124455" y="609600"/>
                  </a:moveTo>
                  <a:lnTo>
                    <a:pt x="2124455" y="682751"/>
                  </a:lnTo>
                </a:path>
                <a:path w="3994784" h="810895">
                  <a:moveTo>
                    <a:pt x="2313431" y="765047"/>
                  </a:moveTo>
                  <a:lnTo>
                    <a:pt x="2350007" y="765047"/>
                  </a:lnTo>
                </a:path>
                <a:path w="3994784" h="810895">
                  <a:moveTo>
                    <a:pt x="2330196" y="736091"/>
                  </a:moveTo>
                  <a:lnTo>
                    <a:pt x="2330196" y="798576"/>
                  </a:lnTo>
                </a:path>
                <a:path w="3994784" h="810895">
                  <a:moveTo>
                    <a:pt x="2517648" y="768095"/>
                  </a:moveTo>
                  <a:lnTo>
                    <a:pt x="2555748" y="768095"/>
                  </a:lnTo>
                </a:path>
                <a:path w="3994784" h="810895">
                  <a:moveTo>
                    <a:pt x="2535935" y="736091"/>
                  </a:moveTo>
                  <a:lnTo>
                    <a:pt x="2535935" y="806195"/>
                  </a:lnTo>
                </a:path>
                <a:path w="3994784" h="810895">
                  <a:moveTo>
                    <a:pt x="2723387" y="743712"/>
                  </a:moveTo>
                  <a:lnTo>
                    <a:pt x="2761487" y="743712"/>
                  </a:lnTo>
                </a:path>
                <a:path w="3994784" h="810895">
                  <a:moveTo>
                    <a:pt x="2743200" y="713232"/>
                  </a:moveTo>
                  <a:lnTo>
                    <a:pt x="2743200" y="780288"/>
                  </a:lnTo>
                </a:path>
                <a:path w="3994784" h="810895">
                  <a:moveTo>
                    <a:pt x="2927604" y="743712"/>
                  </a:moveTo>
                  <a:lnTo>
                    <a:pt x="2968752" y="743712"/>
                  </a:lnTo>
                </a:path>
                <a:path w="3994784" h="810895">
                  <a:moveTo>
                    <a:pt x="2947415" y="713232"/>
                  </a:moveTo>
                  <a:lnTo>
                    <a:pt x="2947415" y="780288"/>
                  </a:lnTo>
                </a:path>
                <a:path w="3994784" h="810895">
                  <a:moveTo>
                    <a:pt x="3131819" y="601979"/>
                  </a:moveTo>
                  <a:lnTo>
                    <a:pt x="3172967" y="601979"/>
                  </a:lnTo>
                </a:path>
                <a:path w="3994784" h="810895">
                  <a:moveTo>
                    <a:pt x="3153155" y="568451"/>
                  </a:moveTo>
                  <a:lnTo>
                    <a:pt x="3153155" y="635507"/>
                  </a:lnTo>
                </a:path>
                <a:path w="3994784" h="810895">
                  <a:moveTo>
                    <a:pt x="3337559" y="646176"/>
                  </a:moveTo>
                  <a:lnTo>
                    <a:pt x="3375659" y="646176"/>
                  </a:lnTo>
                </a:path>
                <a:path w="3994784" h="810895">
                  <a:moveTo>
                    <a:pt x="3354324" y="609600"/>
                  </a:moveTo>
                  <a:lnTo>
                    <a:pt x="3354324" y="682751"/>
                  </a:lnTo>
                </a:path>
                <a:path w="3994784" h="810895">
                  <a:moveTo>
                    <a:pt x="3546348" y="780288"/>
                  </a:moveTo>
                  <a:lnTo>
                    <a:pt x="3579876" y="780288"/>
                  </a:lnTo>
                </a:path>
                <a:path w="3994784" h="810895">
                  <a:moveTo>
                    <a:pt x="3752087" y="777239"/>
                  </a:moveTo>
                  <a:lnTo>
                    <a:pt x="3790187" y="777239"/>
                  </a:lnTo>
                </a:path>
                <a:path w="3994784" h="810895">
                  <a:moveTo>
                    <a:pt x="3768852" y="740663"/>
                  </a:moveTo>
                  <a:lnTo>
                    <a:pt x="3768852" y="810768"/>
                  </a:lnTo>
                </a:path>
                <a:path w="3994784" h="810895">
                  <a:moveTo>
                    <a:pt x="3956304" y="716279"/>
                  </a:moveTo>
                  <a:lnTo>
                    <a:pt x="3994404" y="716279"/>
                  </a:lnTo>
                </a:path>
                <a:path w="3994784" h="810895">
                  <a:moveTo>
                    <a:pt x="3973067" y="687324"/>
                  </a:moveTo>
                  <a:lnTo>
                    <a:pt x="3973067" y="75437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91"/>
            <p:cNvSpPr/>
            <p:nvPr/>
          </p:nvSpPr>
          <p:spPr>
            <a:xfrm>
              <a:off x="6946392" y="3863339"/>
              <a:ext cx="4490085" cy="463550"/>
            </a:xfrm>
            <a:custGeom>
              <a:avLst/>
              <a:gdLst/>
              <a:ahLst/>
              <a:cxnLst/>
              <a:rect l="l" t="t" r="r" b="b"/>
              <a:pathLst>
                <a:path w="4490084" h="463550">
                  <a:moveTo>
                    <a:pt x="33527" y="0"/>
                  </a:moveTo>
                  <a:lnTo>
                    <a:pt x="0" y="60960"/>
                  </a:lnTo>
                </a:path>
                <a:path w="4490084" h="463550">
                  <a:moveTo>
                    <a:pt x="68579" y="6096"/>
                  </a:moveTo>
                  <a:lnTo>
                    <a:pt x="106679" y="73152"/>
                  </a:lnTo>
                </a:path>
                <a:path w="4490084" h="463550">
                  <a:moveTo>
                    <a:pt x="106679" y="6096"/>
                  </a:moveTo>
                  <a:lnTo>
                    <a:pt x="68579" y="73152"/>
                  </a:lnTo>
                </a:path>
                <a:path w="4490084" h="463550">
                  <a:moveTo>
                    <a:pt x="134111" y="118872"/>
                  </a:moveTo>
                  <a:lnTo>
                    <a:pt x="175259" y="184404"/>
                  </a:lnTo>
                </a:path>
                <a:path w="4490084" h="463550">
                  <a:moveTo>
                    <a:pt x="175259" y="118872"/>
                  </a:moveTo>
                  <a:lnTo>
                    <a:pt x="134111" y="184404"/>
                  </a:lnTo>
                </a:path>
                <a:path w="4490084" h="463550">
                  <a:moveTo>
                    <a:pt x="204215" y="196596"/>
                  </a:moveTo>
                  <a:lnTo>
                    <a:pt x="246887" y="263652"/>
                  </a:lnTo>
                </a:path>
                <a:path w="4490084" h="463550">
                  <a:moveTo>
                    <a:pt x="246887" y="196596"/>
                  </a:moveTo>
                  <a:lnTo>
                    <a:pt x="204215" y="263652"/>
                  </a:lnTo>
                </a:path>
                <a:path w="4490084" h="463550">
                  <a:moveTo>
                    <a:pt x="272796" y="359664"/>
                  </a:moveTo>
                  <a:lnTo>
                    <a:pt x="310896" y="429768"/>
                  </a:lnTo>
                </a:path>
                <a:path w="4490084" h="463550">
                  <a:moveTo>
                    <a:pt x="310896" y="359664"/>
                  </a:moveTo>
                  <a:lnTo>
                    <a:pt x="272796" y="429768"/>
                  </a:lnTo>
                </a:path>
                <a:path w="4490084" h="463550">
                  <a:moveTo>
                    <a:pt x="344424" y="292608"/>
                  </a:moveTo>
                  <a:lnTo>
                    <a:pt x="379475" y="365760"/>
                  </a:lnTo>
                </a:path>
                <a:path w="4490084" h="463550">
                  <a:moveTo>
                    <a:pt x="379475" y="292608"/>
                  </a:moveTo>
                  <a:lnTo>
                    <a:pt x="344424" y="365760"/>
                  </a:lnTo>
                </a:path>
                <a:path w="4490084" h="463550">
                  <a:moveTo>
                    <a:pt x="409955" y="307848"/>
                  </a:moveTo>
                  <a:lnTo>
                    <a:pt x="451103" y="377952"/>
                  </a:lnTo>
                </a:path>
                <a:path w="4490084" h="463550">
                  <a:moveTo>
                    <a:pt x="451103" y="307848"/>
                  </a:moveTo>
                  <a:lnTo>
                    <a:pt x="409955" y="377952"/>
                  </a:lnTo>
                </a:path>
                <a:path w="4490084" h="463550">
                  <a:moveTo>
                    <a:pt x="478535" y="240792"/>
                  </a:moveTo>
                  <a:lnTo>
                    <a:pt x="516635" y="315468"/>
                  </a:lnTo>
                </a:path>
                <a:path w="4490084" h="463550">
                  <a:moveTo>
                    <a:pt x="516635" y="240792"/>
                  </a:moveTo>
                  <a:lnTo>
                    <a:pt x="478535" y="315468"/>
                  </a:lnTo>
                </a:path>
                <a:path w="4490084" h="463550">
                  <a:moveTo>
                    <a:pt x="685800" y="326136"/>
                  </a:moveTo>
                  <a:lnTo>
                    <a:pt x="720851" y="393192"/>
                  </a:lnTo>
                </a:path>
                <a:path w="4490084" h="463550">
                  <a:moveTo>
                    <a:pt x="720851" y="326136"/>
                  </a:moveTo>
                  <a:lnTo>
                    <a:pt x="685800" y="393192"/>
                  </a:lnTo>
                </a:path>
                <a:path w="4490084" h="463550">
                  <a:moveTo>
                    <a:pt x="886967" y="292608"/>
                  </a:moveTo>
                  <a:lnTo>
                    <a:pt x="928115" y="365760"/>
                  </a:lnTo>
                </a:path>
                <a:path w="4490084" h="463550">
                  <a:moveTo>
                    <a:pt x="928115" y="292608"/>
                  </a:moveTo>
                  <a:lnTo>
                    <a:pt x="886967" y="365760"/>
                  </a:lnTo>
                </a:path>
                <a:path w="4490084" h="463550">
                  <a:moveTo>
                    <a:pt x="1130807" y="362712"/>
                  </a:moveTo>
                  <a:lnTo>
                    <a:pt x="1168907" y="434340"/>
                  </a:lnTo>
                </a:path>
                <a:path w="4490084" h="463550">
                  <a:moveTo>
                    <a:pt x="1168907" y="362712"/>
                  </a:moveTo>
                  <a:lnTo>
                    <a:pt x="1130807" y="434340"/>
                  </a:lnTo>
                </a:path>
                <a:path w="4490084" h="463550">
                  <a:moveTo>
                    <a:pt x="1370076" y="348996"/>
                  </a:moveTo>
                  <a:lnTo>
                    <a:pt x="1411224" y="411480"/>
                  </a:lnTo>
                </a:path>
                <a:path w="4490084" h="463550">
                  <a:moveTo>
                    <a:pt x="1411224" y="348996"/>
                  </a:moveTo>
                  <a:lnTo>
                    <a:pt x="1370076" y="411480"/>
                  </a:lnTo>
                </a:path>
                <a:path w="4490084" h="463550">
                  <a:moveTo>
                    <a:pt x="1574291" y="336804"/>
                  </a:moveTo>
                  <a:lnTo>
                    <a:pt x="1612391" y="403860"/>
                  </a:lnTo>
                </a:path>
                <a:path w="4490084" h="463550">
                  <a:moveTo>
                    <a:pt x="1612391" y="336804"/>
                  </a:moveTo>
                  <a:lnTo>
                    <a:pt x="1574291" y="403860"/>
                  </a:lnTo>
                </a:path>
                <a:path w="4490084" h="463550">
                  <a:moveTo>
                    <a:pt x="1780031" y="292608"/>
                  </a:moveTo>
                  <a:lnTo>
                    <a:pt x="1818131" y="365760"/>
                  </a:lnTo>
                </a:path>
                <a:path w="4490084" h="463550">
                  <a:moveTo>
                    <a:pt x="1818131" y="292608"/>
                  </a:moveTo>
                  <a:lnTo>
                    <a:pt x="1780031" y="365760"/>
                  </a:lnTo>
                </a:path>
                <a:path w="4490084" h="463550">
                  <a:moveTo>
                    <a:pt x="2002535" y="307848"/>
                  </a:moveTo>
                  <a:lnTo>
                    <a:pt x="2043683" y="373380"/>
                  </a:lnTo>
                </a:path>
                <a:path w="4490084" h="463550">
                  <a:moveTo>
                    <a:pt x="2043683" y="307848"/>
                  </a:moveTo>
                  <a:lnTo>
                    <a:pt x="2002535" y="373380"/>
                  </a:lnTo>
                </a:path>
                <a:path w="4490084" h="463550">
                  <a:moveTo>
                    <a:pt x="2223515" y="362712"/>
                  </a:moveTo>
                  <a:lnTo>
                    <a:pt x="2266187" y="434340"/>
                  </a:lnTo>
                </a:path>
                <a:path w="4490084" h="463550">
                  <a:moveTo>
                    <a:pt x="2266187" y="362712"/>
                  </a:moveTo>
                  <a:lnTo>
                    <a:pt x="2223515" y="434340"/>
                  </a:lnTo>
                </a:path>
                <a:path w="4490084" h="463550">
                  <a:moveTo>
                    <a:pt x="2446019" y="332232"/>
                  </a:moveTo>
                  <a:lnTo>
                    <a:pt x="2487167" y="403860"/>
                  </a:lnTo>
                </a:path>
                <a:path w="4490084" h="463550">
                  <a:moveTo>
                    <a:pt x="2487167" y="332232"/>
                  </a:moveTo>
                  <a:lnTo>
                    <a:pt x="2446019" y="403860"/>
                  </a:lnTo>
                </a:path>
                <a:path w="4490084" h="463550">
                  <a:moveTo>
                    <a:pt x="2668524" y="332232"/>
                  </a:moveTo>
                  <a:lnTo>
                    <a:pt x="2708148" y="403860"/>
                  </a:lnTo>
                </a:path>
                <a:path w="4490084" h="463550">
                  <a:moveTo>
                    <a:pt x="2708148" y="332232"/>
                  </a:moveTo>
                  <a:lnTo>
                    <a:pt x="2668524" y="403860"/>
                  </a:lnTo>
                </a:path>
                <a:path w="4490084" h="463550">
                  <a:moveTo>
                    <a:pt x="2894076" y="336804"/>
                  </a:moveTo>
                  <a:lnTo>
                    <a:pt x="2930652" y="403860"/>
                  </a:lnTo>
                </a:path>
                <a:path w="4490084" h="463550">
                  <a:moveTo>
                    <a:pt x="2930652" y="336804"/>
                  </a:moveTo>
                  <a:lnTo>
                    <a:pt x="2894076" y="403860"/>
                  </a:lnTo>
                </a:path>
                <a:path w="4490084" h="463550">
                  <a:moveTo>
                    <a:pt x="3119628" y="396240"/>
                  </a:moveTo>
                  <a:lnTo>
                    <a:pt x="3150107" y="463296"/>
                  </a:lnTo>
                </a:path>
                <a:path w="4490084" h="463550">
                  <a:moveTo>
                    <a:pt x="3150107" y="396240"/>
                  </a:moveTo>
                  <a:lnTo>
                    <a:pt x="3119628" y="463296"/>
                  </a:lnTo>
                </a:path>
                <a:path w="4490084" h="463550">
                  <a:moveTo>
                    <a:pt x="3337559" y="336804"/>
                  </a:moveTo>
                  <a:lnTo>
                    <a:pt x="3375659" y="403860"/>
                  </a:lnTo>
                </a:path>
                <a:path w="4490084" h="463550">
                  <a:moveTo>
                    <a:pt x="3375659" y="336804"/>
                  </a:moveTo>
                  <a:lnTo>
                    <a:pt x="3337559" y="403860"/>
                  </a:lnTo>
                </a:path>
                <a:path w="4490084" h="463550">
                  <a:moveTo>
                    <a:pt x="3558539" y="307848"/>
                  </a:moveTo>
                  <a:lnTo>
                    <a:pt x="3601211" y="373380"/>
                  </a:lnTo>
                </a:path>
                <a:path w="4490084" h="463550">
                  <a:moveTo>
                    <a:pt x="3601211" y="307848"/>
                  </a:moveTo>
                  <a:lnTo>
                    <a:pt x="3558539" y="373380"/>
                  </a:lnTo>
                </a:path>
                <a:path w="4490084" h="463550">
                  <a:moveTo>
                    <a:pt x="3784091" y="292608"/>
                  </a:moveTo>
                  <a:lnTo>
                    <a:pt x="3822191" y="365760"/>
                  </a:lnTo>
                </a:path>
                <a:path w="4490084" h="463550">
                  <a:moveTo>
                    <a:pt x="3822191" y="292608"/>
                  </a:moveTo>
                  <a:lnTo>
                    <a:pt x="3784091" y="365760"/>
                  </a:lnTo>
                </a:path>
                <a:path w="4490084" h="463550">
                  <a:moveTo>
                    <a:pt x="4003548" y="352044"/>
                  </a:moveTo>
                  <a:lnTo>
                    <a:pt x="4044696" y="423672"/>
                  </a:lnTo>
                </a:path>
                <a:path w="4490084" h="463550">
                  <a:moveTo>
                    <a:pt x="4044696" y="352044"/>
                  </a:moveTo>
                  <a:lnTo>
                    <a:pt x="4003548" y="423672"/>
                  </a:lnTo>
                </a:path>
                <a:path w="4490084" h="463550">
                  <a:moveTo>
                    <a:pt x="4226052" y="359664"/>
                  </a:moveTo>
                  <a:lnTo>
                    <a:pt x="4267200" y="429768"/>
                  </a:lnTo>
                </a:path>
                <a:path w="4490084" h="463550">
                  <a:moveTo>
                    <a:pt x="4267200" y="359664"/>
                  </a:moveTo>
                  <a:lnTo>
                    <a:pt x="4226052" y="429768"/>
                  </a:lnTo>
                </a:path>
                <a:path w="4490084" h="463550">
                  <a:moveTo>
                    <a:pt x="4451604" y="348996"/>
                  </a:moveTo>
                  <a:lnTo>
                    <a:pt x="4489704" y="411480"/>
                  </a:lnTo>
                </a:path>
                <a:path w="4490084" h="463550">
                  <a:moveTo>
                    <a:pt x="4489704" y="348996"/>
                  </a:moveTo>
                  <a:lnTo>
                    <a:pt x="4451604" y="41148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92"/>
            <p:cNvSpPr/>
            <p:nvPr/>
          </p:nvSpPr>
          <p:spPr>
            <a:xfrm>
              <a:off x="6970776" y="3698747"/>
              <a:ext cx="1370330" cy="233679"/>
            </a:xfrm>
            <a:custGeom>
              <a:avLst/>
              <a:gdLst/>
              <a:ahLst/>
              <a:cxnLst/>
              <a:rect l="l" t="t" r="r" b="b"/>
              <a:pathLst>
                <a:path w="1370329" h="233679">
                  <a:moveTo>
                    <a:pt x="0" y="233171"/>
                  </a:moveTo>
                  <a:lnTo>
                    <a:pt x="68325" y="130047"/>
                  </a:lnTo>
                  <a:lnTo>
                    <a:pt x="133350" y="91947"/>
                  </a:lnTo>
                  <a:lnTo>
                    <a:pt x="204850" y="44450"/>
                  </a:lnTo>
                  <a:lnTo>
                    <a:pt x="269875" y="44450"/>
                  </a:lnTo>
                  <a:lnTo>
                    <a:pt x="341375" y="122174"/>
                  </a:lnTo>
                  <a:lnTo>
                    <a:pt x="409575" y="91947"/>
                  </a:lnTo>
                  <a:lnTo>
                    <a:pt x="481075" y="0"/>
                  </a:lnTo>
                  <a:lnTo>
                    <a:pt x="682625" y="0"/>
                  </a:lnTo>
                  <a:lnTo>
                    <a:pt x="887476" y="163321"/>
                  </a:lnTo>
                  <a:lnTo>
                    <a:pt x="1127125" y="0"/>
                  </a:lnTo>
                  <a:lnTo>
                    <a:pt x="1370076" y="229996"/>
                  </a:lnTo>
                </a:path>
              </a:pathLst>
            </a:custGeom>
            <a:ln w="12192">
              <a:solidFill>
                <a:srgbClr val="1870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93"/>
            <p:cNvSpPr/>
            <p:nvPr/>
          </p:nvSpPr>
          <p:spPr>
            <a:xfrm>
              <a:off x="7441692" y="3579875"/>
              <a:ext cx="9525" cy="29209"/>
            </a:xfrm>
            <a:custGeom>
              <a:avLst/>
              <a:gdLst/>
              <a:ahLst/>
              <a:cxnLst/>
              <a:rect l="l" t="t" r="r" b="b"/>
              <a:pathLst>
                <a:path w="9525" h="29210">
                  <a:moveTo>
                    <a:pt x="0" y="0"/>
                  </a:moveTo>
                  <a:lnTo>
                    <a:pt x="9143" y="28956"/>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94"/>
            <p:cNvSpPr/>
            <p:nvPr/>
          </p:nvSpPr>
          <p:spPr>
            <a:xfrm>
              <a:off x="7453884" y="362407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95"/>
            <p:cNvSpPr/>
            <p:nvPr/>
          </p:nvSpPr>
          <p:spPr>
            <a:xfrm>
              <a:off x="7463028" y="3636263"/>
              <a:ext cx="6350" cy="29209"/>
            </a:xfrm>
            <a:custGeom>
              <a:avLst/>
              <a:gdLst/>
              <a:ahLst/>
              <a:cxnLst/>
              <a:rect l="l" t="t" r="r" b="b"/>
              <a:pathLst>
                <a:path w="6350" h="29210">
                  <a:moveTo>
                    <a:pt x="0" y="0"/>
                  </a:moveTo>
                  <a:lnTo>
                    <a:pt x="6096" y="28956"/>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96"/>
            <p:cNvSpPr/>
            <p:nvPr/>
          </p:nvSpPr>
          <p:spPr>
            <a:xfrm>
              <a:off x="7475220" y="36804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97"/>
            <p:cNvSpPr/>
            <p:nvPr/>
          </p:nvSpPr>
          <p:spPr>
            <a:xfrm>
              <a:off x="7479792" y="3691127"/>
              <a:ext cx="9525" cy="30480"/>
            </a:xfrm>
            <a:custGeom>
              <a:avLst/>
              <a:gdLst/>
              <a:ahLst/>
              <a:cxnLst/>
              <a:rect l="l" t="t" r="r" b="b"/>
              <a:pathLst>
                <a:path w="9525" h="30479">
                  <a:moveTo>
                    <a:pt x="0" y="0"/>
                  </a:moveTo>
                  <a:lnTo>
                    <a:pt x="9143" y="3048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98"/>
            <p:cNvSpPr/>
            <p:nvPr/>
          </p:nvSpPr>
          <p:spPr>
            <a:xfrm>
              <a:off x="7491984" y="373532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99"/>
            <p:cNvSpPr/>
            <p:nvPr/>
          </p:nvSpPr>
          <p:spPr>
            <a:xfrm>
              <a:off x="7499604" y="3747515"/>
              <a:ext cx="7620" cy="29209"/>
            </a:xfrm>
            <a:custGeom>
              <a:avLst/>
              <a:gdLst/>
              <a:ahLst/>
              <a:cxnLst/>
              <a:rect l="l" t="t" r="r" b="b"/>
              <a:pathLst>
                <a:path w="7620" h="29210">
                  <a:moveTo>
                    <a:pt x="0" y="0"/>
                  </a:moveTo>
                  <a:lnTo>
                    <a:pt x="7620" y="28955"/>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100"/>
            <p:cNvSpPr/>
            <p:nvPr/>
          </p:nvSpPr>
          <p:spPr>
            <a:xfrm>
              <a:off x="7513320" y="379171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101"/>
            <p:cNvSpPr/>
            <p:nvPr/>
          </p:nvSpPr>
          <p:spPr>
            <a:xfrm>
              <a:off x="7519416" y="3802379"/>
              <a:ext cx="13970" cy="27940"/>
            </a:xfrm>
            <a:custGeom>
              <a:avLst/>
              <a:gdLst/>
              <a:ahLst/>
              <a:cxnLst/>
              <a:rect l="l" t="t" r="r" b="b"/>
              <a:pathLst>
                <a:path w="13970" h="27939">
                  <a:moveTo>
                    <a:pt x="0" y="0"/>
                  </a:moveTo>
                  <a:lnTo>
                    <a:pt x="13715" y="27432"/>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102"/>
            <p:cNvSpPr/>
            <p:nvPr/>
          </p:nvSpPr>
          <p:spPr>
            <a:xfrm>
              <a:off x="7537704" y="38435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103"/>
            <p:cNvSpPr/>
            <p:nvPr/>
          </p:nvSpPr>
          <p:spPr>
            <a:xfrm>
              <a:off x="7543800" y="3854195"/>
              <a:ext cx="13970" cy="26034"/>
            </a:xfrm>
            <a:custGeom>
              <a:avLst/>
              <a:gdLst/>
              <a:ahLst/>
              <a:cxnLst/>
              <a:rect l="l" t="t" r="r" b="b"/>
              <a:pathLst>
                <a:path w="13970" h="26035">
                  <a:moveTo>
                    <a:pt x="0" y="0"/>
                  </a:moveTo>
                  <a:lnTo>
                    <a:pt x="13716" y="25907"/>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104"/>
            <p:cNvSpPr/>
            <p:nvPr/>
          </p:nvSpPr>
          <p:spPr>
            <a:xfrm>
              <a:off x="7563612" y="38953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object 105"/>
            <p:cNvSpPr/>
            <p:nvPr/>
          </p:nvSpPr>
          <p:spPr>
            <a:xfrm>
              <a:off x="7571232" y="3907535"/>
              <a:ext cx="17145" cy="24765"/>
            </a:xfrm>
            <a:custGeom>
              <a:avLst/>
              <a:gdLst/>
              <a:ahLst/>
              <a:cxnLst/>
              <a:rect l="l" t="t" r="r" b="b"/>
              <a:pathLst>
                <a:path w="17145" h="24764">
                  <a:moveTo>
                    <a:pt x="0" y="0"/>
                  </a:moveTo>
                  <a:lnTo>
                    <a:pt x="10033" y="13715"/>
                  </a:lnTo>
                  <a:lnTo>
                    <a:pt x="16764" y="24383"/>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object 106"/>
            <p:cNvSpPr/>
            <p:nvPr/>
          </p:nvSpPr>
          <p:spPr>
            <a:xfrm>
              <a:off x="7595616" y="394411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107"/>
            <p:cNvSpPr/>
            <p:nvPr/>
          </p:nvSpPr>
          <p:spPr>
            <a:xfrm>
              <a:off x="7604760" y="3954779"/>
              <a:ext cx="18415" cy="20320"/>
            </a:xfrm>
            <a:custGeom>
              <a:avLst/>
              <a:gdLst/>
              <a:ahLst/>
              <a:cxnLst/>
              <a:rect l="l" t="t" r="r" b="b"/>
              <a:pathLst>
                <a:path w="18415" h="20320">
                  <a:moveTo>
                    <a:pt x="0" y="0"/>
                  </a:moveTo>
                  <a:lnTo>
                    <a:pt x="18288" y="19812"/>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08"/>
            <p:cNvSpPr/>
            <p:nvPr/>
          </p:nvSpPr>
          <p:spPr>
            <a:xfrm>
              <a:off x="7632192" y="39852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09"/>
            <p:cNvSpPr/>
            <p:nvPr/>
          </p:nvSpPr>
          <p:spPr>
            <a:xfrm>
              <a:off x="7642860" y="3995927"/>
              <a:ext cx="24765" cy="13970"/>
            </a:xfrm>
            <a:custGeom>
              <a:avLst/>
              <a:gdLst/>
              <a:ahLst/>
              <a:cxnLst/>
              <a:rect l="l" t="t" r="r" b="b"/>
              <a:pathLst>
                <a:path w="24765" h="13970">
                  <a:moveTo>
                    <a:pt x="0" y="0"/>
                  </a:moveTo>
                  <a:lnTo>
                    <a:pt x="6476" y="10668"/>
                  </a:lnTo>
                  <a:lnTo>
                    <a:pt x="24384" y="13716"/>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10"/>
            <p:cNvSpPr/>
            <p:nvPr/>
          </p:nvSpPr>
          <p:spPr>
            <a:xfrm>
              <a:off x="7679436" y="40096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111"/>
            <p:cNvSpPr/>
            <p:nvPr/>
          </p:nvSpPr>
          <p:spPr>
            <a:xfrm>
              <a:off x="7694676" y="4009643"/>
              <a:ext cx="22860" cy="6350"/>
            </a:xfrm>
            <a:custGeom>
              <a:avLst/>
              <a:gdLst/>
              <a:ahLst/>
              <a:cxnLst/>
              <a:rect l="l" t="t" r="r" b="b"/>
              <a:pathLst>
                <a:path w="22859" h="6350">
                  <a:moveTo>
                    <a:pt x="0" y="0"/>
                  </a:moveTo>
                  <a:lnTo>
                    <a:pt x="22859" y="6095"/>
                  </a:lnTo>
                  <a:lnTo>
                    <a:pt x="22859" y="6095"/>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112"/>
            <p:cNvSpPr/>
            <p:nvPr/>
          </p:nvSpPr>
          <p:spPr>
            <a:xfrm>
              <a:off x="7732776" y="402183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113"/>
            <p:cNvSpPr/>
            <p:nvPr/>
          </p:nvSpPr>
          <p:spPr>
            <a:xfrm>
              <a:off x="7741920" y="4029455"/>
              <a:ext cx="24765" cy="18415"/>
            </a:xfrm>
            <a:custGeom>
              <a:avLst/>
              <a:gdLst/>
              <a:ahLst/>
              <a:cxnLst/>
              <a:rect l="l" t="t" r="r" b="b"/>
              <a:pathLst>
                <a:path w="24765" h="18414">
                  <a:moveTo>
                    <a:pt x="0" y="0"/>
                  </a:moveTo>
                  <a:lnTo>
                    <a:pt x="24383" y="18288"/>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114"/>
            <p:cNvSpPr/>
            <p:nvPr/>
          </p:nvSpPr>
          <p:spPr>
            <a:xfrm>
              <a:off x="7776972" y="405536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115"/>
            <p:cNvSpPr/>
            <p:nvPr/>
          </p:nvSpPr>
          <p:spPr>
            <a:xfrm>
              <a:off x="7789164" y="4062983"/>
              <a:ext cx="24765" cy="13970"/>
            </a:xfrm>
            <a:custGeom>
              <a:avLst/>
              <a:gdLst/>
              <a:ahLst/>
              <a:cxnLst/>
              <a:rect l="l" t="t" r="r" b="b"/>
              <a:pathLst>
                <a:path w="24765" h="13970">
                  <a:moveTo>
                    <a:pt x="0" y="0"/>
                  </a:moveTo>
                  <a:lnTo>
                    <a:pt x="24383" y="13716"/>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16"/>
            <p:cNvSpPr/>
            <p:nvPr/>
          </p:nvSpPr>
          <p:spPr>
            <a:xfrm>
              <a:off x="7824216" y="408431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17"/>
            <p:cNvSpPr/>
            <p:nvPr/>
          </p:nvSpPr>
          <p:spPr>
            <a:xfrm>
              <a:off x="7836408" y="4093463"/>
              <a:ext cx="26034" cy="10795"/>
            </a:xfrm>
            <a:custGeom>
              <a:avLst/>
              <a:gdLst/>
              <a:ahLst/>
              <a:cxnLst/>
              <a:rect l="l" t="t" r="r" b="b"/>
              <a:pathLst>
                <a:path w="26034" h="10795">
                  <a:moveTo>
                    <a:pt x="0" y="0"/>
                  </a:moveTo>
                  <a:lnTo>
                    <a:pt x="17780" y="10668"/>
                  </a:lnTo>
                  <a:lnTo>
                    <a:pt x="25908" y="10668"/>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118"/>
            <p:cNvSpPr/>
            <p:nvPr/>
          </p:nvSpPr>
          <p:spPr>
            <a:xfrm>
              <a:off x="7874508" y="410717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119"/>
            <p:cNvSpPr/>
            <p:nvPr/>
          </p:nvSpPr>
          <p:spPr>
            <a:xfrm>
              <a:off x="7889748" y="4107179"/>
              <a:ext cx="27940" cy="0"/>
            </a:xfrm>
            <a:custGeom>
              <a:avLst/>
              <a:gdLst/>
              <a:ahLst/>
              <a:cxnLst/>
              <a:rect l="l" t="t" r="r" b="b"/>
              <a:pathLst>
                <a:path w="27940">
                  <a:moveTo>
                    <a:pt x="0" y="0"/>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bject 120"/>
            <p:cNvSpPr/>
            <p:nvPr/>
          </p:nvSpPr>
          <p:spPr>
            <a:xfrm>
              <a:off x="7930896" y="41102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bject 121"/>
            <p:cNvSpPr/>
            <p:nvPr/>
          </p:nvSpPr>
          <p:spPr>
            <a:xfrm>
              <a:off x="7943088" y="4114799"/>
              <a:ext cx="24765" cy="3175"/>
            </a:xfrm>
            <a:custGeom>
              <a:avLst/>
              <a:gdLst/>
              <a:ahLst/>
              <a:cxnLst/>
              <a:rect l="l" t="t" r="r" b="b"/>
              <a:pathLst>
                <a:path w="24765" h="3175">
                  <a:moveTo>
                    <a:pt x="-6096" y="1524"/>
                  </a:moveTo>
                  <a:lnTo>
                    <a:pt x="30480" y="1524"/>
                  </a:lnTo>
                </a:path>
              </a:pathLst>
            </a:custGeom>
            <a:ln w="15239">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122"/>
            <p:cNvSpPr/>
            <p:nvPr/>
          </p:nvSpPr>
          <p:spPr>
            <a:xfrm>
              <a:off x="7981188" y="412241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123"/>
            <p:cNvSpPr/>
            <p:nvPr/>
          </p:nvSpPr>
          <p:spPr>
            <a:xfrm>
              <a:off x="7994904" y="4126991"/>
              <a:ext cx="27940" cy="7620"/>
            </a:xfrm>
            <a:custGeom>
              <a:avLst/>
              <a:gdLst/>
              <a:ahLst/>
              <a:cxnLst/>
              <a:rect l="l" t="t" r="r" b="b"/>
              <a:pathLst>
                <a:path w="27940" h="7620">
                  <a:moveTo>
                    <a:pt x="0" y="0"/>
                  </a:moveTo>
                  <a:lnTo>
                    <a:pt x="27431" y="761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124"/>
            <p:cNvSpPr/>
            <p:nvPr/>
          </p:nvSpPr>
          <p:spPr>
            <a:xfrm>
              <a:off x="8036052" y="413461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125"/>
            <p:cNvSpPr/>
            <p:nvPr/>
          </p:nvSpPr>
          <p:spPr>
            <a:xfrm>
              <a:off x="8049768" y="4137659"/>
              <a:ext cx="27940" cy="7620"/>
            </a:xfrm>
            <a:custGeom>
              <a:avLst/>
              <a:gdLst/>
              <a:ahLst/>
              <a:cxnLst/>
              <a:rect l="l" t="t" r="r" b="b"/>
              <a:pathLst>
                <a:path w="27940" h="7620">
                  <a:moveTo>
                    <a:pt x="0" y="0"/>
                  </a:moveTo>
                  <a:lnTo>
                    <a:pt x="27431" y="761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126"/>
            <p:cNvSpPr/>
            <p:nvPr/>
          </p:nvSpPr>
          <p:spPr>
            <a:xfrm>
              <a:off x="8090916" y="41483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127"/>
            <p:cNvSpPr/>
            <p:nvPr/>
          </p:nvSpPr>
          <p:spPr>
            <a:xfrm>
              <a:off x="8103108" y="4148327"/>
              <a:ext cx="24765" cy="7620"/>
            </a:xfrm>
            <a:custGeom>
              <a:avLst/>
              <a:gdLst/>
              <a:ahLst/>
              <a:cxnLst/>
              <a:rect l="l" t="t" r="r" b="b"/>
              <a:pathLst>
                <a:path w="24765" h="7620">
                  <a:moveTo>
                    <a:pt x="0" y="0"/>
                  </a:moveTo>
                  <a:lnTo>
                    <a:pt x="24384" y="7620"/>
                  </a:lnTo>
                  <a:lnTo>
                    <a:pt x="24384" y="762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128"/>
            <p:cNvSpPr/>
            <p:nvPr/>
          </p:nvSpPr>
          <p:spPr>
            <a:xfrm>
              <a:off x="8141208" y="415899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129"/>
            <p:cNvSpPr/>
            <p:nvPr/>
          </p:nvSpPr>
          <p:spPr>
            <a:xfrm>
              <a:off x="8156448" y="4158995"/>
              <a:ext cx="27940" cy="9525"/>
            </a:xfrm>
            <a:custGeom>
              <a:avLst/>
              <a:gdLst/>
              <a:ahLst/>
              <a:cxnLst/>
              <a:rect l="l" t="t" r="r" b="b"/>
              <a:pathLst>
                <a:path w="27940" h="9525">
                  <a:moveTo>
                    <a:pt x="0" y="0"/>
                  </a:moveTo>
                  <a:lnTo>
                    <a:pt x="27431" y="9143"/>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bject 130"/>
            <p:cNvSpPr/>
            <p:nvPr/>
          </p:nvSpPr>
          <p:spPr>
            <a:xfrm>
              <a:off x="8196072" y="417118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bject 131"/>
            <p:cNvSpPr/>
            <p:nvPr/>
          </p:nvSpPr>
          <p:spPr>
            <a:xfrm>
              <a:off x="8209788" y="4174235"/>
              <a:ext cx="27940" cy="5080"/>
            </a:xfrm>
            <a:custGeom>
              <a:avLst/>
              <a:gdLst/>
              <a:ahLst/>
              <a:cxnLst/>
              <a:rect l="l" t="t" r="r" b="b"/>
              <a:pathLst>
                <a:path w="27940" h="5079">
                  <a:moveTo>
                    <a:pt x="0" y="0"/>
                  </a:moveTo>
                  <a:lnTo>
                    <a:pt x="27431" y="4571"/>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bject 132"/>
            <p:cNvSpPr/>
            <p:nvPr/>
          </p:nvSpPr>
          <p:spPr>
            <a:xfrm>
              <a:off x="8250936" y="418185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133"/>
            <p:cNvSpPr/>
            <p:nvPr/>
          </p:nvSpPr>
          <p:spPr>
            <a:xfrm>
              <a:off x="8266176" y="4184903"/>
              <a:ext cx="26034" cy="5080"/>
            </a:xfrm>
            <a:custGeom>
              <a:avLst/>
              <a:gdLst/>
              <a:ahLst/>
              <a:cxnLst/>
              <a:rect l="l" t="t" r="r" b="b"/>
              <a:pathLst>
                <a:path w="26034" h="5079">
                  <a:moveTo>
                    <a:pt x="0" y="0"/>
                  </a:moveTo>
                  <a:lnTo>
                    <a:pt x="25907" y="4572"/>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134"/>
            <p:cNvSpPr/>
            <p:nvPr/>
          </p:nvSpPr>
          <p:spPr>
            <a:xfrm>
              <a:off x="8302752" y="419252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bject 135"/>
            <p:cNvSpPr/>
            <p:nvPr/>
          </p:nvSpPr>
          <p:spPr>
            <a:xfrm>
              <a:off x="8316468" y="4195571"/>
              <a:ext cx="27940" cy="9525"/>
            </a:xfrm>
            <a:custGeom>
              <a:avLst/>
              <a:gdLst/>
              <a:ahLst/>
              <a:cxnLst/>
              <a:rect l="l" t="t" r="r" b="b"/>
              <a:pathLst>
                <a:path w="27940" h="9525">
                  <a:moveTo>
                    <a:pt x="0" y="0"/>
                  </a:moveTo>
                  <a:lnTo>
                    <a:pt x="20954" y="5460"/>
                  </a:lnTo>
                  <a:lnTo>
                    <a:pt x="27431" y="9143"/>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bject 136"/>
            <p:cNvSpPr/>
            <p:nvPr/>
          </p:nvSpPr>
          <p:spPr>
            <a:xfrm>
              <a:off x="8357616" y="420776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bject 137"/>
            <p:cNvSpPr/>
            <p:nvPr/>
          </p:nvSpPr>
          <p:spPr>
            <a:xfrm>
              <a:off x="8369808" y="4212335"/>
              <a:ext cx="27940" cy="6350"/>
            </a:xfrm>
            <a:custGeom>
              <a:avLst/>
              <a:gdLst/>
              <a:ahLst/>
              <a:cxnLst/>
              <a:rect l="l" t="t" r="r" b="b"/>
              <a:pathLst>
                <a:path w="27940" h="6350">
                  <a:moveTo>
                    <a:pt x="0" y="0"/>
                  </a:moveTo>
                  <a:lnTo>
                    <a:pt x="27432" y="6095"/>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bject 138"/>
            <p:cNvSpPr/>
            <p:nvPr/>
          </p:nvSpPr>
          <p:spPr>
            <a:xfrm>
              <a:off x="8412480" y="422300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bject 139"/>
            <p:cNvSpPr/>
            <p:nvPr/>
          </p:nvSpPr>
          <p:spPr>
            <a:xfrm>
              <a:off x="8423148" y="4226051"/>
              <a:ext cx="27940" cy="7620"/>
            </a:xfrm>
            <a:custGeom>
              <a:avLst/>
              <a:gdLst/>
              <a:ahLst/>
              <a:cxnLst/>
              <a:rect l="l" t="t" r="r" b="b"/>
              <a:pathLst>
                <a:path w="27940" h="7620">
                  <a:moveTo>
                    <a:pt x="0" y="0"/>
                  </a:moveTo>
                  <a:lnTo>
                    <a:pt x="27431" y="762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bject 140"/>
            <p:cNvSpPr/>
            <p:nvPr/>
          </p:nvSpPr>
          <p:spPr>
            <a:xfrm>
              <a:off x="8462772" y="423367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bject 141"/>
            <p:cNvSpPr/>
            <p:nvPr/>
          </p:nvSpPr>
          <p:spPr>
            <a:xfrm>
              <a:off x="8476488" y="4236719"/>
              <a:ext cx="27940" cy="9525"/>
            </a:xfrm>
            <a:custGeom>
              <a:avLst/>
              <a:gdLst/>
              <a:ahLst/>
              <a:cxnLst/>
              <a:rect l="l" t="t" r="r" b="b"/>
              <a:pathLst>
                <a:path w="27940" h="9525">
                  <a:moveTo>
                    <a:pt x="0" y="0"/>
                  </a:moveTo>
                  <a:lnTo>
                    <a:pt x="27431" y="9143"/>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bject 142"/>
            <p:cNvSpPr/>
            <p:nvPr/>
          </p:nvSpPr>
          <p:spPr>
            <a:xfrm>
              <a:off x="8517636" y="424891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bject 143"/>
            <p:cNvSpPr/>
            <p:nvPr/>
          </p:nvSpPr>
          <p:spPr>
            <a:xfrm>
              <a:off x="8528304" y="4251959"/>
              <a:ext cx="26034" cy="7620"/>
            </a:xfrm>
            <a:custGeom>
              <a:avLst/>
              <a:gdLst/>
              <a:ahLst/>
              <a:cxnLst/>
              <a:rect l="l" t="t" r="r" b="b"/>
              <a:pathLst>
                <a:path w="26034" h="7620">
                  <a:moveTo>
                    <a:pt x="0" y="0"/>
                  </a:moveTo>
                  <a:lnTo>
                    <a:pt x="10668" y="4571"/>
                  </a:lnTo>
                  <a:lnTo>
                    <a:pt x="25907" y="761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bject 144"/>
            <p:cNvSpPr/>
            <p:nvPr/>
          </p:nvSpPr>
          <p:spPr>
            <a:xfrm>
              <a:off x="8569452" y="425957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bject 145"/>
            <p:cNvSpPr/>
            <p:nvPr/>
          </p:nvSpPr>
          <p:spPr>
            <a:xfrm>
              <a:off x="8583168" y="4259579"/>
              <a:ext cx="27940" cy="3175"/>
            </a:xfrm>
            <a:custGeom>
              <a:avLst/>
              <a:gdLst/>
              <a:ahLst/>
              <a:cxnLst/>
              <a:rect l="l" t="t" r="r" b="b"/>
              <a:pathLst>
                <a:path w="27940" h="3175">
                  <a:moveTo>
                    <a:pt x="-6095" y="1524"/>
                  </a:moveTo>
                  <a:lnTo>
                    <a:pt x="33527" y="1524"/>
                  </a:lnTo>
                </a:path>
              </a:pathLst>
            </a:custGeom>
            <a:ln w="15239">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bject 146"/>
            <p:cNvSpPr/>
            <p:nvPr/>
          </p:nvSpPr>
          <p:spPr>
            <a:xfrm>
              <a:off x="8622792" y="42626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bject 147"/>
            <p:cNvSpPr/>
            <p:nvPr/>
          </p:nvSpPr>
          <p:spPr>
            <a:xfrm>
              <a:off x="8636508" y="4267199"/>
              <a:ext cx="27940" cy="0"/>
            </a:xfrm>
            <a:custGeom>
              <a:avLst/>
              <a:gdLst/>
              <a:ahLst/>
              <a:cxnLst/>
              <a:rect l="l" t="t" r="r" b="b"/>
              <a:pathLst>
                <a:path w="27940">
                  <a:moveTo>
                    <a:pt x="0" y="0"/>
                  </a:moveTo>
                  <a:lnTo>
                    <a:pt x="27432"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object 148"/>
            <p:cNvSpPr/>
            <p:nvPr/>
          </p:nvSpPr>
          <p:spPr>
            <a:xfrm>
              <a:off x="8679180" y="427024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bject 149"/>
            <p:cNvSpPr/>
            <p:nvPr/>
          </p:nvSpPr>
          <p:spPr>
            <a:xfrm>
              <a:off x="8692896" y="4270247"/>
              <a:ext cx="27940" cy="5080"/>
            </a:xfrm>
            <a:custGeom>
              <a:avLst/>
              <a:gdLst/>
              <a:ahLst/>
              <a:cxnLst/>
              <a:rect l="l" t="t" r="r" b="b"/>
              <a:pathLst>
                <a:path w="27940" h="5079">
                  <a:moveTo>
                    <a:pt x="0" y="0"/>
                  </a:moveTo>
                  <a:lnTo>
                    <a:pt x="27431" y="4571"/>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bject 150"/>
            <p:cNvSpPr/>
            <p:nvPr/>
          </p:nvSpPr>
          <p:spPr>
            <a:xfrm>
              <a:off x="8732520" y="427481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bject 151"/>
            <p:cNvSpPr/>
            <p:nvPr/>
          </p:nvSpPr>
          <p:spPr>
            <a:xfrm>
              <a:off x="8746236" y="4270247"/>
              <a:ext cx="27940" cy="5080"/>
            </a:xfrm>
            <a:custGeom>
              <a:avLst/>
              <a:gdLst/>
              <a:ahLst/>
              <a:cxnLst/>
              <a:rect l="l" t="t" r="r" b="b"/>
              <a:pathLst>
                <a:path w="27940" h="5079">
                  <a:moveTo>
                    <a:pt x="0" y="4571"/>
                  </a:moveTo>
                  <a:lnTo>
                    <a:pt x="27432"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object 152"/>
            <p:cNvSpPr/>
            <p:nvPr/>
          </p:nvSpPr>
          <p:spPr>
            <a:xfrm>
              <a:off x="8787384" y="426719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object 153"/>
            <p:cNvSpPr/>
            <p:nvPr/>
          </p:nvSpPr>
          <p:spPr>
            <a:xfrm>
              <a:off x="8801100" y="4256531"/>
              <a:ext cx="27940" cy="6350"/>
            </a:xfrm>
            <a:custGeom>
              <a:avLst/>
              <a:gdLst/>
              <a:ahLst/>
              <a:cxnLst/>
              <a:rect l="l" t="t" r="r" b="b"/>
              <a:pathLst>
                <a:path w="27940" h="6350">
                  <a:moveTo>
                    <a:pt x="0" y="6096"/>
                  </a:moveTo>
                  <a:lnTo>
                    <a:pt x="27431" y="0"/>
                  </a:lnTo>
                </a:path>
              </a:pathLst>
            </a:custGeom>
            <a:ln w="12191">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object 154"/>
            <p:cNvSpPr/>
            <p:nvPr/>
          </p:nvSpPr>
          <p:spPr>
            <a:xfrm>
              <a:off x="8839200" y="42519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object 155"/>
            <p:cNvSpPr/>
            <p:nvPr/>
          </p:nvSpPr>
          <p:spPr>
            <a:xfrm>
              <a:off x="8852916" y="4241291"/>
              <a:ext cx="27940" cy="7620"/>
            </a:xfrm>
            <a:custGeom>
              <a:avLst/>
              <a:gdLst/>
              <a:ahLst/>
              <a:cxnLst/>
              <a:rect l="l" t="t" r="r" b="b"/>
              <a:pathLst>
                <a:path w="27940" h="7620">
                  <a:moveTo>
                    <a:pt x="0" y="7619"/>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object 156"/>
            <p:cNvSpPr/>
            <p:nvPr/>
          </p:nvSpPr>
          <p:spPr>
            <a:xfrm>
              <a:off x="8892540" y="424129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object 157"/>
            <p:cNvSpPr/>
            <p:nvPr/>
          </p:nvSpPr>
          <p:spPr>
            <a:xfrm>
              <a:off x="8907780" y="4229099"/>
              <a:ext cx="26034" cy="7620"/>
            </a:xfrm>
            <a:custGeom>
              <a:avLst/>
              <a:gdLst/>
              <a:ahLst/>
              <a:cxnLst/>
              <a:rect l="l" t="t" r="r" b="b"/>
              <a:pathLst>
                <a:path w="26034" h="7620">
                  <a:moveTo>
                    <a:pt x="0" y="7619"/>
                  </a:moveTo>
                  <a:lnTo>
                    <a:pt x="25908"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object 158"/>
            <p:cNvSpPr/>
            <p:nvPr/>
          </p:nvSpPr>
          <p:spPr>
            <a:xfrm>
              <a:off x="8948928" y="422605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object 159"/>
            <p:cNvSpPr/>
            <p:nvPr/>
          </p:nvSpPr>
          <p:spPr>
            <a:xfrm>
              <a:off x="8962644" y="4215383"/>
              <a:ext cx="24765" cy="7620"/>
            </a:xfrm>
            <a:custGeom>
              <a:avLst/>
              <a:gdLst/>
              <a:ahLst/>
              <a:cxnLst/>
              <a:rect l="l" t="t" r="r" b="b"/>
              <a:pathLst>
                <a:path w="24765" h="7620">
                  <a:moveTo>
                    <a:pt x="0" y="7620"/>
                  </a:moveTo>
                  <a:lnTo>
                    <a:pt x="24383"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object 160"/>
            <p:cNvSpPr/>
            <p:nvPr/>
          </p:nvSpPr>
          <p:spPr>
            <a:xfrm>
              <a:off x="8999220" y="421538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object 161"/>
            <p:cNvSpPr/>
            <p:nvPr/>
          </p:nvSpPr>
          <p:spPr>
            <a:xfrm>
              <a:off x="9012936" y="4204715"/>
              <a:ext cx="27940" cy="7620"/>
            </a:xfrm>
            <a:custGeom>
              <a:avLst/>
              <a:gdLst/>
              <a:ahLst/>
              <a:cxnLst/>
              <a:rect l="l" t="t" r="r" b="b"/>
              <a:pathLst>
                <a:path w="27940" h="7620">
                  <a:moveTo>
                    <a:pt x="0" y="7619"/>
                  </a:moveTo>
                  <a:lnTo>
                    <a:pt x="27432"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object 162"/>
            <p:cNvSpPr/>
            <p:nvPr/>
          </p:nvSpPr>
          <p:spPr>
            <a:xfrm>
              <a:off x="9054084" y="42001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object 163"/>
            <p:cNvSpPr/>
            <p:nvPr/>
          </p:nvSpPr>
          <p:spPr>
            <a:xfrm>
              <a:off x="9067800" y="4189475"/>
              <a:ext cx="26034" cy="6350"/>
            </a:xfrm>
            <a:custGeom>
              <a:avLst/>
              <a:gdLst/>
              <a:ahLst/>
              <a:cxnLst/>
              <a:rect l="l" t="t" r="r" b="b"/>
              <a:pathLst>
                <a:path w="26034" h="6350">
                  <a:moveTo>
                    <a:pt x="0" y="6096"/>
                  </a:moveTo>
                  <a:lnTo>
                    <a:pt x="25907"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object 164"/>
            <p:cNvSpPr/>
            <p:nvPr/>
          </p:nvSpPr>
          <p:spPr>
            <a:xfrm>
              <a:off x="9105900" y="418490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object 165"/>
            <p:cNvSpPr/>
            <p:nvPr/>
          </p:nvSpPr>
          <p:spPr>
            <a:xfrm>
              <a:off x="9119616" y="4178807"/>
              <a:ext cx="27940" cy="6350"/>
            </a:xfrm>
            <a:custGeom>
              <a:avLst/>
              <a:gdLst/>
              <a:ahLst/>
              <a:cxnLst/>
              <a:rect l="l" t="t" r="r" b="b"/>
              <a:pathLst>
                <a:path w="27940" h="6350">
                  <a:moveTo>
                    <a:pt x="0" y="6096"/>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object 166"/>
            <p:cNvSpPr/>
            <p:nvPr/>
          </p:nvSpPr>
          <p:spPr>
            <a:xfrm>
              <a:off x="9159240" y="417423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object 167"/>
            <p:cNvSpPr/>
            <p:nvPr/>
          </p:nvSpPr>
          <p:spPr>
            <a:xfrm>
              <a:off x="9174480" y="4178807"/>
              <a:ext cx="26034" cy="10795"/>
            </a:xfrm>
            <a:custGeom>
              <a:avLst/>
              <a:gdLst/>
              <a:ahLst/>
              <a:cxnLst/>
              <a:rect l="l" t="t" r="r" b="b"/>
              <a:pathLst>
                <a:path w="26034" h="10795">
                  <a:moveTo>
                    <a:pt x="0" y="0"/>
                  </a:moveTo>
                  <a:lnTo>
                    <a:pt x="25908" y="10668"/>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object 168"/>
            <p:cNvSpPr/>
            <p:nvPr/>
          </p:nvSpPr>
          <p:spPr>
            <a:xfrm>
              <a:off x="9212580" y="419252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object 169"/>
            <p:cNvSpPr/>
            <p:nvPr/>
          </p:nvSpPr>
          <p:spPr>
            <a:xfrm>
              <a:off x="9224772" y="4195571"/>
              <a:ext cx="27940" cy="9525"/>
            </a:xfrm>
            <a:custGeom>
              <a:avLst/>
              <a:gdLst/>
              <a:ahLst/>
              <a:cxnLst/>
              <a:rect l="l" t="t" r="r" b="b"/>
              <a:pathLst>
                <a:path w="27940" h="9525">
                  <a:moveTo>
                    <a:pt x="0" y="0"/>
                  </a:moveTo>
                  <a:lnTo>
                    <a:pt x="27431" y="9143"/>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object 170"/>
            <p:cNvSpPr/>
            <p:nvPr/>
          </p:nvSpPr>
          <p:spPr>
            <a:xfrm>
              <a:off x="9265920" y="420776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object 171"/>
            <p:cNvSpPr/>
            <p:nvPr/>
          </p:nvSpPr>
          <p:spPr>
            <a:xfrm>
              <a:off x="9279636" y="4212335"/>
              <a:ext cx="24765" cy="6350"/>
            </a:xfrm>
            <a:custGeom>
              <a:avLst/>
              <a:gdLst/>
              <a:ahLst/>
              <a:cxnLst/>
              <a:rect l="l" t="t" r="r" b="b"/>
              <a:pathLst>
                <a:path w="24765" h="6350">
                  <a:moveTo>
                    <a:pt x="0" y="0"/>
                  </a:moveTo>
                  <a:lnTo>
                    <a:pt x="24384" y="6095"/>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object 172"/>
            <p:cNvSpPr/>
            <p:nvPr/>
          </p:nvSpPr>
          <p:spPr>
            <a:xfrm>
              <a:off x="9316212" y="422300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object 173"/>
            <p:cNvSpPr/>
            <p:nvPr/>
          </p:nvSpPr>
          <p:spPr>
            <a:xfrm>
              <a:off x="9331452" y="4226051"/>
              <a:ext cx="26034" cy="10795"/>
            </a:xfrm>
            <a:custGeom>
              <a:avLst/>
              <a:gdLst/>
              <a:ahLst/>
              <a:cxnLst/>
              <a:rect l="l" t="t" r="r" b="b"/>
              <a:pathLst>
                <a:path w="26034" h="10795">
                  <a:moveTo>
                    <a:pt x="0" y="0"/>
                  </a:moveTo>
                  <a:lnTo>
                    <a:pt x="25907" y="10668"/>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object 174"/>
            <p:cNvSpPr/>
            <p:nvPr/>
          </p:nvSpPr>
          <p:spPr>
            <a:xfrm>
              <a:off x="9372600" y="423367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object 175"/>
            <p:cNvSpPr/>
            <p:nvPr/>
          </p:nvSpPr>
          <p:spPr>
            <a:xfrm>
              <a:off x="9384792" y="4226051"/>
              <a:ext cx="29209" cy="7620"/>
            </a:xfrm>
            <a:custGeom>
              <a:avLst/>
              <a:gdLst/>
              <a:ahLst/>
              <a:cxnLst/>
              <a:rect l="l" t="t" r="r" b="b"/>
              <a:pathLst>
                <a:path w="29209" h="7620">
                  <a:moveTo>
                    <a:pt x="0" y="7620"/>
                  </a:moveTo>
                  <a:lnTo>
                    <a:pt x="28955"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object 176"/>
            <p:cNvSpPr/>
            <p:nvPr/>
          </p:nvSpPr>
          <p:spPr>
            <a:xfrm>
              <a:off x="9422892" y="422300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object 177"/>
            <p:cNvSpPr/>
            <p:nvPr/>
          </p:nvSpPr>
          <p:spPr>
            <a:xfrm>
              <a:off x="9436608" y="4215383"/>
              <a:ext cx="27940" cy="7620"/>
            </a:xfrm>
            <a:custGeom>
              <a:avLst/>
              <a:gdLst/>
              <a:ahLst/>
              <a:cxnLst/>
              <a:rect l="l" t="t" r="r" b="b"/>
              <a:pathLst>
                <a:path w="27940" h="7620">
                  <a:moveTo>
                    <a:pt x="0" y="7620"/>
                  </a:moveTo>
                  <a:lnTo>
                    <a:pt x="27432"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object 178"/>
            <p:cNvSpPr/>
            <p:nvPr/>
          </p:nvSpPr>
          <p:spPr>
            <a:xfrm>
              <a:off x="9479280" y="421233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object 179"/>
            <p:cNvSpPr/>
            <p:nvPr/>
          </p:nvSpPr>
          <p:spPr>
            <a:xfrm>
              <a:off x="9491472" y="4204715"/>
              <a:ext cx="27940" cy="7620"/>
            </a:xfrm>
            <a:custGeom>
              <a:avLst/>
              <a:gdLst/>
              <a:ahLst/>
              <a:cxnLst/>
              <a:rect l="l" t="t" r="r" b="b"/>
              <a:pathLst>
                <a:path w="27940" h="7620">
                  <a:moveTo>
                    <a:pt x="0" y="7619"/>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object 180"/>
            <p:cNvSpPr/>
            <p:nvPr/>
          </p:nvSpPr>
          <p:spPr>
            <a:xfrm>
              <a:off x="9532620" y="42001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object 181"/>
            <p:cNvSpPr/>
            <p:nvPr/>
          </p:nvSpPr>
          <p:spPr>
            <a:xfrm>
              <a:off x="9546336" y="4192523"/>
              <a:ext cx="27940" cy="7620"/>
            </a:xfrm>
            <a:custGeom>
              <a:avLst/>
              <a:gdLst/>
              <a:ahLst/>
              <a:cxnLst/>
              <a:rect l="l" t="t" r="r" b="b"/>
              <a:pathLst>
                <a:path w="27940" h="7620">
                  <a:moveTo>
                    <a:pt x="0" y="7619"/>
                  </a:moveTo>
                  <a:lnTo>
                    <a:pt x="19304" y="0"/>
                  </a:lnTo>
                  <a:lnTo>
                    <a:pt x="27432" y="3048"/>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object 182"/>
            <p:cNvSpPr/>
            <p:nvPr/>
          </p:nvSpPr>
          <p:spPr>
            <a:xfrm>
              <a:off x="9582912" y="420471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object 183"/>
            <p:cNvSpPr/>
            <p:nvPr/>
          </p:nvSpPr>
          <p:spPr>
            <a:xfrm>
              <a:off x="9598152" y="4212335"/>
              <a:ext cx="22860" cy="13970"/>
            </a:xfrm>
            <a:custGeom>
              <a:avLst/>
              <a:gdLst/>
              <a:ahLst/>
              <a:cxnLst/>
              <a:rect l="l" t="t" r="r" b="b"/>
              <a:pathLst>
                <a:path w="22859" h="13970">
                  <a:moveTo>
                    <a:pt x="0" y="0"/>
                  </a:moveTo>
                  <a:lnTo>
                    <a:pt x="22859" y="13715"/>
                  </a:lnTo>
                </a:path>
              </a:pathLst>
            </a:custGeom>
            <a:ln w="6095">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object 184"/>
            <p:cNvSpPr/>
            <p:nvPr/>
          </p:nvSpPr>
          <p:spPr>
            <a:xfrm>
              <a:off x="9631680" y="422909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object 185"/>
            <p:cNvSpPr/>
            <p:nvPr/>
          </p:nvSpPr>
          <p:spPr>
            <a:xfrm>
              <a:off x="9645396" y="4236719"/>
              <a:ext cx="24765" cy="15240"/>
            </a:xfrm>
            <a:custGeom>
              <a:avLst/>
              <a:gdLst/>
              <a:ahLst/>
              <a:cxnLst/>
              <a:rect l="l" t="t" r="r" b="b"/>
              <a:pathLst>
                <a:path w="24765" h="15239">
                  <a:moveTo>
                    <a:pt x="0" y="0"/>
                  </a:moveTo>
                  <a:lnTo>
                    <a:pt x="24383" y="15239"/>
                  </a:lnTo>
                </a:path>
              </a:pathLst>
            </a:custGeom>
            <a:ln w="6095">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object 186"/>
            <p:cNvSpPr/>
            <p:nvPr/>
          </p:nvSpPr>
          <p:spPr>
            <a:xfrm>
              <a:off x="9678924" y="425957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object 187"/>
            <p:cNvSpPr/>
            <p:nvPr/>
          </p:nvSpPr>
          <p:spPr>
            <a:xfrm>
              <a:off x="9692640" y="4267199"/>
              <a:ext cx="24765" cy="12700"/>
            </a:xfrm>
            <a:custGeom>
              <a:avLst/>
              <a:gdLst/>
              <a:ahLst/>
              <a:cxnLst/>
              <a:rect l="l" t="t" r="r" b="b"/>
              <a:pathLst>
                <a:path w="24765" h="12700">
                  <a:moveTo>
                    <a:pt x="0" y="0"/>
                  </a:moveTo>
                  <a:lnTo>
                    <a:pt x="24383" y="12192"/>
                  </a:lnTo>
                </a:path>
              </a:pathLst>
            </a:custGeom>
            <a:ln w="12191">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object 188"/>
            <p:cNvSpPr/>
            <p:nvPr/>
          </p:nvSpPr>
          <p:spPr>
            <a:xfrm>
              <a:off x="9730740" y="428701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object 189"/>
            <p:cNvSpPr/>
            <p:nvPr/>
          </p:nvSpPr>
          <p:spPr>
            <a:xfrm>
              <a:off x="9739884" y="4293107"/>
              <a:ext cx="24765" cy="15240"/>
            </a:xfrm>
            <a:custGeom>
              <a:avLst/>
              <a:gdLst/>
              <a:ahLst/>
              <a:cxnLst/>
              <a:rect l="l" t="t" r="r" b="b"/>
              <a:pathLst>
                <a:path w="24765" h="15239">
                  <a:moveTo>
                    <a:pt x="0" y="0"/>
                  </a:moveTo>
                  <a:lnTo>
                    <a:pt x="24384" y="1524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object 190"/>
            <p:cNvSpPr/>
            <p:nvPr/>
          </p:nvSpPr>
          <p:spPr>
            <a:xfrm>
              <a:off x="9777984" y="431139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object 191"/>
            <p:cNvSpPr/>
            <p:nvPr/>
          </p:nvSpPr>
          <p:spPr>
            <a:xfrm>
              <a:off x="9791700" y="4311395"/>
              <a:ext cx="27940" cy="0"/>
            </a:xfrm>
            <a:custGeom>
              <a:avLst/>
              <a:gdLst/>
              <a:ahLst/>
              <a:cxnLst/>
              <a:rect l="l" t="t" r="r" b="b"/>
              <a:pathLst>
                <a:path w="27940">
                  <a:moveTo>
                    <a:pt x="0" y="0"/>
                  </a:moveTo>
                  <a:lnTo>
                    <a:pt x="27431"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object 192"/>
            <p:cNvSpPr/>
            <p:nvPr/>
          </p:nvSpPr>
          <p:spPr>
            <a:xfrm>
              <a:off x="9832848" y="431139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object 193"/>
            <p:cNvSpPr/>
            <p:nvPr/>
          </p:nvSpPr>
          <p:spPr>
            <a:xfrm>
              <a:off x="9846564" y="4311395"/>
              <a:ext cx="27940" cy="0"/>
            </a:xfrm>
            <a:custGeom>
              <a:avLst/>
              <a:gdLst/>
              <a:ahLst/>
              <a:cxnLst/>
              <a:rect l="l" t="t" r="r" b="b"/>
              <a:pathLst>
                <a:path w="27940">
                  <a:moveTo>
                    <a:pt x="0" y="0"/>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object 194"/>
            <p:cNvSpPr/>
            <p:nvPr/>
          </p:nvSpPr>
          <p:spPr>
            <a:xfrm>
              <a:off x="9887712" y="43144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object 195"/>
            <p:cNvSpPr/>
            <p:nvPr/>
          </p:nvSpPr>
          <p:spPr>
            <a:xfrm>
              <a:off x="9901428" y="4314443"/>
              <a:ext cx="27940" cy="0"/>
            </a:xfrm>
            <a:custGeom>
              <a:avLst/>
              <a:gdLst/>
              <a:ahLst/>
              <a:cxnLst/>
              <a:rect l="l" t="t" r="r" b="b"/>
              <a:pathLst>
                <a:path w="27940">
                  <a:moveTo>
                    <a:pt x="0" y="0"/>
                  </a:moveTo>
                  <a:lnTo>
                    <a:pt x="27431"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object 196"/>
            <p:cNvSpPr/>
            <p:nvPr/>
          </p:nvSpPr>
          <p:spPr>
            <a:xfrm>
              <a:off x="9942576" y="43144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object 197"/>
            <p:cNvSpPr/>
            <p:nvPr/>
          </p:nvSpPr>
          <p:spPr>
            <a:xfrm>
              <a:off x="9956292" y="4314443"/>
              <a:ext cx="27940" cy="0"/>
            </a:xfrm>
            <a:custGeom>
              <a:avLst/>
              <a:gdLst/>
              <a:ahLst/>
              <a:cxnLst/>
              <a:rect l="l" t="t" r="r" b="b"/>
              <a:pathLst>
                <a:path w="27940">
                  <a:moveTo>
                    <a:pt x="0" y="0"/>
                  </a:moveTo>
                  <a:lnTo>
                    <a:pt x="20954" y="0"/>
                  </a:ln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object 198"/>
            <p:cNvSpPr/>
            <p:nvPr/>
          </p:nvSpPr>
          <p:spPr>
            <a:xfrm>
              <a:off x="9997440" y="43144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object 199"/>
            <p:cNvSpPr/>
            <p:nvPr/>
          </p:nvSpPr>
          <p:spPr>
            <a:xfrm>
              <a:off x="10009632" y="4308347"/>
              <a:ext cx="27940" cy="3175"/>
            </a:xfrm>
            <a:custGeom>
              <a:avLst/>
              <a:gdLst/>
              <a:ahLst/>
              <a:cxnLst/>
              <a:rect l="l" t="t" r="r" b="b"/>
              <a:pathLst>
                <a:path w="27940" h="3175">
                  <a:moveTo>
                    <a:pt x="-3048" y="1524"/>
                  </a:moveTo>
                  <a:lnTo>
                    <a:pt x="30480" y="1524"/>
                  </a:lnTo>
                </a:path>
              </a:pathLst>
            </a:custGeom>
            <a:ln w="9143">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0" name="object 200"/>
            <p:cNvSpPr/>
            <p:nvPr/>
          </p:nvSpPr>
          <p:spPr>
            <a:xfrm>
              <a:off x="10052304" y="430834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1" name="object 201"/>
            <p:cNvSpPr/>
            <p:nvPr/>
          </p:nvSpPr>
          <p:spPr>
            <a:xfrm>
              <a:off x="10066020" y="4300727"/>
              <a:ext cx="27940" cy="3175"/>
            </a:xfrm>
            <a:custGeom>
              <a:avLst/>
              <a:gdLst/>
              <a:ahLst/>
              <a:cxnLst/>
              <a:rect l="l" t="t" r="r" b="b"/>
              <a:pathLst>
                <a:path w="27940" h="3175">
                  <a:moveTo>
                    <a:pt x="-3047" y="1524"/>
                  </a:moveTo>
                  <a:lnTo>
                    <a:pt x="30479" y="1524"/>
                  </a:lnTo>
                </a:path>
              </a:pathLst>
            </a:custGeom>
            <a:ln w="9144">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object 202"/>
            <p:cNvSpPr/>
            <p:nvPr/>
          </p:nvSpPr>
          <p:spPr>
            <a:xfrm>
              <a:off x="10105644" y="43007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object 203"/>
            <p:cNvSpPr/>
            <p:nvPr/>
          </p:nvSpPr>
          <p:spPr>
            <a:xfrm>
              <a:off x="10119360" y="4297679"/>
              <a:ext cx="27940" cy="0"/>
            </a:xfrm>
            <a:custGeom>
              <a:avLst/>
              <a:gdLst/>
              <a:ahLst/>
              <a:cxnLst/>
              <a:rect l="l" t="t" r="r" b="b"/>
              <a:pathLst>
                <a:path w="27940">
                  <a:moveTo>
                    <a:pt x="0" y="0"/>
                  </a:moveTo>
                  <a:lnTo>
                    <a:pt x="27432"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object 204"/>
            <p:cNvSpPr/>
            <p:nvPr/>
          </p:nvSpPr>
          <p:spPr>
            <a:xfrm>
              <a:off x="10160508" y="429310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object 205"/>
            <p:cNvSpPr/>
            <p:nvPr/>
          </p:nvSpPr>
          <p:spPr>
            <a:xfrm>
              <a:off x="10175748" y="4290059"/>
              <a:ext cx="27940" cy="3175"/>
            </a:xfrm>
            <a:custGeom>
              <a:avLst/>
              <a:gdLst/>
              <a:ahLst/>
              <a:cxnLst/>
              <a:rect l="l" t="t" r="r" b="b"/>
              <a:pathLst>
                <a:path w="27940" h="3175">
                  <a:moveTo>
                    <a:pt x="0" y="3047"/>
                  </a:moveTo>
                  <a:lnTo>
                    <a:pt x="9651" y="0"/>
                  </a:ln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object 206"/>
            <p:cNvSpPr/>
            <p:nvPr/>
          </p:nvSpPr>
          <p:spPr>
            <a:xfrm>
              <a:off x="10215372" y="42900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object 207"/>
            <p:cNvSpPr/>
            <p:nvPr/>
          </p:nvSpPr>
          <p:spPr>
            <a:xfrm>
              <a:off x="10229088" y="4290059"/>
              <a:ext cx="27940" cy="0"/>
            </a:xfrm>
            <a:custGeom>
              <a:avLst/>
              <a:gdLst/>
              <a:ahLst/>
              <a:cxnLst/>
              <a:rect l="l" t="t" r="r" b="b"/>
              <a:pathLst>
                <a:path w="27940">
                  <a:moveTo>
                    <a:pt x="0" y="0"/>
                  </a:moveTo>
                  <a:lnTo>
                    <a:pt x="27431"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object 208"/>
            <p:cNvSpPr/>
            <p:nvPr/>
          </p:nvSpPr>
          <p:spPr>
            <a:xfrm>
              <a:off x="10270235" y="42900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object 209"/>
            <p:cNvSpPr/>
            <p:nvPr/>
          </p:nvSpPr>
          <p:spPr>
            <a:xfrm>
              <a:off x="10283952" y="4290059"/>
              <a:ext cx="27940" cy="0"/>
            </a:xfrm>
            <a:custGeom>
              <a:avLst/>
              <a:gdLst/>
              <a:ahLst/>
              <a:cxnLst/>
              <a:rect l="l" t="t" r="r" b="b"/>
              <a:pathLst>
                <a:path w="27940">
                  <a:moveTo>
                    <a:pt x="0" y="0"/>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object 210"/>
            <p:cNvSpPr/>
            <p:nvPr/>
          </p:nvSpPr>
          <p:spPr>
            <a:xfrm>
              <a:off x="10325100" y="42900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object 211"/>
            <p:cNvSpPr/>
            <p:nvPr/>
          </p:nvSpPr>
          <p:spPr>
            <a:xfrm>
              <a:off x="10338816" y="4290059"/>
              <a:ext cx="27940" cy="0"/>
            </a:xfrm>
            <a:custGeom>
              <a:avLst/>
              <a:gdLst/>
              <a:ahLst/>
              <a:cxnLst/>
              <a:rect l="l" t="t" r="r" b="b"/>
              <a:pathLst>
                <a:path w="27940">
                  <a:moveTo>
                    <a:pt x="0" y="0"/>
                  </a:moveTo>
                  <a:lnTo>
                    <a:pt x="27431"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object 212"/>
            <p:cNvSpPr/>
            <p:nvPr/>
          </p:nvSpPr>
          <p:spPr>
            <a:xfrm>
              <a:off x="10379964" y="429005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object 213"/>
            <p:cNvSpPr/>
            <p:nvPr/>
          </p:nvSpPr>
          <p:spPr>
            <a:xfrm>
              <a:off x="10389108" y="4274819"/>
              <a:ext cx="24765" cy="15240"/>
            </a:xfrm>
            <a:custGeom>
              <a:avLst/>
              <a:gdLst/>
              <a:ahLst/>
              <a:cxnLst/>
              <a:rect l="l" t="t" r="r" b="b"/>
              <a:pathLst>
                <a:path w="24765" h="15239">
                  <a:moveTo>
                    <a:pt x="0" y="15239"/>
                  </a:moveTo>
                  <a:lnTo>
                    <a:pt x="24384"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object 214"/>
            <p:cNvSpPr/>
            <p:nvPr/>
          </p:nvSpPr>
          <p:spPr>
            <a:xfrm>
              <a:off x="10427208" y="42626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object 215"/>
            <p:cNvSpPr/>
            <p:nvPr/>
          </p:nvSpPr>
          <p:spPr>
            <a:xfrm>
              <a:off x="10437876" y="4241291"/>
              <a:ext cx="22860" cy="15240"/>
            </a:xfrm>
            <a:custGeom>
              <a:avLst/>
              <a:gdLst/>
              <a:ahLst/>
              <a:cxnLst/>
              <a:rect l="l" t="t" r="r" b="b"/>
              <a:pathLst>
                <a:path w="22859" h="15239">
                  <a:moveTo>
                    <a:pt x="0" y="15239"/>
                  </a:moveTo>
                  <a:lnTo>
                    <a:pt x="22859"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object 216"/>
            <p:cNvSpPr/>
            <p:nvPr/>
          </p:nvSpPr>
          <p:spPr>
            <a:xfrm>
              <a:off x="10472928" y="423367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object 217"/>
            <p:cNvSpPr/>
            <p:nvPr/>
          </p:nvSpPr>
          <p:spPr>
            <a:xfrm>
              <a:off x="10482072" y="4207763"/>
              <a:ext cx="22860" cy="18415"/>
            </a:xfrm>
            <a:custGeom>
              <a:avLst/>
              <a:gdLst/>
              <a:ahLst/>
              <a:cxnLst/>
              <a:rect l="l" t="t" r="r" b="b"/>
              <a:pathLst>
                <a:path w="22859" h="18414">
                  <a:moveTo>
                    <a:pt x="0" y="18287"/>
                  </a:moveTo>
                  <a:lnTo>
                    <a:pt x="22859"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object 218"/>
            <p:cNvSpPr/>
            <p:nvPr/>
          </p:nvSpPr>
          <p:spPr>
            <a:xfrm>
              <a:off x="10520172" y="42001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object 219"/>
            <p:cNvSpPr/>
            <p:nvPr/>
          </p:nvSpPr>
          <p:spPr>
            <a:xfrm>
              <a:off x="10529316" y="4178807"/>
              <a:ext cx="24765" cy="13970"/>
            </a:xfrm>
            <a:custGeom>
              <a:avLst/>
              <a:gdLst/>
              <a:ahLst/>
              <a:cxnLst/>
              <a:rect l="l" t="t" r="r" b="b"/>
              <a:pathLst>
                <a:path w="24765" h="13970">
                  <a:moveTo>
                    <a:pt x="0" y="13716"/>
                  </a:moveTo>
                  <a:lnTo>
                    <a:pt x="24383"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object 220"/>
            <p:cNvSpPr/>
            <p:nvPr/>
          </p:nvSpPr>
          <p:spPr>
            <a:xfrm>
              <a:off x="10564367" y="417118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object 221"/>
            <p:cNvSpPr/>
            <p:nvPr/>
          </p:nvSpPr>
          <p:spPr>
            <a:xfrm>
              <a:off x="10573511" y="4148327"/>
              <a:ext cx="24765" cy="13970"/>
            </a:xfrm>
            <a:custGeom>
              <a:avLst/>
              <a:gdLst/>
              <a:ahLst/>
              <a:cxnLst/>
              <a:rect l="l" t="t" r="r" b="b"/>
              <a:pathLst>
                <a:path w="24765" h="13970">
                  <a:moveTo>
                    <a:pt x="0" y="13716"/>
                  </a:moveTo>
                  <a:lnTo>
                    <a:pt x="21082" y="0"/>
                  </a:lnTo>
                  <a:lnTo>
                    <a:pt x="24384" y="3048"/>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2" name="object 222"/>
            <p:cNvSpPr/>
            <p:nvPr/>
          </p:nvSpPr>
          <p:spPr>
            <a:xfrm>
              <a:off x="10611611" y="415137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3" name="object 223"/>
            <p:cNvSpPr/>
            <p:nvPr/>
          </p:nvSpPr>
          <p:spPr>
            <a:xfrm>
              <a:off x="10626852" y="4155947"/>
              <a:ext cx="26034" cy="6350"/>
            </a:xfrm>
            <a:custGeom>
              <a:avLst/>
              <a:gdLst/>
              <a:ahLst/>
              <a:cxnLst/>
              <a:rect l="l" t="t" r="r" b="b"/>
              <a:pathLst>
                <a:path w="26034" h="6350">
                  <a:moveTo>
                    <a:pt x="0" y="0"/>
                  </a:moveTo>
                  <a:lnTo>
                    <a:pt x="25907" y="6095"/>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object 224"/>
            <p:cNvSpPr/>
            <p:nvPr/>
          </p:nvSpPr>
          <p:spPr>
            <a:xfrm>
              <a:off x="10666476" y="4168139"/>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object 225"/>
            <p:cNvSpPr/>
            <p:nvPr/>
          </p:nvSpPr>
          <p:spPr>
            <a:xfrm>
              <a:off x="10680192" y="4168139"/>
              <a:ext cx="27940" cy="6350"/>
            </a:xfrm>
            <a:custGeom>
              <a:avLst/>
              <a:gdLst/>
              <a:ahLst/>
              <a:cxnLst/>
              <a:rect l="l" t="t" r="r" b="b"/>
              <a:pathLst>
                <a:path w="27940" h="6350">
                  <a:moveTo>
                    <a:pt x="0" y="0"/>
                  </a:moveTo>
                  <a:lnTo>
                    <a:pt x="27431" y="6096"/>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object 226"/>
            <p:cNvSpPr/>
            <p:nvPr/>
          </p:nvSpPr>
          <p:spPr>
            <a:xfrm>
              <a:off x="10721340" y="417880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object 227"/>
            <p:cNvSpPr/>
            <p:nvPr/>
          </p:nvSpPr>
          <p:spPr>
            <a:xfrm>
              <a:off x="10733532" y="4181855"/>
              <a:ext cx="29209" cy="3175"/>
            </a:xfrm>
            <a:custGeom>
              <a:avLst/>
              <a:gdLst/>
              <a:ahLst/>
              <a:cxnLst/>
              <a:rect l="l" t="t" r="r" b="b"/>
              <a:pathLst>
                <a:path w="29209" h="3175">
                  <a:moveTo>
                    <a:pt x="-3048" y="1524"/>
                  </a:moveTo>
                  <a:lnTo>
                    <a:pt x="32004" y="1524"/>
                  </a:lnTo>
                </a:path>
              </a:pathLst>
            </a:custGeom>
            <a:ln w="9144">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object 228"/>
            <p:cNvSpPr/>
            <p:nvPr/>
          </p:nvSpPr>
          <p:spPr>
            <a:xfrm>
              <a:off x="10771632" y="418947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object 229"/>
            <p:cNvSpPr/>
            <p:nvPr/>
          </p:nvSpPr>
          <p:spPr>
            <a:xfrm>
              <a:off x="10786872" y="4192523"/>
              <a:ext cx="27940" cy="12700"/>
            </a:xfrm>
            <a:custGeom>
              <a:avLst/>
              <a:gdLst/>
              <a:ahLst/>
              <a:cxnLst/>
              <a:rect l="l" t="t" r="r" b="b"/>
              <a:pathLst>
                <a:path w="27940" h="12700">
                  <a:moveTo>
                    <a:pt x="0" y="0"/>
                  </a:moveTo>
                  <a:lnTo>
                    <a:pt x="9651" y="0"/>
                  </a:lnTo>
                  <a:lnTo>
                    <a:pt x="27431" y="12192"/>
                  </a:lnTo>
                </a:path>
              </a:pathLst>
            </a:custGeom>
            <a:ln w="6095">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0" name="object 230"/>
            <p:cNvSpPr/>
            <p:nvPr/>
          </p:nvSpPr>
          <p:spPr>
            <a:xfrm>
              <a:off x="10823448" y="421233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1" name="object 231"/>
            <p:cNvSpPr/>
            <p:nvPr/>
          </p:nvSpPr>
          <p:spPr>
            <a:xfrm>
              <a:off x="10837164" y="4218431"/>
              <a:ext cx="21590" cy="15240"/>
            </a:xfrm>
            <a:custGeom>
              <a:avLst/>
              <a:gdLst/>
              <a:ahLst/>
              <a:cxnLst/>
              <a:rect l="l" t="t" r="r" b="b"/>
              <a:pathLst>
                <a:path w="21590" h="15239">
                  <a:moveTo>
                    <a:pt x="0" y="0"/>
                  </a:moveTo>
                  <a:lnTo>
                    <a:pt x="21335" y="1524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2" name="object 232"/>
            <p:cNvSpPr/>
            <p:nvPr/>
          </p:nvSpPr>
          <p:spPr>
            <a:xfrm>
              <a:off x="10872216" y="424129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3" name="object 233"/>
            <p:cNvSpPr/>
            <p:nvPr/>
          </p:nvSpPr>
          <p:spPr>
            <a:xfrm>
              <a:off x="10881360" y="4248911"/>
              <a:ext cx="24765" cy="13970"/>
            </a:xfrm>
            <a:custGeom>
              <a:avLst/>
              <a:gdLst/>
              <a:ahLst/>
              <a:cxnLst/>
              <a:rect l="l" t="t" r="r" b="b"/>
              <a:pathLst>
                <a:path w="24765" h="13970">
                  <a:moveTo>
                    <a:pt x="0" y="0"/>
                  </a:moveTo>
                  <a:lnTo>
                    <a:pt x="24384" y="13715"/>
                  </a:lnTo>
                </a:path>
              </a:pathLst>
            </a:custGeom>
            <a:ln w="6095">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object 234"/>
            <p:cNvSpPr/>
            <p:nvPr/>
          </p:nvSpPr>
          <p:spPr>
            <a:xfrm>
              <a:off x="10919460" y="427024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object 235"/>
            <p:cNvSpPr/>
            <p:nvPr/>
          </p:nvSpPr>
          <p:spPr>
            <a:xfrm>
              <a:off x="10930128" y="4279391"/>
              <a:ext cx="22860" cy="13970"/>
            </a:xfrm>
            <a:custGeom>
              <a:avLst/>
              <a:gdLst/>
              <a:ahLst/>
              <a:cxnLst/>
              <a:rect l="l" t="t" r="r" b="b"/>
              <a:pathLst>
                <a:path w="22859" h="13970">
                  <a:moveTo>
                    <a:pt x="0" y="0"/>
                  </a:moveTo>
                  <a:lnTo>
                    <a:pt x="22860" y="13715"/>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object 236"/>
            <p:cNvSpPr/>
            <p:nvPr/>
          </p:nvSpPr>
          <p:spPr>
            <a:xfrm>
              <a:off x="10968228" y="43007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object 237"/>
            <p:cNvSpPr/>
            <p:nvPr/>
          </p:nvSpPr>
          <p:spPr>
            <a:xfrm>
              <a:off x="10977372" y="4308347"/>
              <a:ext cx="22860" cy="15240"/>
            </a:xfrm>
            <a:custGeom>
              <a:avLst/>
              <a:gdLst/>
              <a:ahLst/>
              <a:cxnLst/>
              <a:rect l="l" t="t" r="r" b="b"/>
              <a:pathLst>
                <a:path w="22859" h="15239">
                  <a:moveTo>
                    <a:pt x="0" y="0"/>
                  </a:moveTo>
                  <a:lnTo>
                    <a:pt x="22859" y="15239"/>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object 238"/>
            <p:cNvSpPr/>
            <p:nvPr/>
          </p:nvSpPr>
          <p:spPr>
            <a:xfrm>
              <a:off x="11015472" y="432663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object 239"/>
            <p:cNvSpPr/>
            <p:nvPr/>
          </p:nvSpPr>
          <p:spPr>
            <a:xfrm>
              <a:off x="11029188" y="4326635"/>
              <a:ext cx="27940" cy="0"/>
            </a:xfrm>
            <a:custGeom>
              <a:avLst/>
              <a:gdLst/>
              <a:ahLst/>
              <a:cxnLst/>
              <a:rect l="l" t="t" r="r" b="b"/>
              <a:pathLst>
                <a:path w="27940">
                  <a:moveTo>
                    <a:pt x="0" y="0"/>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object 240"/>
            <p:cNvSpPr/>
            <p:nvPr/>
          </p:nvSpPr>
          <p:spPr>
            <a:xfrm>
              <a:off x="11068811" y="4326635"/>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object 241"/>
            <p:cNvSpPr/>
            <p:nvPr/>
          </p:nvSpPr>
          <p:spPr>
            <a:xfrm>
              <a:off x="11084052" y="4323587"/>
              <a:ext cx="26034" cy="3175"/>
            </a:xfrm>
            <a:custGeom>
              <a:avLst/>
              <a:gdLst/>
              <a:ahLst/>
              <a:cxnLst/>
              <a:rect l="l" t="t" r="r" b="b"/>
              <a:pathLst>
                <a:path w="26034" h="3175">
                  <a:moveTo>
                    <a:pt x="-3048" y="1524"/>
                  </a:moveTo>
                  <a:lnTo>
                    <a:pt x="28955" y="1524"/>
                  </a:lnTo>
                </a:path>
              </a:pathLst>
            </a:custGeom>
            <a:ln w="9144">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object 242"/>
            <p:cNvSpPr/>
            <p:nvPr/>
          </p:nvSpPr>
          <p:spPr>
            <a:xfrm>
              <a:off x="11125200" y="432358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object 243"/>
            <p:cNvSpPr/>
            <p:nvPr/>
          </p:nvSpPr>
          <p:spPr>
            <a:xfrm>
              <a:off x="11137392" y="4323587"/>
              <a:ext cx="29209" cy="0"/>
            </a:xfrm>
            <a:custGeom>
              <a:avLst/>
              <a:gdLst/>
              <a:ahLst/>
              <a:cxnLst/>
              <a:rect l="l" t="t" r="r" b="b"/>
              <a:pathLst>
                <a:path w="29209">
                  <a:moveTo>
                    <a:pt x="0" y="0"/>
                  </a:moveTo>
                  <a:lnTo>
                    <a:pt x="28955"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object 244"/>
            <p:cNvSpPr/>
            <p:nvPr/>
          </p:nvSpPr>
          <p:spPr>
            <a:xfrm>
              <a:off x="11178540" y="432358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5" name="object 245"/>
            <p:cNvSpPr/>
            <p:nvPr/>
          </p:nvSpPr>
          <p:spPr>
            <a:xfrm>
              <a:off x="11193779" y="4320539"/>
              <a:ext cx="26034" cy="3175"/>
            </a:xfrm>
            <a:custGeom>
              <a:avLst/>
              <a:gdLst/>
              <a:ahLst/>
              <a:cxnLst/>
              <a:rect l="l" t="t" r="r" b="b"/>
              <a:pathLst>
                <a:path w="26034" h="3175">
                  <a:moveTo>
                    <a:pt x="0" y="3048"/>
                  </a:moveTo>
                  <a:lnTo>
                    <a:pt x="16764" y="3048"/>
                  </a:lnTo>
                  <a:lnTo>
                    <a:pt x="25908"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6" name="object 246"/>
            <p:cNvSpPr/>
            <p:nvPr/>
          </p:nvSpPr>
          <p:spPr>
            <a:xfrm>
              <a:off x="11231879" y="4314443"/>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7" name="object 247"/>
            <p:cNvSpPr/>
            <p:nvPr/>
          </p:nvSpPr>
          <p:spPr>
            <a:xfrm>
              <a:off x="11244072" y="4303775"/>
              <a:ext cx="27940" cy="7620"/>
            </a:xfrm>
            <a:custGeom>
              <a:avLst/>
              <a:gdLst/>
              <a:ahLst/>
              <a:cxnLst/>
              <a:rect l="l" t="t" r="r" b="b"/>
              <a:pathLst>
                <a:path w="27940" h="7620">
                  <a:moveTo>
                    <a:pt x="0" y="7619"/>
                  </a:moveTo>
                  <a:lnTo>
                    <a:pt x="27431"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8" name="object 248"/>
            <p:cNvSpPr/>
            <p:nvPr/>
          </p:nvSpPr>
          <p:spPr>
            <a:xfrm>
              <a:off x="11285220" y="430072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9" name="object 249"/>
            <p:cNvSpPr/>
            <p:nvPr/>
          </p:nvSpPr>
          <p:spPr>
            <a:xfrm>
              <a:off x="11298935" y="4290059"/>
              <a:ext cx="27940" cy="7620"/>
            </a:xfrm>
            <a:custGeom>
              <a:avLst/>
              <a:gdLst/>
              <a:ahLst/>
              <a:cxnLst/>
              <a:rect l="l" t="t" r="r" b="b"/>
              <a:pathLst>
                <a:path w="27940" h="7620">
                  <a:moveTo>
                    <a:pt x="0" y="7619"/>
                  </a:moveTo>
                  <a:lnTo>
                    <a:pt x="27432"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object 250"/>
            <p:cNvSpPr/>
            <p:nvPr/>
          </p:nvSpPr>
          <p:spPr>
            <a:xfrm>
              <a:off x="11335511" y="4287011"/>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1" name="object 251"/>
            <p:cNvSpPr/>
            <p:nvPr/>
          </p:nvSpPr>
          <p:spPr>
            <a:xfrm>
              <a:off x="11350752" y="4274819"/>
              <a:ext cx="26034" cy="7620"/>
            </a:xfrm>
            <a:custGeom>
              <a:avLst/>
              <a:gdLst/>
              <a:ahLst/>
              <a:cxnLst/>
              <a:rect l="l" t="t" r="r" b="b"/>
              <a:pathLst>
                <a:path w="26034" h="7620">
                  <a:moveTo>
                    <a:pt x="0" y="7619"/>
                  </a:moveTo>
                  <a:lnTo>
                    <a:pt x="25907"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2" name="object 252"/>
            <p:cNvSpPr/>
            <p:nvPr/>
          </p:nvSpPr>
          <p:spPr>
            <a:xfrm>
              <a:off x="11391900" y="4270247"/>
              <a:ext cx="0" cy="0"/>
            </a:xfrm>
            <a:custGeom>
              <a:avLst/>
              <a:gdLst/>
              <a:ahLst/>
              <a:cxnLst/>
              <a:rect l="l" t="t" r="r" b="b"/>
              <a:pathLst>
                <a:path>
                  <a:moveTo>
                    <a:pt x="0" y="0"/>
                  </a:moveTo>
                  <a:lnTo>
                    <a:pt x="0"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3" name="object 253"/>
            <p:cNvSpPr/>
            <p:nvPr/>
          </p:nvSpPr>
          <p:spPr>
            <a:xfrm>
              <a:off x="11404092" y="4267199"/>
              <a:ext cx="10795" cy="3175"/>
            </a:xfrm>
            <a:custGeom>
              <a:avLst/>
              <a:gdLst/>
              <a:ahLst/>
              <a:cxnLst/>
              <a:rect l="l" t="t" r="r" b="b"/>
              <a:pathLst>
                <a:path w="10795" h="3175">
                  <a:moveTo>
                    <a:pt x="0" y="0"/>
                  </a:moveTo>
                  <a:lnTo>
                    <a:pt x="10667" y="0"/>
                  </a:lnTo>
                </a:path>
                <a:path w="10795" h="3175">
                  <a:moveTo>
                    <a:pt x="3048" y="3048"/>
                  </a:moveTo>
                  <a:lnTo>
                    <a:pt x="10667" y="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4" name="object 254"/>
            <p:cNvSpPr/>
            <p:nvPr/>
          </p:nvSpPr>
          <p:spPr>
            <a:xfrm>
              <a:off x="6964680" y="3899915"/>
              <a:ext cx="53340" cy="3175"/>
            </a:xfrm>
            <a:custGeom>
              <a:avLst/>
              <a:gdLst/>
              <a:ahLst/>
              <a:cxnLst/>
              <a:rect l="l" t="t" r="r" b="b"/>
              <a:pathLst>
                <a:path w="53340" h="3175">
                  <a:moveTo>
                    <a:pt x="-6096" y="1523"/>
                  </a:moveTo>
                  <a:lnTo>
                    <a:pt x="59436" y="1523"/>
                  </a:lnTo>
                </a:path>
              </a:pathLst>
            </a:custGeom>
            <a:ln w="15239">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object 255"/>
            <p:cNvSpPr/>
            <p:nvPr/>
          </p:nvSpPr>
          <p:spPr>
            <a:xfrm>
              <a:off x="7031736" y="39029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6" name="object 256"/>
            <p:cNvSpPr/>
            <p:nvPr/>
          </p:nvSpPr>
          <p:spPr>
            <a:xfrm>
              <a:off x="7037832" y="391363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7" name="object 257"/>
            <p:cNvSpPr/>
            <p:nvPr/>
          </p:nvSpPr>
          <p:spPr>
            <a:xfrm>
              <a:off x="7048500" y="3924299"/>
              <a:ext cx="27940" cy="53340"/>
            </a:xfrm>
            <a:custGeom>
              <a:avLst/>
              <a:gdLst/>
              <a:ahLst/>
              <a:cxnLst/>
              <a:rect l="l" t="t" r="r" b="b"/>
              <a:pathLst>
                <a:path w="27940" h="53339">
                  <a:moveTo>
                    <a:pt x="0" y="0"/>
                  </a:moveTo>
                  <a:lnTo>
                    <a:pt x="27431" y="53339"/>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8" name="object 258"/>
            <p:cNvSpPr/>
            <p:nvPr/>
          </p:nvSpPr>
          <p:spPr>
            <a:xfrm>
              <a:off x="7086600" y="3988307"/>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9" name="object 259"/>
            <p:cNvSpPr/>
            <p:nvPr/>
          </p:nvSpPr>
          <p:spPr>
            <a:xfrm>
              <a:off x="7092696" y="399897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0" name="object 260"/>
            <p:cNvSpPr/>
            <p:nvPr/>
          </p:nvSpPr>
          <p:spPr>
            <a:xfrm>
              <a:off x="7100316" y="4015739"/>
              <a:ext cx="36830" cy="40005"/>
            </a:xfrm>
            <a:custGeom>
              <a:avLst/>
              <a:gdLst/>
              <a:ahLst/>
              <a:cxnLst/>
              <a:rect l="l" t="t" r="r" b="b"/>
              <a:pathLst>
                <a:path w="36829" h="40004">
                  <a:moveTo>
                    <a:pt x="0" y="0"/>
                  </a:moveTo>
                  <a:lnTo>
                    <a:pt x="0" y="0"/>
                  </a:lnTo>
                  <a:lnTo>
                    <a:pt x="36575" y="39624"/>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1" name="object 261"/>
            <p:cNvSpPr/>
            <p:nvPr/>
          </p:nvSpPr>
          <p:spPr>
            <a:xfrm>
              <a:off x="7147560" y="4066031"/>
              <a:ext cx="10795" cy="7620"/>
            </a:xfrm>
            <a:custGeom>
              <a:avLst/>
              <a:gdLst/>
              <a:ahLst/>
              <a:cxnLst/>
              <a:rect l="l" t="t" r="r" b="b"/>
              <a:pathLst>
                <a:path w="10795" h="7620">
                  <a:moveTo>
                    <a:pt x="0" y="0"/>
                  </a:moveTo>
                  <a:lnTo>
                    <a:pt x="0" y="0"/>
                  </a:lnTo>
                </a:path>
                <a:path w="10795" h="7620">
                  <a:moveTo>
                    <a:pt x="10668" y="7620"/>
                  </a:moveTo>
                  <a:lnTo>
                    <a:pt x="10668" y="762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2" name="object 262"/>
            <p:cNvSpPr/>
            <p:nvPr/>
          </p:nvSpPr>
          <p:spPr>
            <a:xfrm>
              <a:off x="7169658" y="4085081"/>
              <a:ext cx="24765" cy="56515"/>
            </a:xfrm>
            <a:custGeom>
              <a:avLst/>
              <a:gdLst/>
              <a:ahLst/>
              <a:cxnLst/>
              <a:rect l="l" t="t" r="r" b="b"/>
              <a:pathLst>
                <a:path w="24765" h="56514">
                  <a:moveTo>
                    <a:pt x="0" y="0"/>
                  </a:moveTo>
                  <a:lnTo>
                    <a:pt x="3301" y="3175"/>
                  </a:lnTo>
                  <a:lnTo>
                    <a:pt x="24384" y="56388"/>
                  </a:lnTo>
                </a:path>
              </a:pathLst>
            </a:custGeom>
            <a:ln w="1981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3" name="object 263"/>
            <p:cNvSpPr/>
            <p:nvPr/>
          </p:nvSpPr>
          <p:spPr>
            <a:xfrm>
              <a:off x="7199376" y="4151375"/>
              <a:ext cx="3175" cy="17145"/>
            </a:xfrm>
            <a:custGeom>
              <a:avLst/>
              <a:gdLst/>
              <a:ahLst/>
              <a:cxnLst/>
              <a:rect l="l" t="t" r="r" b="b"/>
              <a:pathLst>
                <a:path w="3175" h="17145">
                  <a:moveTo>
                    <a:pt x="0" y="0"/>
                  </a:moveTo>
                  <a:lnTo>
                    <a:pt x="0" y="0"/>
                  </a:lnTo>
                </a:path>
                <a:path w="3175" h="17145">
                  <a:moveTo>
                    <a:pt x="3048" y="16763"/>
                  </a:moveTo>
                  <a:lnTo>
                    <a:pt x="3048" y="16763"/>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4" name="object 264"/>
            <p:cNvSpPr/>
            <p:nvPr/>
          </p:nvSpPr>
          <p:spPr>
            <a:xfrm>
              <a:off x="7210044" y="4181855"/>
              <a:ext cx="18415" cy="52069"/>
            </a:xfrm>
            <a:custGeom>
              <a:avLst/>
              <a:gdLst/>
              <a:ahLst/>
              <a:cxnLst/>
              <a:rect l="l" t="t" r="r" b="b"/>
              <a:pathLst>
                <a:path w="18415" h="52070">
                  <a:moveTo>
                    <a:pt x="0" y="0"/>
                  </a:moveTo>
                  <a:lnTo>
                    <a:pt x="18287" y="51816"/>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object 265"/>
            <p:cNvSpPr/>
            <p:nvPr/>
          </p:nvSpPr>
          <p:spPr>
            <a:xfrm>
              <a:off x="7237476" y="424891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6" name="object 266"/>
            <p:cNvSpPr/>
            <p:nvPr/>
          </p:nvSpPr>
          <p:spPr>
            <a:xfrm>
              <a:off x="7243572" y="4251959"/>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object 267"/>
            <p:cNvSpPr/>
            <p:nvPr/>
          </p:nvSpPr>
          <p:spPr>
            <a:xfrm>
              <a:off x="7252716" y="4204715"/>
              <a:ext cx="41275" cy="36830"/>
            </a:xfrm>
            <a:custGeom>
              <a:avLst/>
              <a:gdLst/>
              <a:ahLst/>
              <a:cxnLst/>
              <a:rect l="l" t="t" r="r" b="b"/>
              <a:pathLst>
                <a:path w="41275" h="36829">
                  <a:moveTo>
                    <a:pt x="0" y="36575"/>
                  </a:moveTo>
                  <a:lnTo>
                    <a:pt x="41148"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8" name="object 268"/>
            <p:cNvSpPr/>
            <p:nvPr/>
          </p:nvSpPr>
          <p:spPr>
            <a:xfrm>
              <a:off x="7304532" y="419252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object 269"/>
            <p:cNvSpPr/>
            <p:nvPr/>
          </p:nvSpPr>
          <p:spPr>
            <a:xfrm>
              <a:off x="7318248"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0" name="object 270"/>
            <p:cNvSpPr/>
            <p:nvPr/>
          </p:nvSpPr>
          <p:spPr>
            <a:xfrm>
              <a:off x="7331964" y="4195571"/>
              <a:ext cx="52069" cy="9525"/>
            </a:xfrm>
            <a:custGeom>
              <a:avLst/>
              <a:gdLst/>
              <a:ahLst/>
              <a:cxnLst/>
              <a:rect l="l" t="t" r="r" b="b"/>
              <a:pathLst>
                <a:path w="52070" h="9525">
                  <a:moveTo>
                    <a:pt x="0" y="0"/>
                  </a:moveTo>
                  <a:lnTo>
                    <a:pt x="45338" y="9143"/>
                  </a:lnTo>
                  <a:lnTo>
                    <a:pt x="51815" y="0"/>
                  </a:lnTo>
                </a:path>
              </a:pathLst>
            </a:custGeom>
            <a:ln w="6095">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1" name="object 271"/>
            <p:cNvSpPr/>
            <p:nvPr/>
          </p:nvSpPr>
          <p:spPr>
            <a:xfrm>
              <a:off x="7394448" y="418947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object 272"/>
            <p:cNvSpPr/>
            <p:nvPr/>
          </p:nvSpPr>
          <p:spPr>
            <a:xfrm>
              <a:off x="7403592" y="4178807"/>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3" name="object 273"/>
            <p:cNvSpPr/>
            <p:nvPr/>
          </p:nvSpPr>
          <p:spPr>
            <a:xfrm>
              <a:off x="7414260" y="4140707"/>
              <a:ext cx="45720" cy="27940"/>
            </a:xfrm>
            <a:custGeom>
              <a:avLst/>
              <a:gdLst/>
              <a:ahLst/>
              <a:cxnLst/>
              <a:rect l="l" t="t" r="r" b="b"/>
              <a:pathLst>
                <a:path w="45720" h="27939">
                  <a:moveTo>
                    <a:pt x="0" y="27432"/>
                  </a:moveTo>
                  <a:lnTo>
                    <a:pt x="27813" y="0"/>
                  </a:lnTo>
                  <a:lnTo>
                    <a:pt x="45720" y="4826"/>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object 274"/>
            <p:cNvSpPr/>
            <p:nvPr/>
          </p:nvSpPr>
          <p:spPr>
            <a:xfrm>
              <a:off x="7472172" y="415137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5" name="object 275"/>
            <p:cNvSpPr/>
            <p:nvPr/>
          </p:nvSpPr>
          <p:spPr>
            <a:xfrm>
              <a:off x="7485888" y="4155947"/>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object 276"/>
            <p:cNvSpPr/>
            <p:nvPr/>
          </p:nvSpPr>
          <p:spPr>
            <a:xfrm>
              <a:off x="7491984" y="4158995"/>
              <a:ext cx="53340" cy="22860"/>
            </a:xfrm>
            <a:custGeom>
              <a:avLst/>
              <a:gdLst/>
              <a:ahLst/>
              <a:cxnLst/>
              <a:rect l="l" t="t" r="r" b="b"/>
              <a:pathLst>
                <a:path w="53340" h="22860">
                  <a:moveTo>
                    <a:pt x="0" y="0"/>
                  </a:moveTo>
                  <a:lnTo>
                    <a:pt x="53340" y="22859"/>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7" name="object 277"/>
            <p:cNvSpPr/>
            <p:nvPr/>
          </p:nvSpPr>
          <p:spPr>
            <a:xfrm>
              <a:off x="7557516" y="4184903"/>
              <a:ext cx="13970" cy="5080"/>
            </a:xfrm>
            <a:custGeom>
              <a:avLst/>
              <a:gdLst/>
              <a:ahLst/>
              <a:cxnLst/>
              <a:rect l="l" t="t" r="r" b="b"/>
              <a:pathLst>
                <a:path w="13970" h="5079">
                  <a:moveTo>
                    <a:pt x="0" y="0"/>
                  </a:moveTo>
                  <a:lnTo>
                    <a:pt x="0" y="0"/>
                  </a:lnTo>
                </a:path>
                <a:path w="13970" h="5079">
                  <a:moveTo>
                    <a:pt x="13715" y="4572"/>
                  </a:moveTo>
                  <a:lnTo>
                    <a:pt x="13715" y="4572"/>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8" name="object 278"/>
            <p:cNvSpPr/>
            <p:nvPr/>
          </p:nvSpPr>
          <p:spPr>
            <a:xfrm>
              <a:off x="7584948" y="4195571"/>
              <a:ext cx="52069" cy="20320"/>
            </a:xfrm>
            <a:custGeom>
              <a:avLst/>
              <a:gdLst/>
              <a:ahLst/>
              <a:cxnLst/>
              <a:rect l="l" t="t" r="r" b="b"/>
              <a:pathLst>
                <a:path w="52070" h="20320">
                  <a:moveTo>
                    <a:pt x="0" y="0"/>
                  </a:moveTo>
                  <a:lnTo>
                    <a:pt x="51816" y="19811"/>
                  </a:lnTo>
                </a:path>
              </a:pathLst>
            </a:custGeom>
            <a:ln w="12191">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object 279"/>
            <p:cNvSpPr/>
            <p:nvPr/>
          </p:nvSpPr>
          <p:spPr>
            <a:xfrm>
              <a:off x="7650480" y="4218431"/>
              <a:ext cx="13970" cy="0"/>
            </a:xfrm>
            <a:custGeom>
              <a:avLst/>
              <a:gdLst/>
              <a:ahLst/>
              <a:cxnLst/>
              <a:rect l="l" t="t" r="r" b="b"/>
              <a:pathLst>
                <a:path w="13970">
                  <a:moveTo>
                    <a:pt x="0" y="0"/>
                  </a:moveTo>
                  <a:lnTo>
                    <a:pt x="0" y="0"/>
                  </a:lnTo>
                </a:path>
                <a:path w="13970">
                  <a:moveTo>
                    <a:pt x="13716" y="0"/>
                  </a:moveTo>
                  <a:lnTo>
                    <a:pt x="13716"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80"/>
            <p:cNvSpPr/>
            <p:nvPr/>
          </p:nvSpPr>
          <p:spPr>
            <a:xfrm>
              <a:off x="7676388" y="4207763"/>
              <a:ext cx="56515" cy="7620"/>
            </a:xfrm>
            <a:custGeom>
              <a:avLst/>
              <a:gdLst/>
              <a:ahLst/>
              <a:cxnLst/>
              <a:rect l="l" t="t" r="r" b="b"/>
              <a:pathLst>
                <a:path w="56515" h="7620">
                  <a:moveTo>
                    <a:pt x="0" y="7619"/>
                  </a:moveTo>
                  <a:lnTo>
                    <a:pt x="56387"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object 281"/>
            <p:cNvSpPr/>
            <p:nvPr/>
          </p:nvSpPr>
          <p:spPr>
            <a:xfrm>
              <a:off x="7746492" y="42077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object 282"/>
            <p:cNvSpPr/>
            <p:nvPr/>
          </p:nvSpPr>
          <p:spPr>
            <a:xfrm>
              <a:off x="7755636" y="420471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object 283"/>
            <p:cNvSpPr/>
            <p:nvPr/>
          </p:nvSpPr>
          <p:spPr>
            <a:xfrm>
              <a:off x="7770876" y="4195571"/>
              <a:ext cx="53340" cy="9525"/>
            </a:xfrm>
            <a:custGeom>
              <a:avLst/>
              <a:gdLst/>
              <a:ahLst/>
              <a:cxnLst/>
              <a:rect l="l" t="t" r="r" b="b"/>
              <a:pathLst>
                <a:path w="53340" h="9525">
                  <a:moveTo>
                    <a:pt x="0" y="9143"/>
                  </a:moveTo>
                  <a:lnTo>
                    <a:pt x="5334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object 284"/>
            <p:cNvSpPr/>
            <p:nvPr/>
          </p:nvSpPr>
          <p:spPr>
            <a:xfrm>
              <a:off x="7837932"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5" name="object 285"/>
            <p:cNvSpPr/>
            <p:nvPr/>
          </p:nvSpPr>
          <p:spPr>
            <a:xfrm>
              <a:off x="7851648" y="419252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6" name="object 286"/>
            <p:cNvSpPr/>
            <p:nvPr/>
          </p:nvSpPr>
          <p:spPr>
            <a:xfrm>
              <a:off x="7865364" y="4195571"/>
              <a:ext cx="55244" cy="17145"/>
            </a:xfrm>
            <a:custGeom>
              <a:avLst/>
              <a:gdLst/>
              <a:ahLst/>
              <a:cxnLst/>
              <a:rect l="l" t="t" r="r" b="b"/>
              <a:pathLst>
                <a:path w="55245" h="17145">
                  <a:moveTo>
                    <a:pt x="0" y="0"/>
                  </a:moveTo>
                  <a:lnTo>
                    <a:pt x="54863" y="16763"/>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7" name="object 287"/>
            <p:cNvSpPr/>
            <p:nvPr/>
          </p:nvSpPr>
          <p:spPr>
            <a:xfrm>
              <a:off x="7930896" y="421843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object 288"/>
            <p:cNvSpPr/>
            <p:nvPr/>
          </p:nvSpPr>
          <p:spPr>
            <a:xfrm>
              <a:off x="7943088" y="422300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9" name="object 289"/>
            <p:cNvSpPr/>
            <p:nvPr/>
          </p:nvSpPr>
          <p:spPr>
            <a:xfrm>
              <a:off x="7958328" y="4226051"/>
              <a:ext cx="53340" cy="15240"/>
            </a:xfrm>
            <a:custGeom>
              <a:avLst/>
              <a:gdLst/>
              <a:ahLst/>
              <a:cxnLst/>
              <a:rect l="l" t="t" r="r" b="b"/>
              <a:pathLst>
                <a:path w="53340" h="15239">
                  <a:moveTo>
                    <a:pt x="0" y="0"/>
                  </a:moveTo>
                  <a:lnTo>
                    <a:pt x="53340" y="1524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0" name="object 290"/>
            <p:cNvSpPr/>
            <p:nvPr/>
          </p:nvSpPr>
          <p:spPr>
            <a:xfrm>
              <a:off x="8025384" y="42458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1" name="object 291"/>
            <p:cNvSpPr/>
            <p:nvPr/>
          </p:nvSpPr>
          <p:spPr>
            <a:xfrm>
              <a:off x="8036052" y="424891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2" name="object 292"/>
            <p:cNvSpPr/>
            <p:nvPr/>
          </p:nvSpPr>
          <p:spPr>
            <a:xfrm>
              <a:off x="8049768" y="4251959"/>
              <a:ext cx="55244" cy="10795"/>
            </a:xfrm>
            <a:custGeom>
              <a:avLst/>
              <a:gdLst/>
              <a:ahLst/>
              <a:cxnLst/>
              <a:rect l="l" t="t" r="r" b="b"/>
              <a:pathLst>
                <a:path w="55245" h="10795">
                  <a:moveTo>
                    <a:pt x="0" y="0"/>
                  </a:moveTo>
                  <a:lnTo>
                    <a:pt x="43941" y="10667"/>
                  </a:lnTo>
                  <a:lnTo>
                    <a:pt x="54863" y="10667"/>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3" name="object 293"/>
            <p:cNvSpPr/>
            <p:nvPr/>
          </p:nvSpPr>
          <p:spPr>
            <a:xfrm>
              <a:off x="8118348" y="4259579"/>
              <a:ext cx="13970" cy="3175"/>
            </a:xfrm>
            <a:custGeom>
              <a:avLst/>
              <a:gdLst/>
              <a:ahLst/>
              <a:cxnLst/>
              <a:rect l="l" t="t" r="r" b="b"/>
              <a:pathLst>
                <a:path w="13970" h="3175">
                  <a:moveTo>
                    <a:pt x="0" y="3048"/>
                  </a:moveTo>
                  <a:lnTo>
                    <a:pt x="0" y="3048"/>
                  </a:lnTo>
                </a:path>
                <a:path w="13970" h="3175">
                  <a:moveTo>
                    <a:pt x="13716" y="0"/>
                  </a:moveTo>
                  <a:lnTo>
                    <a:pt x="13716"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object 294"/>
            <p:cNvSpPr/>
            <p:nvPr/>
          </p:nvSpPr>
          <p:spPr>
            <a:xfrm>
              <a:off x="8145780" y="4256531"/>
              <a:ext cx="55244" cy="3175"/>
            </a:xfrm>
            <a:custGeom>
              <a:avLst/>
              <a:gdLst/>
              <a:ahLst/>
              <a:cxnLst/>
              <a:rect l="l" t="t" r="r" b="b"/>
              <a:pathLst>
                <a:path w="55245" h="3175">
                  <a:moveTo>
                    <a:pt x="-6096" y="1524"/>
                  </a:moveTo>
                  <a:lnTo>
                    <a:pt x="60960" y="1524"/>
                  </a:lnTo>
                </a:path>
              </a:pathLst>
            </a:custGeom>
            <a:ln w="15239">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object 295"/>
            <p:cNvSpPr/>
            <p:nvPr/>
          </p:nvSpPr>
          <p:spPr>
            <a:xfrm>
              <a:off x="8212836" y="4251959"/>
              <a:ext cx="15240" cy="5080"/>
            </a:xfrm>
            <a:custGeom>
              <a:avLst/>
              <a:gdLst/>
              <a:ahLst/>
              <a:cxnLst/>
              <a:rect l="l" t="t" r="r" b="b"/>
              <a:pathLst>
                <a:path w="15240" h="5079">
                  <a:moveTo>
                    <a:pt x="0" y="4571"/>
                  </a:moveTo>
                  <a:lnTo>
                    <a:pt x="0" y="4571"/>
                  </a:lnTo>
                </a:path>
                <a:path w="15240" h="5079">
                  <a:moveTo>
                    <a:pt x="15240" y="0"/>
                  </a:moveTo>
                  <a:lnTo>
                    <a:pt x="1524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6" name="object 296"/>
            <p:cNvSpPr/>
            <p:nvPr/>
          </p:nvSpPr>
          <p:spPr>
            <a:xfrm>
              <a:off x="8241792" y="4248911"/>
              <a:ext cx="53340" cy="3175"/>
            </a:xfrm>
            <a:custGeom>
              <a:avLst/>
              <a:gdLst/>
              <a:ahLst/>
              <a:cxnLst/>
              <a:rect l="l" t="t" r="r" b="b"/>
              <a:pathLst>
                <a:path w="53340" h="3175">
                  <a:moveTo>
                    <a:pt x="-3048" y="1524"/>
                  </a:moveTo>
                  <a:lnTo>
                    <a:pt x="56387" y="1524"/>
                  </a:lnTo>
                </a:path>
              </a:pathLst>
            </a:custGeom>
            <a:ln w="9144">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object 297"/>
            <p:cNvSpPr/>
            <p:nvPr/>
          </p:nvSpPr>
          <p:spPr>
            <a:xfrm>
              <a:off x="8310372" y="42458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object 298"/>
            <p:cNvSpPr/>
            <p:nvPr/>
          </p:nvSpPr>
          <p:spPr>
            <a:xfrm>
              <a:off x="8322564" y="42458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object 299"/>
            <p:cNvSpPr/>
            <p:nvPr/>
          </p:nvSpPr>
          <p:spPr>
            <a:xfrm>
              <a:off x="8337804" y="4241291"/>
              <a:ext cx="53340" cy="5080"/>
            </a:xfrm>
            <a:custGeom>
              <a:avLst/>
              <a:gdLst/>
              <a:ahLst/>
              <a:cxnLst/>
              <a:rect l="l" t="t" r="r" b="b"/>
              <a:pathLst>
                <a:path w="53340" h="5079">
                  <a:moveTo>
                    <a:pt x="-3048" y="2285"/>
                  </a:moveTo>
                  <a:lnTo>
                    <a:pt x="56388" y="2285"/>
                  </a:lnTo>
                </a:path>
              </a:pathLst>
            </a:custGeom>
            <a:ln w="10668">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object 300"/>
            <p:cNvSpPr/>
            <p:nvPr/>
          </p:nvSpPr>
          <p:spPr>
            <a:xfrm>
              <a:off x="8404860" y="4241291"/>
              <a:ext cx="15240" cy="0"/>
            </a:xfrm>
            <a:custGeom>
              <a:avLst/>
              <a:gdLst/>
              <a:ahLst/>
              <a:cxnLst/>
              <a:rect l="l" t="t" r="r" b="b"/>
              <a:pathLst>
                <a:path w="15240">
                  <a:moveTo>
                    <a:pt x="0" y="0"/>
                  </a:moveTo>
                  <a:lnTo>
                    <a:pt x="0" y="0"/>
                  </a:lnTo>
                </a:path>
                <a:path w="15240">
                  <a:moveTo>
                    <a:pt x="15240" y="0"/>
                  </a:moveTo>
                  <a:lnTo>
                    <a:pt x="1524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object 301"/>
            <p:cNvSpPr/>
            <p:nvPr/>
          </p:nvSpPr>
          <p:spPr>
            <a:xfrm>
              <a:off x="8432292" y="4236719"/>
              <a:ext cx="56515" cy="5080"/>
            </a:xfrm>
            <a:custGeom>
              <a:avLst/>
              <a:gdLst/>
              <a:ahLst/>
              <a:cxnLst/>
              <a:rect l="l" t="t" r="r" b="b"/>
              <a:pathLst>
                <a:path w="56515" h="5079">
                  <a:moveTo>
                    <a:pt x="-3048" y="2285"/>
                  </a:moveTo>
                  <a:lnTo>
                    <a:pt x="59436" y="2285"/>
                  </a:lnTo>
                </a:path>
              </a:pathLst>
            </a:custGeom>
            <a:ln w="10668">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object 302"/>
            <p:cNvSpPr/>
            <p:nvPr/>
          </p:nvSpPr>
          <p:spPr>
            <a:xfrm>
              <a:off x="8500872" y="4236719"/>
              <a:ext cx="13970" cy="0"/>
            </a:xfrm>
            <a:custGeom>
              <a:avLst/>
              <a:gdLst/>
              <a:ahLst/>
              <a:cxnLst/>
              <a:rect l="l" t="t" r="r" b="b"/>
              <a:pathLst>
                <a:path w="13970">
                  <a:moveTo>
                    <a:pt x="0" y="0"/>
                  </a:moveTo>
                  <a:lnTo>
                    <a:pt x="0" y="0"/>
                  </a:lnTo>
                </a:path>
                <a:path w="13970">
                  <a:moveTo>
                    <a:pt x="13716" y="0"/>
                  </a:moveTo>
                  <a:lnTo>
                    <a:pt x="13716"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object 303"/>
            <p:cNvSpPr/>
            <p:nvPr/>
          </p:nvSpPr>
          <p:spPr>
            <a:xfrm>
              <a:off x="8528304" y="4226051"/>
              <a:ext cx="52069" cy="10795"/>
            </a:xfrm>
            <a:custGeom>
              <a:avLst/>
              <a:gdLst/>
              <a:ahLst/>
              <a:cxnLst/>
              <a:rect l="l" t="t" r="r" b="b"/>
              <a:pathLst>
                <a:path w="52070" h="10795">
                  <a:moveTo>
                    <a:pt x="0" y="10668"/>
                  </a:moveTo>
                  <a:lnTo>
                    <a:pt x="11049" y="10668"/>
                  </a:lnTo>
                  <a:lnTo>
                    <a:pt x="51816"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object 304"/>
            <p:cNvSpPr/>
            <p:nvPr/>
          </p:nvSpPr>
          <p:spPr>
            <a:xfrm>
              <a:off x="8592312" y="422300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bject 305"/>
            <p:cNvSpPr/>
            <p:nvPr/>
          </p:nvSpPr>
          <p:spPr>
            <a:xfrm>
              <a:off x="8607552" y="422300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object 306"/>
            <p:cNvSpPr/>
            <p:nvPr/>
          </p:nvSpPr>
          <p:spPr>
            <a:xfrm>
              <a:off x="8619744" y="4207763"/>
              <a:ext cx="55244" cy="10795"/>
            </a:xfrm>
            <a:custGeom>
              <a:avLst/>
              <a:gdLst/>
              <a:ahLst/>
              <a:cxnLst/>
              <a:rect l="l" t="t" r="r" b="b"/>
              <a:pathLst>
                <a:path w="55245" h="10795">
                  <a:moveTo>
                    <a:pt x="0" y="10668"/>
                  </a:moveTo>
                  <a:lnTo>
                    <a:pt x="54863"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object 307"/>
            <p:cNvSpPr/>
            <p:nvPr/>
          </p:nvSpPr>
          <p:spPr>
            <a:xfrm>
              <a:off x="8689848" y="420471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object 308"/>
            <p:cNvSpPr/>
            <p:nvPr/>
          </p:nvSpPr>
          <p:spPr>
            <a:xfrm>
              <a:off x="8702040" y="420014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object 309"/>
            <p:cNvSpPr/>
            <p:nvPr/>
          </p:nvSpPr>
          <p:spPr>
            <a:xfrm>
              <a:off x="8717280" y="4192523"/>
              <a:ext cx="50800" cy="7620"/>
            </a:xfrm>
            <a:custGeom>
              <a:avLst/>
              <a:gdLst/>
              <a:ahLst/>
              <a:cxnLst/>
              <a:rect l="l" t="t" r="r" b="b"/>
              <a:pathLst>
                <a:path w="50800" h="7620">
                  <a:moveTo>
                    <a:pt x="0" y="7619"/>
                  </a:moveTo>
                  <a:lnTo>
                    <a:pt x="23622" y="0"/>
                  </a:lnTo>
                  <a:lnTo>
                    <a:pt x="5029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object 310"/>
            <p:cNvSpPr/>
            <p:nvPr/>
          </p:nvSpPr>
          <p:spPr>
            <a:xfrm>
              <a:off x="8781288"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object 311"/>
            <p:cNvSpPr/>
            <p:nvPr/>
          </p:nvSpPr>
          <p:spPr>
            <a:xfrm>
              <a:off x="8795004"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object 312"/>
            <p:cNvSpPr/>
            <p:nvPr/>
          </p:nvSpPr>
          <p:spPr>
            <a:xfrm>
              <a:off x="8808720" y="4195571"/>
              <a:ext cx="53340" cy="0"/>
            </a:xfrm>
            <a:custGeom>
              <a:avLst/>
              <a:gdLst/>
              <a:ahLst/>
              <a:cxnLst/>
              <a:rect l="l" t="t" r="r" b="b"/>
              <a:pathLst>
                <a:path w="53340">
                  <a:moveTo>
                    <a:pt x="0" y="0"/>
                  </a:moveTo>
                  <a:lnTo>
                    <a:pt x="53339"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object 313"/>
            <p:cNvSpPr/>
            <p:nvPr/>
          </p:nvSpPr>
          <p:spPr>
            <a:xfrm>
              <a:off x="8877300"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object 314"/>
            <p:cNvSpPr/>
            <p:nvPr/>
          </p:nvSpPr>
          <p:spPr>
            <a:xfrm>
              <a:off x="8889492"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object 315"/>
            <p:cNvSpPr/>
            <p:nvPr/>
          </p:nvSpPr>
          <p:spPr>
            <a:xfrm>
              <a:off x="8903208" y="4195571"/>
              <a:ext cx="56515" cy="5080"/>
            </a:xfrm>
            <a:custGeom>
              <a:avLst/>
              <a:gdLst/>
              <a:ahLst/>
              <a:cxnLst/>
              <a:rect l="l" t="t" r="r" b="b"/>
              <a:pathLst>
                <a:path w="56515" h="5079">
                  <a:moveTo>
                    <a:pt x="-6096" y="2286"/>
                  </a:moveTo>
                  <a:lnTo>
                    <a:pt x="62484" y="2286"/>
                  </a:lnTo>
                </a:path>
              </a:pathLst>
            </a:custGeom>
            <a:ln w="16763">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6" name="object 316"/>
            <p:cNvSpPr/>
            <p:nvPr/>
          </p:nvSpPr>
          <p:spPr>
            <a:xfrm>
              <a:off x="8971788" y="420014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object 317"/>
            <p:cNvSpPr/>
            <p:nvPr/>
          </p:nvSpPr>
          <p:spPr>
            <a:xfrm>
              <a:off x="8987028" y="42077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object 318"/>
            <p:cNvSpPr/>
            <p:nvPr/>
          </p:nvSpPr>
          <p:spPr>
            <a:xfrm>
              <a:off x="8999220" y="4212335"/>
              <a:ext cx="55244" cy="13970"/>
            </a:xfrm>
            <a:custGeom>
              <a:avLst/>
              <a:gdLst/>
              <a:ahLst/>
              <a:cxnLst/>
              <a:rect l="l" t="t" r="r" b="b"/>
              <a:pathLst>
                <a:path w="55245" h="13970">
                  <a:moveTo>
                    <a:pt x="0" y="0"/>
                  </a:moveTo>
                  <a:lnTo>
                    <a:pt x="54863" y="13715"/>
                  </a:lnTo>
                </a:path>
              </a:pathLst>
            </a:custGeom>
            <a:ln w="12191">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object 319"/>
            <p:cNvSpPr/>
            <p:nvPr/>
          </p:nvSpPr>
          <p:spPr>
            <a:xfrm>
              <a:off x="9064752" y="4229099"/>
              <a:ext cx="13970" cy="5080"/>
            </a:xfrm>
            <a:custGeom>
              <a:avLst/>
              <a:gdLst/>
              <a:ahLst/>
              <a:cxnLst/>
              <a:rect l="l" t="t" r="r" b="b"/>
              <a:pathLst>
                <a:path w="13970" h="5079">
                  <a:moveTo>
                    <a:pt x="0" y="0"/>
                  </a:moveTo>
                  <a:lnTo>
                    <a:pt x="0" y="0"/>
                  </a:lnTo>
                </a:path>
                <a:path w="13970" h="5079">
                  <a:moveTo>
                    <a:pt x="13716" y="4572"/>
                  </a:moveTo>
                  <a:lnTo>
                    <a:pt x="13716" y="4572"/>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object 320"/>
            <p:cNvSpPr/>
            <p:nvPr/>
          </p:nvSpPr>
          <p:spPr>
            <a:xfrm>
              <a:off x="9090660" y="4236719"/>
              <a:ext cx="56515" cy="15240"/>
            </a:xfrm>
            <a:custGeom>
              <a:avLst/>
              <a:gdLst/>
              <a:ahLst/>
              <a:cxnLst/>
              <a:rect l="l" t="t" r="r" b="b"/>
              <a:pathLst>
                <a:path w="56515" h="15239">
                  <a:moveTo>
                    <a:pt x="0" y="0"/>
                  </a:moveTo>
                  <a:lnTo>
                    <a:pt x="56388" y="15239"/>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object 321"/>
            <p:cNvSpPr/>
            <p:nvPr/>
          </p:nvSpPr>
          <p:spPr>
            <a:xfrm>
              <a:off x="9156192" y="4256531"/>
              <a:ext cx="13970" cy="3175"/>
            </a:xfrm>
            <a:custGeom>
              <a:avLst/>
              <a:gdLst/>
              <a:ahLst/>
              <a:cxnLst/>
              <a:rect l="l" t="t" r="r" b="b"/>
              <a:pathLst>
                <a:path w="13970" h="3175">
                  <a:moveTo>
                    <a:pt x="0" y="0"/>
                  </a:moveTo>
                  <a:lnTo>
                    <a:pt x="0" y="0"/>
                  </a:lnTo>
                </a:path>
                <a:path w="13970" h="3175">
                  <a:moveTo>
                    <a:pt x="13715" y="3048"/>
                  </a:moveTo>
                  <a:lnTo>
                    <a:pt x="13715" y="3048"/>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object 322"/>
            <p:cNvSpPr/>
            <p:nvPr/>
          </p:nvSpPr>
          <p:spPr>
            <a:xfrm>
              <a:off x="9185148" y="4256531"/>
              <a:ext cx="53340" cy="6350"/>
            </a:xfrm>
            <a:custGeom>
              <a:avLst/>
              <a:gdLst/>
              <a:ahLst/>
              <a:cxnLst/>
              <a:rect l="l" t="t" r="r" b="b"/>
              <a:pathLst>
                <a:path w="53340" h="6350">
                  <a:moveTo>
                    <a:pt x="0" y="6096"/>
                  </a:moveTo>
                  <a:lnTo>
                    <a:pt x="3175" y="6096"/>
                  </a:lnTo>
                  <a:lnTo>
                    <a:pt x="5334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object 323"/>
            <p:cNvSpPr/>
            <p:nvPr/>
          </p:nvSpPr>
          <p:spPr>
            <a:xfrm>
              <a:off x="9253728" y="4251959"/>
              <a:ext cx="12700" cy="5080"/>
            </a:xfrm>
            <a:custGeom>
              <a:avLst/>
              <a:gdLst/>
              <a:ahLst/>
              <a:cxnLst/>
              <a:rect l="l" t="t" r="r" b="b"/>
              <a:pathLst>
                <a:path w="12700" h="5079">
                  <a:moveTo>
                    <a:pt x="0" y="4571"/>
                  </a:moveTo>
                  <a:lnTo>
                    <a:pt x="0" y="4571"/>
                  </a:lnTo>
                </a:path>
                <a:path w="12700" h="5079">
                  <a:moveTo>
                    <a:pt x="12192" y="0"/>
                  </a:moveTo>
                  <a:lnTo>
                    <a:pt x="1219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object 324"/>
            <p:cNvSpPr/>
            <p:nvPr/>
          </p:nvSpPr>
          <p:spPr>
            <a:xfrm>
              <a:off x="9279636" y="4241291"/>
              <a:ext cx="55244" cy="7620"/>
            </a:xfrm>
            <a:custGeom>
              <a:avLst/>
              <a:gdLst/>
              <a:ahLst/>
              <a:cxnLst/>
              <a:rect l="l" t="t" r="r" b="b"/>
              <a:pathLst>
                <a:path w="55245" h="7620">
                  <a:moveTo>
                    <a:pt x="0" y="7619"/>
                  </a:moveTo>
                  <a:lnTo>
                    <a:pt x="54864"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 name="object 325"/>
            <p:cNvSpPr/>
            <p:nvPr/>
          </p:nvSpPr>
          <p:spPr>
            <a:xfrm>
              <a:off x="9348216" y="4236719"/>
              <a:ext cx="12700" cy="5080"/>
            </a:xfrm>
            <a:custGeom>
              <a:avLst/>
              <a:gdLst/>
              <a:ahLst/>
              <a:cxnLst/>
              <a:rect l="l" t="t" r="r" b="b"/>
              <a:pathLst>
                <a:path w="12700" h="5079">
                  <a:moveTo>
                    <a:pt x="0" y="4571"/>
                  </a:moveTo>
                  <a:lnTo>
                    <a:pt x="0" y="4571"/>
                  </a:lnTo>
                </a:path>
                <a:path w="12700" h="5079">
                  <a:moveTo>
                    <a:pt x="12191" y="0"/>
                  </a:moveTo>
                  <a:lnTo>
                    <a:pt x="12191"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object 326"/>
            <p:cNvSpPr/>
            <p:nvPr/>
          </p:nvSpPr>
          <p:spPr>
            <a:xfrm>
              <a:off x="9375648" y="4229099"/>
              <a:ext cx="55244" cy="7620"/>
            </a:xfrm>
            <a:custGeom>
              <a:avLst/>
              <a:gdLst/>
              <a:ahLst/>
              <a:cxnLst/>
              <a:rect l="l" t="t" r="r" b="b"/>
              <a:pathLst>
                <a:path w="55245" h="7620">
                  <a:moveTo>
                    <a:pt x="0" y="7619"/>
                  </a:moveTo>
                  <a:lnTo>
                    <a:pt x="34544" y="0"/>
                  </a:lnTo>
                  <a:lnTo>
                    <a:pt x="54863"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object 327"/>
            <p:cNvSpPr/>
            <p:nvPr/>
          </p:nvSpPr>
          <p:spPr>
            <a:xfrm>
              <a:off x="9444228" y="4229099"/>
              <a:ext cx="13970" cy="0"/>
            </a:xfrm>
            <a:custGeom>
              <a:avLst/>
              <a:gdLst/>
              <a:ahLst/>
              <a:cxnLst/>
              <a:rect l="l" t="t" r="r" b="b"/>
              <a:pathLst>
                <a:path w="13970">
                  <a:moveTo>
                    <a:pt x="0" y="0"/>
                  </a:moveTo>
                  <a:lnTo>
                    <a:pt x="0" y="0"/>
                  </a:lnTo>
                </a:path>
                <a:path w="13970">
                  <a:moveTo>
                    <a:pt x="13716" y="0"/>
                  </a:moveTo>
                  <a:lnTo>
                    <a:pt x="13716"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object 328"/>
            <p:cNvSpPr/>
            <p:nvPr/>
          </p:nvSpPr>
          <p:spPr>
            <a:xfrm>
              <a:off x="9470136" y="4229099"/>
              <a:ext cx="56515" cy="0"/>
            </a:xfrm>
            <a:custGeom>
              <a:avLst/>
              <a:gdLst/>
              <a:ahLst/>
              <a:cxnLst/>
              <a:rect l="l" t="t" r="r" b="b"/>
              <a:pathLst>
                <a:path w="56515">
                  <a:moveTo>
                    <a:pt x="0" y="0"/>
                  </a:moveTo>
                  <a:lnTo>
                    <a:pt x="56388"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object 329"/>
            <p:cNvSpPr/>
            <p:nvPr/>
          </p:nvSpPr>
          <p:spPr>
            <a:xfrm>
              <a:off x="9538716" y="4229099"/>
              <a:ext cx="13970" cy="0"/>
            </a:xfrm>
            <a:custGeom>
              <a:avLst/>
              <a:gdLst/>
              <a:ahLst/>
              <a:cxnLst/>
              <a:rect l="l" t="t" r="r" b="b"/>
              <a:pathLst>
                <a:path w="13970">
                  <a:moveTo>
                    <a:pt x="0" y="0"/>
                  </a:moveTo>
                  <a:lnTo>
                    <a:pt x="0" y="0"/>
                  </a:lnTo>
                </a:path>
                <a:path w="13970">
                  <a:moveTo>
                    <a:pt x="13715" y="0"/>
                  </a:moveTo>
                  <a:lnTo>
                    <a:pt x="13715"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object 330"/>
            <p:cNvSpPr/>
            <p:nvPr/>
          </p:nvSpPr>
          <p:spPr>
            <a:xfrm>
              <a:off x="9567672" y="4229099"/>
              <a:ext cx="53340" cy="0"/>
            </a:xfrm>
            <a:custGeom>
              <a:avLst/>
              <a:gdLst/>
              <a:ahLst/>
              <a:cxnLst/>
              <a:rect l="l" t="t" r="r" b="b"/>
              <a:pathLst>
                <a:path w="53340">
                  <a:moveTo>
                    <a:pt x="0" y="0"/>
                  </a:moveTo>
                  <a:lnTo>
                    <a:pt x="53339"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object 331"/>
            <p:cNvSpPr/>
            <p:nvPr/>
          </p:nvSpPr>
          <p:spPr>
            <a:xfrm>
              <a:off x="9636252" y="4229099"/>
              <a:ext cx="12700" cy="0"/>
            </a:xfrm>
            <a:custGeom>
              <a:avLst/>
              <a:gdLst/>
              <a:ahLst/>
              <a:cxnLst/>
              <a:rect l="l" t="t" r="r" b="b"/>
              <a:pathLst>
                <a:path w="12700">
                  <a:moveTo>
                    <a:pt x="0" y="0"/>
                  </a:moveTo>
                  <a:lnTo>
                    <a:pt x="0" y="0"/>
                  </a:lnTo>
                </a:path>
                <a:path w="12700">
                  <a:moveTo>
                    <a:pt x="12192" y="0"/>
                  </a:moveTo>
                  <a:lnTo>
                    <a:pt x="1219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object 332"/>
            <p:cNvSpPr/>
            <p:nvPr/>
          </p:nvSpPr>
          <p:spPr>
            <a:xfrm>
              <a:off x="9662160" y="4229099"/>
              <a:ext cx="55244" cy="5080"/>
            </a:xfrm>
            <a:custGeom>
              <a:avLst/>
              <a:gdLst/>
              <a:ahLst/>
              <a:cxnLst/>
              <a:rect l="l" t="t" r="r" b="b"/>
              <a:pathLst>
                <a:path w="55245" h="5079">
                  <a:moveTo>
                    <a:pt x="-3048" y="2286"/>
                  </a:moveTo>
                  <a:lnTo>
                    <a:pt x="57912" y="2286"/>
                  </a:lnTo>
                </a:path>
              </a:pathLst>
            </a:custGeom>
            <a:ln w="10668">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object 333"/>
            <p:cNvSpPr/>
            <p:nvPr/>
          </p:nvSpPr>
          <p:spPr>
            <a:xfrm>
              <a:off x="9730740" y="4233671"/>
              <a:ext cx="15240" cy="0"/>
            </a:xfrm>
            <a:custGeom>
              <a:avLst/>
              <a:gdLst/>
              <a:ahLst/>
              <a:cxnLst/>
              <a:rect l="l" t="t" r="r" b="b"/>
              <a:pathLst>
                <a:path w="15240">
                  <a:moveTo>
                    <a:pt x="0" y="0"/>
                  </a:moveTo>
                  <a:lnTo>
                    <a:pt x="0" y="0"/>
                  </a:lnTo>
                </a:path>
                <a:path w="15240">
                  <a:moveTo>
                    <a:pt x="15239" y="0"/>
                  </a:moveTo>
                  <a:lnTo>
                    <a:pt x="15239"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object 334"/>
            <p:cNvSpPr/>
            <p:nvPr/>
          </p:nvSpPr>
          <p:spPr>
            <a:xfrm>
              <a:off x="9758172" y="4233671"/>
              <a:ext cx="55244" cy="0"/>
            </a:xfrm>
            <a:custGeom>
              <a:avLst/>
              <a:gdLst/>
              <a:ahLst/>
              <a:cxnLst/>
              <a:rect l="l" t="t" r="r" b="b"/>
              <a:pathLst>
                <a:path w="55245">
                  <a:moveTo>
                    <a:pt x="0" y="0"/>
                  </a:moveTo>
                  <a:lnTo>
                    <a:pt x="54863"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object 335"/>
            <p:cNvSpPr/>
            <p:nvPr/>
          </p:nvSpPr>
          <p:spPr>
            <a:xfrm>
              <a:off x="9826752" y="4233671"/>
              <a:ext cx="13970" cy="3175"/>
            </a:xfrm>
            <a:custGeom>
              <a:avLst/>
              <a:gdLst/>
              <a:ahLst/>
              <a:cxnLst/>
              <a:rect l="l" t="t" r="r" b="b"/>
              <a:pathLst>
                <a:path w="13970" h="3175">
                  <a:moveTo>
                    <a:pt x="0" y="0"/>
                  </a:moveTo>
                  <a:lnTo>
                    <a:pt x="0" y="0"/>
                  </a:lnTo>
                </a:path>
                <a:path w="13970" h="3175">
                  <a:moveTo>
                    <a:pt x="13716" y="3047"/>
                  </a:moveTo>
                  <a:lnTo>
                    <a:pt x="13716" y="3047"/>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object 336"/>
            <p:cNvSpPr/>
            <p:nvPr/>
          </p:nvSpPr>
          <p:spPr>
            <a:xfrm>
              <a:off x="9852660" y="4236719"/>
              <a:ext cx="53340" cy="12700"/>
            </a:xfrm>
            <a:custGeom>
              <a:avLst/>
              <a:gdLst/>
              <a:ahLst/>
              <a:cxnLst/>
              <a:rect l="l" t="t" r="r" b="b"/>
              <a:pathLst>
                <a:path w="53340" h="12700">
                  <a:moveTo>
                    <a:pt x="0" y="0"/>
                  </a:moveTo>
                  <a:lnTo>
                    <a:pt x="0" y="0"/>
                  </a:lnTo>
                  <a:lnTo>
                    <a:pt x="53340" y="12191"/>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object 337"/>
            <p:cNvSpPr/>
            <p:nvPr/>
          </p:nvSpPr>
          <p:spPr>
            <a:xfrm>
              <a:off x="9918192" y="4251959"/>
              <a:ext cx="13970" cy="5080"/>
            </a:xfrm>
            <a:custGeom>
              <a:avLst/>
              <a:gdLst/>
              <a:ahLst/>
              <a:cxnLst/>
              <a:rect l="l" t="t" r="r" b="b"/>
              <a:pathLst>
                <a:path w="13970" h="5079">
                  <a:moveTo>
                    <a:pt x="0" y="0"/>
                  </a:moveTo>
                  <a:lnTo>
                    <a:pt x="0" y="0"/>
                  </a:lnTo>
                </a:path>
                <a:path w="13970" h="5079">
                  <a:moveTo>
                    <a:pt x="13715" y="4571"/>
                  </a:moveTo>
                  <a:lnTo>
                    <a:pt x="13715" y="457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object 338"/>
            <p:cNvSpPr/>
            <p:nvPr/>
          </p:nvSpPr>
          <p:spPr>
            <a:xfrm>
              <a:off x="9945624" y="4259579"/>
              <a:ext cx="55244" cy="10795"/>
            </a:xfrm>
            <a:custGeom>
              <a:avLst/>
              <a:gdLst/>
              <a:ahLst/>
              <a:cxnLst/>
              <a:rect l="l" t="t" r="r" b="b"/>
              <a:pathLst>
                <a:path w="55245" h="10795">
                  <a:moveTo>
                    <a:pt x="0" y="0"/>
                  </a:moveTo>
                  <a:lnTo>
                    <a:pt x="54864" y="10668"/>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object 339"/>
            <p:cNvSpPr/>
            <p:nvPr/>
          </p:nvSpPr>
          <p:spPr>
            <a:xfrm>
              <a:off x="10009632" y="4274819"/>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object 340"/>
            <p:cNvSpPr/>
            <p:nvPr/>
          </p:nvSpPr>
          <p:spPr>
            <a:xfrm>
              <a:off x="10024872" y="427939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object 341"/>
            <p:cNvSpPr/>
            <p:nvPr/>
          </p:nvSpPr>
          <p:spPr>
            <a:xfrm>
              <a:off x="10038588" y="4282439"/>
              <a:ext cx="55244" cy="7620"/>
            </a:xfrm>
            <a:custGeom>
              <a:avLst/>
              <a:gdLst/>
              <a:ahLst/>
              <a:cxnLst/>
              <a:rect l="l" t="t" r="r" b="b"/>
              <a:pathLst>
                <a:path w="55245" h="7620">
                  <a:moveTo>
                    <a:pt x="0" y="0"/>
                  </a:moveTo>
                  <a:lnTo>
                    <a:pt x="40385" y="7620"/>
                  </a:lnTo>
                  <a:lnTo>
                    <a:pt x="54863" y="4572"/>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object 342"/>
            <p:cNvSpPr/>
            <p:nvPr/>
          </p:nvSpPr>
          <p:spPr>
            <a:xfrm>
              <a:off x="10107167" y="4282439"/>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object 343"/>
            <p:cNvSpPr/>
            <p:nvPr/>
          </p:nvSpPr>
          <p:spPr>
            <a:xfrm>
              <a:off x="10119360" y="427939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object 344"/>
            <p:cNvSpPr/>
            <p:nvPr/>
          </p:nvSpPr>
          <p:spPr>
            <a:xfrm>
              <a:off x="10134600" y="4262627"/>
              <a:ext cx="50800" cy="17145"/>
            </a:xfrm>
            <a:custGeom>
              <a:avLst/>
              <a:gdLst/>
              <a:ahLst/>
              <a:cxnLst/>
              <a:rect l="l" t="t" r="r" b="b"/>
              <a:pathLst>
                <a:path w="50800" h="17145">
                  <a:moveTo>
                    <a:pt x="0" y="16764"/>
                  </a:moveTo>
                  <a:lnTo>
                    <a:pt x="5029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object 345"/>
            <p:cNvSpPr/>
            <p:nvPr/>
          </p:nvSpPr>
          <p:spPr>
            <a:xfrm>
              <a:off x="10198608" y="4259579"/>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object 346"/>
            <p:cNvSpPr/>
            <p:nvPr/>
          </p:nvSpPr>
          <p:spPr>
            <a:xfrm>
              <a:off x="10212323" y="425653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object 347"/>
            <p:cNvSpPr/>
            <p:nvPr/>
          </p:nvSpPr>
          <p:spPr>
            <a:xfrm>
              <a:off x="10226040" y="4241291"/>
              <a:ext cx="55244" cy="15240"/>
            </a:xfrm>
            <a:custGeom>
              <a:avLst/>
              <a:gdLst/>
              <a:ahLst/>
              <a:cxnLst/>
              <a:rect l="l" t="t" r="r" b="b"/>
              <a:pathLst>
                <a:path w="55245" h="15239">
                  <a:moveTo>
                    <a:pt x="0" y="15239"/>
                  </a:moveTo>
                  <a:lnTo>
                    <a:pt x="54863"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object 348"/>
            <p:cNvSpPr/>
            <p:nvPr/>
          </p:nvSpPr>
          <p:spPr>
            <a:xfrm>
              <a:off x="10291572" y="4236719"/>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object 349"/>
            <p:cNvSpPr/>
            <p:nvPr/>
          </p:nvSpPr>
          <p:spPr>
            <a:xfrm>
              <a:off x="10303764" y="42336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object 350"/>
            <p:cNvSpPr/>
            <p:nvPr/>
          </p:nvSpPr>
          <p:spPr>
            <a:xfrm>
              <a:off x="10319004" y="4223003"/>
              <a:ext cx="55244" cy="10795"/>
            </a:xfrm>
            <a:custGeom>
              <a:avLst/>
              <a:gdLst/>
              <a:ahLst/>
              <a:cxnLst/>
              <a:rect l="l" t="t" r="r" b="b"/>
              <a:pathLst>
                <a:path w="55245" h="10795">
                  <a:moveTo>
                    <a:pt x="0" y="10668"/>
                  </a:moveTo>
                  <a:lnTo>
                    <a:pt x="54864"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object 351"/>
            <p:cNvSpPr/>
            <p:nvPr/>
          </p:nvSpPr>
          <p:spPr>
            <a:xfrm>
              <a:off x="10386060" y="422300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object 352"/>
            <p:cNvSpPr/>
            <p:nvPr/>
          </p:nvSpPr>
          <p:spPr>
            <a:xfrm>
              <a:off x="10401300" y="421843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object 353"/>
            <p:cNvSpPr/>
            <p:nvPr/>
          </p:nvSpPr>
          <p:spPr>
            <a:xfrm>
              <a:off x="10413492" y="4207763"/>
              <a:ext cx="56515" cy="10795"/>
            </a:xfrm>
            <a:custGeom>
              <a:avLst/>
              <a:gdLst/>
              <a:ahLst/>
              <a:cxnLst/>
              <a:rect l="l" t="t" r="r" b="b"/>
              <a:pathLst>
                <a:path w="56515" h="10795">
                  <a:moveTo>
                    <a:pt x="0" y="10668"/>
                  </a:moveTo>
                  <a:lnTo>
                    <a:pt x="56387"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4" name="object 354"/>
            <p:cNvSpPr/>
            <p:nvPr/>
          </p:nvSpPr>
          <p:spPr>
            <a:xfrm>
              <a:off x="10482072" y="420776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5" name="object 355"/>
            <p:cNvSpPr/>
            <p:nvPr/>
          </p:nvSpPr>
          <p:spPr>
            <a:xfrm>
              <a:off x="10495788" y="420471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object 356"/>
            <p:cNvSpPr/>
            <p:nvPr/>
          </p:nvSpPr>
          <p:spPr>
            <a:xfrm>
              <a:off x="10511028" y="4200143"/>
              <a:ext cx="53340" cy="0"/>
            </a:xfrm>
            <a:custGeom>
              <a:avLst/>
              <a:gdLst/>
              <a:ahLst/>
              <a:cxnLst/>
              <a:rect l="l" t="t" r="r" b="b"/>
              <a:pathLst>
                <a:path w="53340">
                  <a:moveTo>
                    <a:pt x="0" y="0"/>
                  </a:moveTo>
                  <a:lnTo>
                    <a:pt x="12573" y="0"/>
                  </a:lnTo>
                  <a:lnTo>
                    <a:pt x="53340"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7" name="object 357"/>
            <p:cNvSpPr/>
            <p:nvPr/>
          </p:nvSpPr>
          <p:spPr>
            <a:xfrm>
              <a:off x="10578084"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8" name="object 358"/>
            <p:cNvSpPr/>
            <p:nvPr/>
          </p:nvSpPr>
          <p:spPr>
            <a:xfrm>
              <a:off x="10591800" y="419557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object 359"/>
            <p:cNvSpPr/>
            <p:nvPr/>
          </p:nvSpPr>
          <p:spPr>
            <a:xfrm>
              <a:off x="10605516" y="4195571"/>
              <a:ext cx="55244" cy="0"/>
            </a:xfrm>
            <a:custGeom>
              <a:avLst/>
              <a:gdLst/>
              <a:ahLst/>
              <a:cxnLst/>
              <a:rect l="l" t="t" r="r" b="b"/>
              <a:pathLst>
                <a:path w="55245">
                  <a:moveTo>
                    <a:pt x="0" y="0"/>
                  </a:moveTo>
                  <a:lnTo>
                    <a:pt x="54863"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0" name="object 360"/>
            <p:cNvSpPr/>
            <p:nvPr/>
          </p:nvSpPr>
          <p:spPr>
            <a:xfrm>
              <a:off x="10674096" y="4195571"/>
              <a:ext cx="12700" cy="0"/>
            </a:xfrm>
            <a:custGeom>
              <a:avLst/>
              <a:gdLst/>
              <a:ahLst/>
              <a:cxnLst/>
              <a:rect l="l" t="t" r="r" b="b"/>
              <a:pathLst>
                <a:path w="12700">
                  <a:moveTo>
                    <a:pt x="0" y="0"/>
                  </a:moveTo>
                  <a:lnTo>
                    <a:pt x="0" y="0"/>
                  </a:lnTo>
                </a:path>
                <a:path w="12700">
                  <a:moveTo>
                    <a:pt x="12192" y="0"/>
                  </a:moveTo>
                  <a:lnTo>
                    <a:pt x="1219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1" name="object 361"/>
            <p:cNvSpPr/>
            <p:nvPr/>
          </p:nvSpPr>
          <p:spPr>
            <a:xfrm>
              <a:off x="10701528" y="4192523"/>
              <a:ext cx="55244" cy="3175"/>
            </a:xfrm>
            <a:custGeom>
              <a:avLst/>
              <a:gdLst/>
              <a:ahLst/>
              <a:cxnLst/>
              <a:rect l="l" t="t" r="r" b="b"/>
              <a:pathLst>
                <a:path w="55245" h="3175">
                  <a:moveTo>
                    <a:pt x="0" y="3048"/>
                  </a:moveTo>
                  <a:lnTo>
                    <a:pt x="43942" y="0"/>
                  </a:lnTo>
                  <a:lnTo>
                    <a:pt x="54864" y="3048"/>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object 362"/>
            <p:cNvSpPr/>
            <p:nvPr/>
          </p:nvSpPr>
          <p:spPr>
            <a:xfrm>
              <a:off x="10765535" y="420014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object 363"/>
            <p:cNvSpPr/>
            <p:nvPr/>
          </p:nvSpPr>
          <p:spPr>
            <a:xfrm>
              <a:off x="10780776" y="4204715"/>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object 364"/>
            <p:cNvSpPr/>
            <p:nvPr/>
          </p:nvSpPr>
          <p:spPr>
            <a:xfrm>
              <a:off x="10792967" y="4207763"/>
              <a:ext cx="55244" cy="10795"/>
            </a:xfrm>
            <a:custGeom>
              <a:avLst/>
              <a:gdLst/>
              <a:ahLst/>
              <a:cxnLst/>
              <a:rect l="l" t="t" r="r" b="b"/>
              <a:pathLst>
                <a:path w="55245" h="10795">
                  <a:moveTo>
                    <a:pt x="0" y="0"/>
                  </a:moveTo>
                  <a:lnTo>
                    <a:pt x="54863" y="10668"/>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object 365"/>
            <p:cNvSpPr/>
            <p:nvPr/>
          </p:nvSpPr>
          <p:spPr>
            <a:xfrm>
              <a:off x="10861548" y="4223003"/>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6" name="object 366"/>
            <p:cNvSpPr/>
            <p:nvPr/>
          </p:nvSpPr>
          <p:spPr>
            <a:xfrm>
              <a:off x="10875264" y="4226051"/>
              <a:ext cx="0" cy="0"/>
            </a:xfrm>
            <a:custGeom>
              <a:avLst/>
              <a:gdLst/>
              <a:ahLst/>
              <a:cxnLst/>
              <a:rect l="l" t="t" r="r" b="b"/>
              <a:pathLst>
                <a:path>
                  <a:moveTo>
                    <a:pt x="0" y="0"/>
                  </a:moveTo>
                  <a:lnTo>
                    <a:pt x="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object 367"/>
            <p:cNvSpPr/>
            <p:nvPr/>
          </p:nvSpPr>
          <p:spPr>
            <a:xfrm>
              <a:off x="10888979" y="4229099"/>
              <a:ext cx="52069" cy="17145"/>
            </a:xfrm>
            <a:custGeom>
              <a:avLst/>
              <a:gdLst/>
              <a:ahLst/>
              <a:cxnLst/>
              <a:rect l="l" t="t" r="r" b="b"/>
              <a:pathLst>
                <a:path w="52070" h="17145">
                  <a:moveTo>
                    <a:pt x="0" y="0"/>
                  </a:moveTo>
                  <a:lnTo>
                    <a:pt x="51816" y="16763"/>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object 368"/>
            <p:cNvSpPr/>
            <p:nvPr/>
          </p:nvSpPr>
          <p:spPr>
            <a:xfrm>
              <a:off x="10952988" y="4245863"/>
              <a:ext cx="15240" cy="3175"/>
            </a:xfrm>
            <a:custGeom>
              <a:avLst/>
              <a:gdLst/>
              <a:ahLst/>
              <a:cxnLst/>
              <a:rect l="l" t="t" r="r" b="b"/>
              <a:pathLst>
                <a:path w="15240" h="3175">
                  <a:moveTo>
                    <a:pt x="0" y="0"/>
                  </a:moveTo>
                  <a:lnTo>
                    <a:pt x="0" y="0"/>
                  </a:lnTo>
                </a:path>
                <a:path w="15240" h="3175">
                  <a:moveTo>
                    <a:pt x="15239" y="3048"/>
                  </a:moveTo>
                  <a:lnTo>
                    <a:pt x="15239" y="3048"/>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object 369"/>
            <p:cNvSpPr/>
            <p:nvPr/>
          </p:nvSpPr>
          <p:spPr>
            <a:xfrm>
              <a:off x="10981944" y="4251959"/>
              <a:ext cx="53340" cy="0"/>
            </a:xfrm>
            <a:custGeom>
              <a:avLst/>
              <a:gdLst/>
              <a:ahLst/>
              <a:cxnLst/>
              <a:rect l="l" t="t" r="r" b="b"/>
              <a:pathLst>
                <a:path w="53340">
                  <a:moveTo>
                    <a:pt x="0" y="0"/>
                  </a:moveTo>
                  <a:lnTo>
                    <a:pt x="53339"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0" name="object 370"/>
            <p:cNvSpPr/>
            <p:nvPr/>
          </p:nvSpPr>
          <p:spPr>
            <a:xfrm>
              <a:off x="11050523" y="4251959"/>
              <a:ext cx="12700" cy="0"/>
            </a:xfrm>
            <a:custGeom>
              <a:avLst/>
              <a:gdLst/>
              <a:ahLst/>
              <a:cxnLst/>
              <a:rect l="l" t="t" r="r" b="b"/>
              <a:pathLst>
                <a:path w="12700">
                  <a:moveTo>
                    <a:pt x="0" y="0"/>
                  </a:moveTo>
                  <a:lnTo>
                    <a:pt x="0" y="0"/>
                  </a:lnTo>
                </a:path>
                <a:path w="12700">
                  <a:moveTo>
                    <a:pt x="12192" y="0"/>
                  </a:moveTo>
                  <a:lnTo>
                    <a:pt x="12192"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1" name="object 371"/>
            <p:cNvSpPr/>
            <p:nvPr/>
          </p:nvSpPr>
          <p:spPr>
            <a:xfrm>
              <a:off x="11076432" y="4251959"/>
              <a:ext cx="55244" cy="5080"/>
            </a:xfrm>
            <a:custGeom>
              <a:avLst/>
              <a:gdLst/>
              <a:ahLst/>
              <a:cxnLst/>
              <a:rect l="l" t="t" r="r" b="b"/>
              <a:pathLst>
                <a:path w="55245" h="5079">
                  <a:moveTo>
                    <a:pt x="-3048" y="2286"/>
                  </a:moveTo>
                  <a:lnTo>
                    <a:pt x="57912" y="2286"/>
                  </a:lnTo>
                </a:path>
              </a:pathLst>
            </a:custGeom>
            <a:ln w="10668">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2" name="object 372"/>
            <p:cNvSpPr/>
            <p:nvPr/>
          </p:nvSpPr>
          <p:spPr>
            <a:xfrm>
              <a:off x="11145011" y="4256531"/>
              <a:ext cx="13970" cy="0"/>
            </a:xfrm>
            <a:custGeom>
              <a:avLst/>
              <a:gdLst/>
              <a:ahLst/>
              <a:cxnLst/>
              <a:rect l="l" t="t" r="r" b="b"/>
              <a:pathLst>
                <a:path w="13970">
                  <a:moveTo>
                    <a:pt x="0" y="0"/>
                  </a:moveTo>
                  <a:lnTo>
                    <a:pt x="0" y="0"/>
                  </a:lnTo>
                </a:path>
                <a:path w="13970">
                  <a:moveTo>
                    <a:pt x="13716" y="0"/>
                  </a:moveTo>
                  <a:lnTo>
                    <a:pt x="13716"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3" name="object 373"/>
            <p:cNvSpPr/>
            <p:nvPr/>
          </p:nvSpPr>
          <p:spPr>
            <a:xfrm>
              <a:off x="11172444" y="4251959"/>
              <a:ext cx="55244" cy="5080"/>
            </a:xfrm>
            <a:custGeom>
              <a:avLst/>
              <a:gdLst/>
              <a:ahLst/>
              <a:cxnLst/>
              <a:rect l="l" t="t" r="r" b="b"/>
              <a:pathLst>
                <a:path w="55245" h="5079">
                  <a:moveTo>
                    <a:pt x="0" y="4571"/>
                  </a:moveTo>
                  <a:lnTo>
                    <a:pt x="17272" y="4571"/>
                  </a:lnTo>
                  <a:lnTo>
                    <a:pt x="54863"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4" name="object 374"/>
            <p:cNvSpPr/>
            <p:nvPr/>
          </p:nvSpPr>
          <p:spPr>
            <a:xfrm>
              <a:off x="11241023" y="4251959"/>
              <a:ext cx="13970" cy="0"/>
            </a:xfrm>
            <a:custGeom>
              <a:avLst/>
              <a:gdLst/>
              <a:ahLst/>
              <a:cxnLst/>
              <a:rect l="l" t="t" r="r" b="b"/>
              <a:pathLst>
                <a:path w="13970">
                  <a:moveTo>
                    <a:pt x="0" y="0"/>
                  </a:moveTo>
                  <a:lnTo>
                    <a:pt x="0" y="0"/>
                  </a:lnTo>
                </a:path>
                <a:path w="13970">
                  <a:moveTo>
                    <a:pt x="13716" y="0"/>
                  </a:moveTo>
                  <a:lnTo>
                    <a:pt x="13716"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5" name="object 375"/>
            <p:cNvSpPr/>
            <p:nvPr/>
          </p:nvSpPr>
          <p:spPr>
            <a:xfrm>
              <a:off x="11266932" y="4248911"/>
              <a:ext cx="56515" cy="3175"/>
            </a:xfrm>
            <a:custGeom>
              <a:avLst/>
              <a:gdLst/>
              <a:ahLst/>
              <a:cxnLst/>
              <a:rect l="l" t="t" r="r" b="b"/>
              <a:pathLst>
                <a:path w="56515" h="3175">
                  <a:moveTo>
                    <a:pt x="-6096" y="1524"/>
                  </a:moveTo>
                  <a:lnTo>
                    <a:pt x="62484" y="1524"/>
                  </a:lnTo>
                </a:path>
              </a:pathLst>
            </a:custGeom>
            <a:ln w="15239">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6" name="object 376"/>
            <p:cNvSpPr/>
            <p:nvPr/>
          </p:nvSpPr>
          <p:spPr>
            <a:xfrm>
              <a:off x="11335511" y="4248911"/>
              <a:ext cx="15240" cy="0"/>
            </a:xfrm>
            <a:custGeom>
              <a:avLst/>
              <a:gdLst/>
              <a:ahLst/>
              <a:cxnLst/>
              <a:rect l="l" t="t" r="r" b="b"/>
              <a:pathLst>
                <a:path w="15240">
                  <a:moveTo>
                    <a:pt x="0" y="0"/>
                  </a:moveTo>
                  <a:lnTo>
                    <a:pt x="0" y="0"/>
                  </a:lnTo>
                </a:path>
                <a:path w="15240">
                  <a:moveTo>
                    <a:pt x="15240" y="0"/>
                  </a:moveTo>
                  <a:lnTo>
                    <a:pt x="15240" y="0"/>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object 377"/>
            <p:cNvSpPr/>
            <p:nvPr/>
          </p:nvSpPr>
          <p:spPr>
            <a:xfrm>
              <a:off x="11364467" y="4245863"/>
              <a:ext cx="47625" cy="3175"/>
            </a:xfrm>
            <a:custGeom>
              <a:avLst/>
              <a:gdLst/>
              <a:ahLst/>
              <a:cxnLst/>
              <a:rect l="l" t="t" r="r" b="b"/>
              <a:pathLst>
                <a:path w="47625" h="3175">
                  <a:moveTo>
                    <a:pt x="-3047" y="1524"/>
                  </a:moveTo>
                  <a:lnTo>
                    <a:pt x="50291" y="1524"/>
                  </a:lnTo>
                </a:path>
              </a:pathLst>
            </a:custGeom>
            <a:ln w="9144">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object 378"/>
            <p:cNvSpPr/>
            <p:nvPr/>
          </p:nvSpPr>
          <p:spPr>
            <a:xfrm>
              <a:off x="11404092" y="4233671"/>
              <a:ext cx="7620" cy="12700"/>
            </a:xfrm>
            <a:custGeom>
              <a:avLst/>
              <a:gdLst/>
              <a:ahLst/>
              <a:cxnLst/>
              <a:rect l="l" t="t" r="r" b="b"/>
              <a:pathLst>
                <a:path w="7620" h="12700">
                  <a:moveTo>
                    <a:pt x="0" y="0"/>
                  </a:moveTo>
                  <a:lnTo>
                    <a:pt x="7619" y="12191"/>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9" name="object 379"/>
          <p:cNvSpPr txBox="1"/>
          <p:nvPr/>
        </p:nvSpPr>
        <p:spPr>
          <a:xfrm>
            <a:off x="6570980" y="5300598"/>
            <a:ext cx="4944110" cy="469265"/>
          </a:xfrm>
          <a:prstGeom prst="rect">
            <a:avLst/>
          </a:prstGeom>
        </p:spPr>
        <p:txBody>
          <a:bodyPr vert="horz" wrap="square" lIns="0" tIns="12700" rIns="0" bIns="0" rtlCol="0">
            <a:spAutoFit/>
          </a:bodyPr>
          <a:lstStyle/>
          <a:p>
            <a:pPr marL="127000" marR="0" lvl="0" indent="0" algn="l" defTabSz="914400" rtl="0" eaLnBrk="1" fontAlgn="auto" latinLnBrk="0" hangingPunct="1">
              <a:lnSpc>
                <a:spcPct val="100000"/>
              </a:lnSpc>
              <a:spcBef>
                <a:spcPts val="100"/>
              </a:spcBef>
              <a:spcAft>
                <a:spcPts val="0"/>
              </a:spcAft>
              <a:buClrTx/>
              <a:buSzTx/>
              <a:buFontTx/>
              <a:buNone/>
              <a:tabLst>
                <a:tab pos="1052195" algn="l"/>
                <a:tab pos="1479550" algn="l"/>
                <a:tab pos="1728470" algn="l"/>
                <a:tab pos="1943100" algn="l"/>
                <a:tab pos="2368550" algn="l"/>
                <a:tab pos="2589530" algn="l"/>
                <a:tab pos="2806700" algn="l"/>
                <a:tab pos="3020695" algn="l"/>
                <a:tab pos="3243580" algn="l"/>
                <a:tab pos="3478529" algn="l"/>
                <a:tab pos="3700779" algn="l"/>
                <a:tab pos="3923029" algn="l"/>
                <a:tab pos="4135754" algn="l"/>
                <a:tab pos="4356100" algn="l"/>
                <a:tab pos="4584700" algn="l"/>
                <a:tab pos="4807585" algn="l"/>
              </a:tabLst>
              <a:defRPr/>
            </a:pPr>
            <a:r>
              <a:rPr kumimoji="0" sz="900" b="0" i="0" u="none" strike="noStrike" kern="1200" cap="none" spc="-7" normalizeH="0" baseline="4629" noProof="0" dirty="0">
                <a:ln>
                  <a:noFill/>
                </a:ln>
                <a:solidFill>
                  <a:prstClr val="black"/>
                </a:solidFill>
                <a:effectLst/>
                <a:uLnTx/>
                <a:uFillTx/>
                <a:latin typeface="Arial"/>
                <a:ea typeface="+mn-ea"/>
                <a:cs typeface="Arial"/>
              </a:rPr>
              <a:t>RUX    </a:t>
            </a:r>
            <a:r>
              <a:rPr kumimoji="0" sz="900" b="0" i="0" u="none" strike="noStrike" kern="1200" cap="none" spc="-52" normalizeH="0" baseline="4629" noProof="0" dirty="0">
                <a:ln>
                  <a:noFill/>
                </a:ln>
                <a:solidFill>
                  <a:prstClr val="black"/>
                </a:solidFill>
                <a:effectLst/>
                <a:uLnTx/>
                <a:uFillTx/>
                <a:latin typeface="Arial"/>
                <a:ea typeface="+mn-ea"/>
                <a:cs typeface="Arial"/>
              </a:rPr>
              <a:t>73    </a:t>
            </a:r>
            <a:r>
              <a:rPr kumimoji="0" sz="600" b="0" i="0" u="none" strike="noStrike" kern="1200" cap="none" spc="-5" normalizeH="0" baseline="0" noProof="0" dirty="0">
                <a:ln>
                  <a:noFill/>
                </a:ln>
                <a:solidFill>
                  <a:prstClr val="black"/>
                </a:solidFill>
                <a:effectLst/>
                <a:uLnTx/>
                <a:uFillTx/>
                <a:latin typeface="Arial"/>
                <a:ea typeface="+mn-ea"/>
                <a:cs typeface="Arial"/>
              </a:rPr>
              <a:t>67</a:t>
            </a:r>
            <a:r>
              <a:rPr kumimoji="0" sz="600" b="0" i="0" u="none" strike="noStrike" kern="1200" cap="none" spc="8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66    </a:t>
            </a:r>
            <a:r>
              <a:rPr kumimoji="0" sz="600" b="0" i="0" u="none" strike="noStrike" kern="1200" cap="none" spc="3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65	67     </a:t>
            </a:r>
            <a:r>
              <a:rPr kumimoji="0" sz="600" b="0" i="0" u="none" strike="noStrike" kern="1200" cap="none" spc="2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65	63	61	64    </a:t>
            </a:r>
            <a:r>
              <a:rPr kumimoji="0" sz="600" b="0" i="0" u="none" strike="noStrike" kern="1200" cap="none" spc="5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61	63	63	60	61	58	58	58	55	54	56	52	40</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550" b="0" i="0" u="none" strike="noStrike" kern="1200" cap="none" spc="0" normalizeH="0" baseline="0" noProof="0">
              <a:ln>
                <a:noFill/>
              </a:ln>
              <a:solidFill>
                <a:prstClr val="black"/>
              </a:solidFill>
              <a:effectLst/>
              <a:uLnTx/>
              <a:uFillTx/>
              <a:latin typeface="Arial"/>
              <a:ea typeface="+mn-ea"/>
              <a:cs typeface="Arial"/>
            </a:endParaRPr>
          </a:p>
          <a:p>
            <a:pPr marL="127000" marR="0" lvl="0" indent="0" algn="l" defTabSz="914400" rtl="0" eaLnBrk="1" fontAlgn="auto" latinLnBrk="0" hangingPunct="1">
              <a:lnSpc>
                <a:spcPct val="100000"/>
              </a:lnSpc>
              <a:spcBef>
                <a:spcPts val="5"/>
              </a:spcBef>
              <a:spcAft>
                <a:spcPts val="0"/>
              </a:spcAft>
              <a:buClrTx/>
              <a:buSzTx/>
              <a:buFontTx/>
              <a:buNone/>
              <a:tabLst>
                <a:tab pos="1052195" algn="l"/>
                <a:tab pos="1479550" algn="l"/>
                <a:tab pos="1736725" algn="l"/>
              </a:tabLst>
              <a:defRPr/>
            </a:pPr>
            <a:r>
              <a:rPr kumimoji="0" sz="600" b="0" i="0" u="none" strike="noStrike" kern="1200" cap="none" spc="-5" normalizeH="0" baseline="0" noProof="0" dirty="0">
                <a:ln>
                  <a:noFill/>
                </a:ln>
                <a:solidFill>
                  <a:prstClr val="black"/>
                </a:solidFill>
                <a:effectLst/>
                <a:uLnTx/>
                <a:uFillTx/>
                <a:latin typeface="Arial"/>
                <a:ea typeface="+mn-ea"/>
                <a:cs typeface="Arial"/>
              </a:rPr>
              <a:t>BAT    </a:t>
            </a:r>
            <a:r>
              <a:rPr kumimoji="0" sz="900" b="0" i="0" u="none" strike="noStrike" kern="1200" cap="none" spc="-52" normalizeH="0" baseline="4629" noProof="0" dirty="0">
                <a:ln>
                  <a:noFill/>
                </a:ln>
                <a:solidFill>
                  <a:prstClr val="black"/>
                </a:solidFill>
                <a:effectLst/>
                <a:uLnTx/>
                <a:uFillTx/>
                <a:latin typeface="Arial"/>
                <a:ea typeface="+mn-ea"/>
                <a:cs typeface="Arial"/>
              </a:rPr>
              <a:t>7</a:t>
            </a:r>
            <a:r>
              <a:rPr kumimoji="0" sz="600" b="0" i="0" u="none" strike="noStrike" kern="1200" cap="none" spc="-35" normalizeH="0" baseline="0" noProof="0" dirty="0">
                <a:ln>
                  <a:noFill/>
                </a:ln>
                <a:solidFill>
                  <a:prstClr val="black"/>
                </a:solidFill>
                <a:effectLst/>
                <a:uLnTx/>
                <a:uFillTx/>
                <a:latin typeface="Arial"/>
                <a:ea typeface="+mn-ea"/>
                <a:cs typeface="Arial"/>
              </a:rPr>
              <a:t>4    </a:t>
            </a:r>
            <a:r>
              <a:rPr kumimoji="0" sz="600" b="0" i="0" u="none" strike="noStrike" kern="1200" cap="none" spc="-5" normalizeH="0" baseline="0" noProof="0" dirty="0">
                <a:ln>
                  <a:noFill/>
                </a:ln>
                <a:solidFill>
                  <a:prstClr val="black"/>
                </a:solidFill>
                <a:effectLst/>
                <a:uLnTx/>
                <a:uFillTx/>
                <a:latin typeface="Arial"/>
                <a:ea typeface="+mn-ea"/>
                <a:cs typeface="Arial"/>
              </a:rPr>
              <a:t>71 </a:t>
            </a:r>
            <a:r>
              <a:rPr kumimoji="0" sz="600" b="0" i="0" u="none" strike="noStrike" kern="1200" cap="none" spc="2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70    </a:t>
            </a:r>
            <a:r>
              <a:rPr kumimoji="0" sz="600" b="0" i="0" u="none" strike="noStrike" kern="1200" cap="none" spc="3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67	24     </a:t>
            </a:r>
            <a:r>
              <a:rPr kumimoji="0" sz="600" b="0" i="0" u="none" strike="noStrike" kern="1200" cap="none" spc="2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16	11	6</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550" b="0" i="0" u="none" strike="noStrike" kern="1200" cap="none" spc="0" normalizeH="0" baseline="0" noProof="0">
              <a:ln>
                <a:noFill/>
              </a:ln>
              <a:solidFill>
                <a:prstClr val="black"/>
              </a:solidFill>
              <a:effectLst/>
              <a:uLnTx/>
              <a:uFillTx/>
              <a:latin typeface="Arial"/>
              <a:ea typeface="+mn-ea"/>
              <a:cs typeface="Arial"/>
            </a:endParaRPr>
          </a:p>
          <a:p>
            <a:pPr marL="127000" marR="0" lvl="0" indent="0" algn="l" defTabSz="914400" rtl="0" eaLnBrk="1" fontAlgn="auto" latinLnBrk="0" hangingPunct="1">
              <a:lnSpc>
                <a:spcPct val="100000"/>
              </a:lnSpc>
              <a:spcBef>
                <a:spcPts val="5"/>
              </a:spcBef>
              <a:spcAft>
                <a:spcPts val="0"/>
              </a:spcAft>
              <a:buClrTx/>
              <a:buSzTx/>
              <a:buFontTx/>
              <a:buNone/>
              <a:tabLst>
                <a:tab pos="819150" algn="l"/>
                <a:tab pos="1052195" algn="l"/>
                <a:tab pos="1546225" algn="l"/>
                <a:tab pos="1943100" algn="l"/>
                <a:tab pos="3373754" algn="l"/>
                <a:tab pos="3988435" algn="l"/>
                <a:tab pos="4407535" algn="l"/>
              </a:tabLst>
              <a:defRPr/>
            </a:pPr>
            <a:r>
              <a:rPr kumimoji="0" sz="900" b="0" i="0" u="none" strike="noStrike" kern="1200" cap="none" spc="0" normalizeH="0" baseline="4629" noProof="0" dirty="0">
                <a:ln>
                  <a:noFill/>
                </a:ln>
                <a:solidFill>
                  <a:prstClr val="black"/>
                </a:solidFill>
                <a:effectLst/>
                <a:uLnTx/>
                <a:uFillTx/>
                <a:latin typeface="Arial"/>
                <a:ea typeface="+mn-ea"/>
                <a:cs typeface="Arial"/>
              </a:rPr>
              <a:t>Crossover	</a:t>
            </a:r>
            <a:r>
              <a:rPr kumimoji="0" sz="600" b="0" i="0" u="none" strike="noStrike" kern="1200" cap="none" spc="-5" normalizeH="0" baseline="0" noProof="0" dirty="0">
                <a:ln>
                  <a:noFill/>
                </a:ln>
                <a:solidFill>
                  <a:prstClr val="black"/>
                </a:solidFill>
                <a:effectLst/>
                <a:uLnTx/>
                <a:uFillTx/>
                <a:latin typeface="Arial"/>
                <a:ea typeface="+mn-ea"/>
                <a:cs typeface="Arial"/>
              </a:rPr>
              <a:t>58	54     </a:t>
            </a:r>
            <a:r>
              <a:rPr kumimoji="0" sz="600" b="0" i="0" u="none" strike="noStrike" kern="1200" cap="none" spc="1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52	53   </a:t>
            </a:r>
            <a:r>
              <a:rPr kumimoji="0" sz="600" b="0" i="0" u="none" strike="noStrike" kern="1200" cap="none" spc="12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49	50     48      48      47      48    </a:t>
            </a:r>
            <a:r>
              <a:rPr kumimoji="0" sz="600" b="0" i="0" u="none" strike="noStrike" kern="1200" cap="none" spc="12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46    </a:t>
            </a:r>
            <a:r>
              <a:rPr kumimoji="0" sz="600" b="0" i="0" u="none" strike="noStrike" kern="1200" cap="none" spc="10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41	30    </a:t>
            </a:r>
            <a:r>
              <a:rPr kumimoji="0" sz="600" b="0" i="0" u="none" strike="noStrike" kern="1200" cap="none" spc="3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29    </a:t>
            </a:r>
            <a:r>
              <a:rPr kumimoji="0" sz="600" b="0" i="0" u="none" strike="noStrike" kern="1200" cap="none" spc="13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37	38    </a:t>
            </a:r>
            <a:r>
              <a:rPr kumimoji="0" sz="600" b="0" i="0" u="none" strike="noStrike" kern="1200" cap="none" spc="65"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39	35 33</a:t>
            </a:r>
            <a:r>
              <a:rPr kumimoji="0" sz="600" b="0" i="0" u="none" strike="noStrike" kern="1200" cap="none" spc="130" normalizeH="0" baseline="0" noProof="0" dirty="0">
                <a:ln>
                  <a:noFill/>
                </a:ln>
                <a:solidFill>
                  <a:prstClr val="black"/>
                </a:solidFill>
                <a:effectLst/>
                <a:uLnTx/>
                <a:uFillTx/>
                <a:latin typeface="Arial"/>
                <a:ea typeface="+mn-ea"/>
                <a:cs typeface="Arial"/>
              </a:rPr>
              <a:t> </a:t>
            </a:r>
            <a:r>
              <a:rPr kumimoji="0" sz="600" b="0" i="0" u="none" strike="noStrike" kern="1200" cap="none" spc="-5" normalizeH="0" baseline="0" noProof="0" dirty="0">
                <a:ln>
                  <a:noFill/>
                </a:ln>
                <a:solidFill>
                  <a:prstClr val="black"/>
                </a:solidFill>
                <a:effectLst/>
                <a:uLnTx/>
                <a:uFillTx/>
                <a:latin typeface="Arial"/>
                <a:ea typeface="+mn-ea"/>
                <a:cs typeface="Arial"/>
              </a:rPr>
              <a:t>22</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380" name="object 380"/>
          <p:cNvSpPr txBox="1"/>
          <p:nvPr/>
        </p:nvSpPr>
        <p:spPr>
          <a:xfrm>
            <a:off x="6715632" y="4118813"/>
            <a:ext cx="120650" cy="148590"/>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0" normalizeH="0" baseline="0" noProof="0" dirty="0">
                <a:ln>
                  <a:noFill/>
                </a:ln>
                <a:solidFill>
                  <a:prstClr val="black"/>
                </a:solidFill>
                <a:effectLst/>
                <a:uLnTx/>
                <a:uFillTx/>
                <a:latin typeface="Arial"/>
                <a:ea typeface="+mn-ea"/>
                <a:cs typeface="Arial"/>
              </a:rPr>
              <a:t>4</a:t>
            </a: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81" name="object 381"/>
          <p:cNvSpPr/>
          <p:nvPr/>
        </p:nvSpPr>
        <p:spPr>
          <a:xfrm>
            <a:off x="6836664" y="3698747"/>
            <a:ext cx="30480" cy="0"/>
          </a:xfrm>
          <a:custGeom>
            <a:avLst/>
            <a:gdLst/>
            <a:ahLst/>
            <a:cxnLst/>
            <a:rect l="l" t="t" r="r" b="b"/>
            <a:pathLst>
              <a:path w="30479">
                <a:moveTo>
                  <a:pt x="30479"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object 382"/>
          <p:cNvSpPr txBox="1"/>
          <p:nvPr/>
        </p:nvSpPr>
        <p:spPr>
          <a:xfrm>
            <a:off x="6715632" y="3620770"/>
            <a:ext cx="12065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0" normalizeH="0" baseline="0" noProof="0" dirty="0">
                <a:ln>
                  <a:noFill/>
                </a:ln>
                <a:solidFill>
                  <a:prstClr val="black"/>
                </a:solidFill>
                <a:effectLst/>
                <a:uLnTx/>
                <a:uFillTx/>
                <a:latin typeface="Arial"/>
                <a:ea typeface="+mn-ea"/>
                <a:cs typeface="Arial"/>
              </a:rPr>
              <a:t>4</a:t>
            </a:r>
            <a:r>
              <a:rPr kumimoji="0" sz="800" b="0" i="0" u="none" strike="noStrike" kern="1200" cap="none" spc="0" normalizeH="0" baseline="0" noProof="0" dirty="0">
                <a:ln>
                  <a:noFill/>
                </a:ln>
                <a:solidFill>
                  <a:prstClr val="black"/>
                </a:solidFill>
                <a:effectLst/>
                <a:uLnTx/>
                <a:uFillTx/>
                <a:latin typeface="Arial"/>
                <a:ea typeface="+mn-ea"/>
                <a:cs typeface="Arial"/>
              </a:rPr>
              <a:t>5</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83" name="object 383"/>
          <p:cNvSpPr/>
          <p:nvPr/>
        </p:nvSpPr>
        <p:spPr>
          <a:xfrm>
            <a:off x="6836664" y="3200400"/>
            <a:ext cx="30480" cy="0"/>
          </a:xfrm>
          <a:custGeom>
            <a:avLst/>
            <a:gdLst/>
            <a:ahLst/>
            <a:cxnLst/>
            <a:rect l="l" t="t" r="r" b="b"/>
            <a:pathLst>
              <a:path w="30479">
                <a:moveTo>
                  <a:pt x="30479"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object 384"/>
          <p:cNvSpPr txBox="1"/>
          <p:nvPr/>
        </p:nvSpPr>
        <p:spPr>
          <a:xfrm>
            <a:off x="6715632" y="3126994"/>
            <a:ext cx="120650"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0" normalizeH="0" baseline="0" noProof="0" dirty="0">
                <a:ln>
                  <a:noFill/>
                </a:ln>
                <a:solidFill>
                  <a:prstClr val="black"/>
                </a:solidFill>
                <a:effectLst/>
                <a:uLnTx/>
                <a:uFillTx/>
                <a:latin typeface="Arial"/>
                <a:ea typeface="+mn-ea"/>
                <a:cs typeface="Arial"/>
              </a:rPr>
              <a:t>5</a:t>
            </a: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85" name="object 385"/>
          <p:cNvSpPr txBox="1"/>
          <p:nvPr/>
        </p:nvSpPr>
        <p:spPr>
          <a:xfrm>
            <a:off x="6541282" y="3544198"/>
            <a:ext cx="139700" cy="743585"/>
          </a:xfrm>
          <a:prstGeom prst="rect">
            <a:avLst/>
          </a:prstGeom>
        </p:spPr>
        <p:txBody>
          <a:bodyPr vert="vert270"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mn-ea"/>
                <a:cs typeface="Arial"/>
              </a:rPr>
              <a:t>Hematocrit</a:t>
            </a:r>
            <a:r>
              <a:rPr kumimoji="0" sz="800" b="1" i="0" u="none" strike="noStrike" kern="1200" cap="none" spc="-35"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86" name="object 386"/>
          <p:cNvSpPr/>
          <p:nvPr/>
        </p:nvSpPr>
        <p:spPr>
          <a:xfrm>
            <a:off x="6867143" y="3159251"/>
            <a:ext cx="4640580" cy="44450"/>
          </a:xfrm>
          <a:custGeom>
            <a:avLst/>
            <a:gdLst/>
            <a:ahLst/>
            <a:cxnLst/>
            <a:rect l="l" t="t" r="r" b="b"/>
            <a:pathLst>
              <a:path w="4640580" h="44450">
                <a:moveTo>
                  <a:pt x="0" y="44196"/>
                </a:moveTo>
                <a:lnTo>
                  <a:pt x="4640580" y="44196"/>
                </a:lnTo>
              </a:path>
              <a:path w="4640580" h="44450">
                <a:moveTo>
                  <a:pt x="92963" y="44196"/>
                </a:moveTo>
                <a:lnTo>
                  <a:pt x="92963"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object 387"/>
          <p:cNvSpPr txBox="1"/>
          <p:nvPr/>
        </p:nvSpPr>
        <p:spPr>
          <a:xfrm>
            <a:off x="6929881" y="3007868"/>
            <a:ext cx="69850"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88" name="object 388"/>
          <p:cNvSpPr/>
          <p:nvPr/>
        </p:nvSpPr>
        <p:spPr>
          <a:xfrm>
            <a:off x="7031735" y="3159251"/>
            <a:ext cx="478790" cy="44450"/>
          </a:xfrm>
          <a:custGeom>
            <a:avLst/>
            <a:gdLst/>
            <a:ahLst/>
            <a:cxnLst/>
            <a:rect l="l" t="t" r="r" b="b"/>
            <a:pathLst>
              <a:path w="478790" h="44450">
                <a:moveTo>
                  <a:pt x="0" y="44196"/>
                </a:moveTo>
                <a:lnTo>
                  <a:pt x="0" y="0"/>
                </a:lnTo>
              </a:path>
              <a:path w="478790" h="44450">
                <a:moveTo>
                  <a:pt x="65532" y="44196"/>
                </a:moveTo>
                <a:lnTo>
                  <a:pt x="65532" y="0"/>
                </a:lnTo>
              </a:path>
              <a:path w="478790" h="44450">
                <a:moveTo>
                  <a:pt x="137160" y="44196"/>
                </a:moveTo>
                <a:lnTo>
                  <a:pt x="137160" y="0"/>
                </a:lnTo>
              </a:path>
              <a:path w="478790" h="44450">
                <a:moveTo>
                  <a:pt x="205740" y="44196"/>
                </a:moveTo>
                <a:lnTo>
                  <a:pt x="205740" y="0"/>
                </a:lnTo>
              </a:path>
              <a:path w="478790" h="44450">
                <a:moveTo>
                  <a:pt x="269748" y="44196"/>
                </a:moveTo>
                <a:lnTo>
                  <a:pt x="269748" y="0"/>
                </a:lnTo>
              </a:path>
              <a:path w="478790" h="44450">
                <a:moveTo>
                  <a:pt x="341375" y="44196"/>
                </a:moveTo>
                <a:lnTo>
                  <a:pt x="341375" y="0"/>
                </a:lnTo>
              </a:path>
              <a:path w="478790" h="44450">
                <a:moveTo>
                  <a:pt x="406908" y="44196"/>
                </a:moveTo>
                <a:lnTo>
                  <a:pt x="406908" y="0"/>
                </a:lnTo>
              </a:path>
              <a:path w="478790" h="44450">
                <a:moveTo>
                  <a:pt x="478536" y="44196"/>
                </a:moveTo>
                <a:lnTo>
                  <a:pt x="478536"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object 389"/>
          <p:cNvSpPr txBox="1"/>
          <p:nvPr/>
        </p:nvSpPr>
        <p:spPr>
          <a:xfrm>
            <a:off x="7380731" y="3007868"/>
            <a:ext cx="125730" cy="14795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grpSp>
        <p:nvGrpSpPr>
          <p:cNvPr id="390" name="object 390"/>
          <p:cNvGrpSpPr/>
          <p:nvPr/>
        </p:nvGrpSpPr>
        <p:grpSpPr>
          <a:xfrm>
            <a:off x="6853237" y="3156076"/>
            <a:ext cx="4565015" cy="579755"/>
            <a:chOff x="6853237" y="3156076"/>
            <a:chExt cx="4565015" cy="579755"/>
          </a:xfrm>
        </p:grpSpPr>
        <p:sp>
          <p:nvSpPr>
            <p:cNvPr id="391" name="object 391"/>
            <p:cNvSpPr/>
            <p:nvPr/>
          </p:nvSpPr>
          <p:spPr>
            <a:xfrm>
              <a:off x="7578851" y="3159251"/>
              <a:ext cx="3836035" cy="44450"/>
            </a:xfrm>
            <a:custGeom>
              <a:avLst/>
              <a:gdLst/>
              <a:ahLst/>
              <a:cxnLst/>
              <a:rect l="l" t="t" r="r" b="b"/>
              <a:pathLst>
                <a:path w="3836034" h="44450">
                  <a:moveTo>
                    <a:pt x="0" y="44196"/>
                  </a:moveTo>
                  <a:lnTo>
                    <a:pt x="0" y="0"/>
                  </a:lnTo>
                </a:path>
                <a:path w="3836034" h="44450">
                  <a:moveTo>
                    <a:pt x="71627" y="44196"/>
                  </a:moveTo>
                  <a:lnTo>
                    <a:pt x="71627" y="0"/>
                  </a:lnTo>
                </a:path>
                <a:path w="3836034" h="44450">
                  <a:moveTo>
                    <a:pt x="135636" y="44196"/>
                  </a:moveTo>
                  <a:lnTo>
                    <a:pt x="135636" y="0"/>
                  </a:lnTo>
                </a:path>
                <a:path w="3836034" h="44450">
                  <a:moveTo>
                    <a:pt x="201168" y="44196"/>
                  </a:moveTo>
                  <a:lnTo>
                    <a:pt x="201168" y="0"/>
                  </a:lnTo>
                </a:path>
                <a:path w="3836034" h="44450">
                  <a:moveTo>
                    <a:pt x="272796" y="44196"/>
                  </a:moveTo>
                  <a:lnTo>
                    <a:pt x="272796" y="0"/>
                  </a:lnTo>
                </a:path>
                <a:path w="3836034" h="44450">
                  <a:moveTo>
                    <a:pt x="341375" y="44196"/>
                  </a:moveTo>
                  <a:lnTo>
                    <a:pt x="341375" y="0"/>
                  </a:lnTo>
                </a:path>
                <a:path w="3836034" h="44450">
                  <a:moveTo>
                    <a:pt x="545592" y="44196"/>
                  </a:moveTo>
                  <a:lnTo>
                    <a:pt x="545592" y="0"/>
                  </a:lnTo>
                </a:path>
                <a:path w="3836034" h="44450">
                  <a:moveTo>
                    <a:pt x="754379" y="44196"/>
                  </a:moveTo>
                  <a:lnTo>
                    <a:pt x="754379" y="0"/>
                  </a:lnTo>
                </a:path>
                <a:path w="3836034" h="44450">
                  <a:moveTo>
                    <a:pt x="957072" y="44196"/>
                  </a:moveTo>
                  <a:lnTo>
                    <a:pt x="957072" y="0"/>
                  </a:lnTo>
                </a:path>
                <a:path w="3836034" h="44450">
                  <a:moveTo>
                    <a:pt x="1161288" y="44196"/>
                  </a:moveTo>
                  <a:lnTo>
                    <a:pt x="1161288" y="0"/>
                  </a:lnTo>
                </a:path>
                <a:path w="3836034" h="44450">
                  <a:moveTo>
                    <a:pt x="1370076" y="44196"/>
                  </a:moveTo>
                  <a:lnTo>
                    <a:pt x="1370076" y="0"/>
                  </a:lnTo>
                </a:path>
                <a:path w="3836034" h="44450">
                  <a:moveTo>
                    <a:pt x="1574292" y="44196"/>
                  </a:moveTo>
                  <a:lnTo>
                    <a:pt x="1574292" y="0"/>
                  </a:lnTo>
                </a:path>
                <a:path w="3836034" h="44450">
                  <a:moveTo>
                    <a:pt x="1778507" y="44196"/>
                  </a:moveTo>
                  <a:lnTo>
                    <a:pt x="1778507" y="0"/>
                  </a:lnTo>
                </a:path>
                <a:path w="3836034" h="44450">
                  <a:moveTo>
                    <a:pt x="1984248" y="44196"/>
                  </a:moveTo>
                  <a:lnTo>
                    <a:pt x="1984248" y="0"/>
                  </a:lnTo>
                </a:path>
                <a:path w="3836034" h="44450">
                  <a:moveTo>
                    <a:pt x="2193036" y="44196"/>
                  </a:moveTo>
                  <a:lnTo>
                    <a:pt x="2193036" y="0"/>
                  </a:lnTo>
                </a:path>
                <a:path w="3836034" h="44450">
                  <a:moveTo>
                    <a:pt x="2398776" y="44196"/>
                  </a:moveTo>
                  <a:lnTo>
                    <a:pt x="2398776" y="0"/>
                  </a:lnTo>
                </a:path>
                <a:path w="3836034" h="44450">
                  <a:moveTo>
                    <a:pt x="2606040" y="44196"/>
                  </a:moveTo>
                  <a:lnTo>
                    <a:pt x="2606040" y="0"/>
                  </a:lnTo>
                </a:path>
                <a:path w="3836034" h="44450">
                  <a:moveTo>
                    <a:pt x="2810255" y="44196"/>
                  </a:moveTo>
                  <a:lnTo>
                    <a:pt x="2810255" y="0"/>
                  </a:lnTo>
                </a:path>
                <a:path w="3836034" h="44450">
                  <a:moveTo>
                    <a:pt x="3015996" y="44196"/>
                  </a:moveTo>
                  <a:lnTo>
                    <a:pt x="3015996" y="0"/>
                  </a:lnTo>
                </a:path>
                <a:path w="3836034" h="44450">
                  <a:moveTo>
                    <a:pt x="3217164" y="44196"/>
                  </a:moveTo>
                  <a:lnTo>
                    <a:pt x="3217164" y="0"/>
                  </a:lnTo>
                </a:path>
                <a:path w="3836034" h="44450">
                  <a:moveTo>
                    <a:pt x="3430524" y="44196"/>
                  </a:moveTo>
                  <a:lnTo>
                    <a:pt x="3430524" y="0"/>
                  </a:lnTo>
                </a:path>
                <a:path w="3836034" h="44450">
                  <a:moveTo>
                    <a:pt x="3631692" y="44196"/>
                  </a:moveTo>
                  <a:lnTo>
                    <a:pt x="3631692" y="0"/>
                  </a:lnTo>
                </a:path>
                <a:path w="3836034" h="44450">
                  <a:moveTo>
                    <a:pt x="3835907" y="44196"/>
                  </a:moveTo>
                  <a:lnTo>
                    <a:pt x="3835907"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2" name="object 392"/>
            <p:cNvSpPr/>
            <p:nvPr/>
          </p:nvSpPr>
          <p:spPr>
            <a:xfrm>
              <a:off x="6858000" y="3688079"/>
              <a:ext cx="26034" cy="3175"/>
            </a:xfrm>
            <a:custGeom>
              <a:avLst/>
              <a:gdLst/>
              <a:ahLst/>
              <a:cxnLst/>
              <a:rect l="l" t="t" r="r" b="b"/>
              <a:pathLst>
                <a:path w="26034" h="3175">
                  <a:moveTo>
                    <a:pt x="-3048" y="1524"/>
                  </a:moveTo>
                  <a:lnTo>
                    <a:pt x="28955" y="1524"/>
                  </a:lnTo>
                </a:path>
              </a:pathLst>
            </a:custGeom>
            <a:ln w="914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3" name="object 393"/>
            <p:cNvSpPr/>
            <p:nvPr/>
          </p:nvSpPr>
          <p:spPr>
            <a:xfrm>
              <a:off x="6899148" y="3691127"/>
              <a:ext cx="314325" cy="0"/>
            </a:xfrm>
            <a:custGeom>
              <a:avLst/>
              <a:gdLst/>
              <a:ahLst/>
              <a:cxnLst/>
              <a:rect l="l" t="t" r="r" b="b"/>
              <a:pathLst>
                <a:path w="314325">
                  <a:moveTo>
                    <a:pt x="0" y="0"/>
                  </a:moveTo>
                  <a:lnTo>
                    <a:pt x="27431" y="0"/>
                  </a:lnTo>
                </a:path>
                <a:path w="314325">
                  <a:moveTo>
                    <a:pt x="39624" y="0"/>
                  </a:moveTo>
                  <a:lnTo>
                    <a:pt x="68579" y="0"/>
                  </a:lnTo>
                </a:path>
                <a:path w="314325">
                  <a:moveTo>
                    <a:pt x="80772" y="0"/>
                  </a:moveTo>
                  <a:lnTo>
                    <a:pt x="109727" y="0"/>
                  </a:lnTo>
                </a:path>
                <a:path w="314325">
                  <a:moveTo>
                    <a:pt x="121920" y="0"/>
                  </a:moveTo>
                  <a:lnTo>
                    <a:pt x="149351" y="0"/>
                  </a:lnTo>
                </a:path>
                <a:path w="314325">
                  <a:moveTo>
                    <a:pt x="163068" y="0"/>
                  </a:moveTo>
                  <a:lnTo>
                    <a:pt x="190500" y="0"/>
                  </a:lnTo>
                </a:path>
                <a:path w="314325">
                  <a:moveTo>
                    <a:pt x="204216" y="0"/>
                  </a:moveTo>
                  <a:lnTo>
                    <a:pt x="231648" y="0"/>
                  </a:lnTo>
                </a:path>
                <a:path w="314325">
                  <a:moveTo>
                    <a:pt x="245363" y="0"/>
                  </a:moveTo>
                  <a:lnTo>
                    <a:pt x="272796" y="0"/>
                  </a:lnTo>
                </a:path>
                <a:path w="314325">
                  <a:moveTo>
                    <a:pt x="284987" y="0"/>
                  </a:moveTo>
                  <a:lnTo>
                    <a:pt x="313944"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object 394"/>
            <p:cNvSpPr/>
            <p:nvPr/>
          </p:nvSpPr>
          <p:spPr>
            <a:xfrm>
              <a:off x="7225284" y="3691127"/>
              <a:ext cx="27940" cy="3175"/>
            </a:xfrm>
            <a:custGeom>
              <a:avLst/>
              <a:gdLst/>
              <a:ahLst/>
              <a:cxnLst/>
              <a:rect l="l" t="t" r="r" b="b"/>
              <a:pathLst>
                <a:path w="27940" h="3175">
                  <a:moveTo>
                    <a:pt x="-3048" y="1524"/>
                  </a:moveTo>
                  <a:lnTo>
                    <a:pt x="30480" y="1524"/>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5" name="object 395"/>
            <p:cNvSpPr/>
            <p:nvPr/>
          </p:nvSpPr>
          <p:spPr>
            <a:xfrm>
              <a:off x="7266431" y="3694175"/>
              <a:ext cx="723900" cy="5080"/>
            </a:xfrm>
            <a:custGeom>
              <a:avLst/>
              <a:gdLst/>
              <a:ahLst/>
              <a:cxnLst/>
              <a:rect l="l" t="t" r="r" b="b"/>
              <a:pathLst>
                <a:path w="723900" h="5079">
                  <a:moveTo>
                    <a:pt x="0" y="0"/>
                  </a:moveTo>
                  <a:lnTo>
                    <a:pt x="27432" y="0"/>
                  </a:lnTo>
                </a:path>
                <a:path w="723900" h="5079">
                  <a:moveTo>
                    <a:pt x="42672" y="0"/>
                  </a:moveTo>
                  <a:lnTo>
                    <a:pt x="68579" y="0"/>
                  </a:lnTo>
                </a:path>
                <a:path w="723900" h="5079">
                  <a:moveTo>
                    <a:pt x="83820" y="0"/>
                  </a:moveTo>
                  <a:lnTo>
                    <a:pt x="109727" y="0"/>
                  </a:lnTo>
                </a:path>
                <a:path w="723900" h="5079">
                  <a:moveTo>
                    <a:pt x="124968" y="0"/>
                  </a:moveTo>
                  <a:lnTo>
                    <a:pt x="150875" y="0"/>
                  </a:lnTo>
                </a:path>
                <a:path w="723900" h="5079">
                  <a:moveTo>
                    <a:pt x="164592" y="0"/>
                  </a:moveTo>
                  <a:lnTo>
                    <a:pt x="193548" y="0"/>
                  </a:lnTo>
                </a:path>
                <a:path w="723900" h="5079">
                  <a:moveTo>
                    <a:pt x="205740" y="0"/>
                  </a:moveTo>
                  <a:lnTo>
                    <a:pt x="233172" y="0"/>
                  </a:lnTo>
                </a:path>
                <a:path w="723900" h="5079">
                  <a:moveTo>
                    <a:pt x="246888" y="0"/>
                  </a:moveTo>
                  <a:lnTo>
                    <a:pt x="274320" y="0"/>
                  </a:lnTo>
                </a:path>
                <a:path w="723900" h="5079">
                  <a:moveTo>
                    <a:pt x="288036" y="0"/>
                  </a:moveTo>
                  <a:lnTo>
                    <a:pt x="315468" y="0"/>
                  </a:lnTo>
                </a:path>
                <a:path w="723900" h="5079">
                  <a:moveTo>
                    <a:pt x="329184" y="0"/>
                  </a:moveTo>
                  <a:lnTo>
                    <a:pt x="356616" y="0"/>
                  </a:lnTo>
                </a:path>
                <a:path w="723900" h="5079">
                  <a:moveTo>
                    <a:pt x="370332" y="0"/>
                  </a:moveTo>
                  <a:lnTo>
                    <a:pt x="397764" y="4572"/>
                  </a:lnTo>
                </a:path>
                <a:path w="723900" h="5079">
                  <a:moveTo>
                    <a:pt x="409956" y="4572"/>
                  </a:moveTo>
                  <a:lnTo>
                    <a:pt x="438912" y="4572"/>
                  </a:lnTo>
                </a:path>
                <a:path w="723900" h="5079">
                  <a:moveTo>
                    <a:pt x="451103" y="4572"/>
                  </a:moveTo>
                  <a:lnTo>
                    <a:pt x="478536" y="4572"/>
                  </a:lnTo>
                </a:path>
                <a:path w="723900" h="5079">
                  <a:moveTo>
                    <a:pt x="492251" y="4572"/>
                  </a:moveTo>
                  <a:lnTo>
                    <a:pt x="519684" y="4572"/>
                  </a:lnTo>
                </a:path>
                <a:path w="723900" h="5079">
                  <a:moveTo>
                    <a:pt x="533400" y="4572"/>
                  </a:moveTo>
                  <a:lnTo>
                    <a:pt x="560832" y="4572"/>
                  </a:lnTo>
                </a:path>
                <a:path w="723900" h="5079">
                  <a:moveTo>
                    <a:pt x="576072" y="4572"/>
                  </a:moveTo>
                  <a:lnTo>
                    <a:pt x="601979" y="4572"/>
                  </a:lnTo>
                </a:path>
                <a:path w="723900" h="5079">
                  <a:moveTo>
                    <a:pt x="615696" y="4572"/>
                  </a:moveTo>
                  <a:lnTo>
                    <a:pt x="643127" y="4572"/>
                  </a:lnTo>
                </a:path>
                <a:path w="723900" h="5079">
                  <a:moveTo>
                    <a:pt x="656844" y="4572"/>
                  </a:moveTo>
                  <a:lnTo>
                    <a:pt x="684276" y="4572"/>
                  </a:lnTo>
                </a:path>
                <a:path w="723900" h="5079">
                  <a:moveTo>
                    <a:pt x="697992" y="4572"/>
                  </a:moveTo>
                  <a:lnTo>
                    <a:pt x="723900" y="4572"/>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object 396"/>
            <p:cNvSpPr/>
            <p:nvPr/>
          </p:nvSpPr>
          <p:spPr>
            <a:xfrm>
              <a:off x="8005572" y="3698747"/>
              <a:ext cx="27940" cy="3175"/>
            </a:xfrm>
            <a:custGeom>
              <a:avLst/>
              <a:gdLst/>
              <a:ahLst/>
              <a:cxnLst/>
              <a:rect l="l" t="t" r="r" b="b"/>
              <a:pathLst>
                <a:path w="27940" h="3175">
                  <a:moveTo>
                    <a:pt x="-3047" y="1524"/>
                  </a:moveTo>
                  <a:lnTo>
                    <a:pt x="30479" y="1524"/>
                  </a:lnTo>
                </a:path>
              </a:pathLst>
            </a:custGeom>
            <a:ln w="914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object 397"/>
            <p:cNvSpPr/>
            <p:nvPr/>
          </p:nvSpPr>
          <p:spPr>
            <a:xfrm>
              <a:off x="8046719" y="3701795"/>
              <a:ext cx="1092835" cy="9525"/>
            </a:xfrm>
            <a:custGeom>
              <a:avLst/>
              <a:gdLst/>
              <a:ahLst/>
              <a:cxnLst/>
              <a:rect l="l" t="t" r="r" b="b"/>
              <a:pathLst>
                <a:path w="1092834" h="9525">
                  <a:moveTo>
                    <a:pt x="0" y="0"/>
                  </a:moveTo>
                  <a:lnTo>
                    <a:pt x="27431" y="0"/>
                  </a:lnTo>
                </a:path>
                <a:path w="1092834" h="9525">
                  <a:moveTo>
                    <a:pt x="41148" y="0"/>
                  </a:moveTo>
                  <a:lnTo>
                    <a:pt x="68579" y="0"/>
                  </a:lnTo>
                </a:path>
                <a:path w="1092834" h="9525">
                  <a:moveTo>
                    <a:pt x="80772" y="0"/>
                  </a:moveTo>
                  <a:lnTo>
                    <a:pt x="109727" y="0"/>
                  </a:lnTo>
                </a:path>
                <a:path w="1092834" h="9525">
                  <a:moveTo>
                    <a:pt x="121920" y="0"/>
                  </a:moveTo>
                  <a:lnTo>
                    <a:pt x="149351" y="0"/>
                  </a:lnTo>
                </a:path>
                <a:path w="1092834" h="9525">
                  <a:moveTo>
                    <a:pt x="163068" y="0"/>
                  </a:moveTo>
                  <a:lnTo>
                    <a:pt x="190500" y="0"/>
                  </a:lnTo>
                </a:path>
                <a:path w="1092834" h="9525">
                  <a:moveTo>
                    <a:pt x="204215" y="0"/>
                  </a:moveTo>
                  <a:lnTo>
                    <a:pt x="231648" y="0"/>
                  </a:lnTo>
                </a:path>
                <a:path w="1092834" h="9525">
                  <a:moveTo>
                    <a:pt x="245363" y="0"/>
                  </a:moveTo>
                  <a:lnTo>
                    <a:pt x="272796" y="0"/>
                  </a:lnTo>
                </a:path>
                <a:path w="1092834" h="9525">
                  <a:moveTo>
                    <a:pt x="286511" y="0"/>
                  </a:moveTo>
                  <a:lnTo>
                    <a:pt x="313944" y="0"/>
                  </a:lnTo>
                </a:path>
                <a:path w="1092834" h="9525">
                  <a:moveTo>
                    <a:pt x="327659" y="0"/>
                  </a:moveTo>
                  <a:lnTo>
                    <a:pt x="355091" y="0"/>
                  </a:lnTo>
                </a:path>
                <a:path w="1092834" h="9525">
                  <a:moveTo>
                    <a:pt x="368807" y="3047"/>
                  </a:moveTo>
                  <a:lnTo>
                    <a:pt x="394715" y="3047"/>
                  </a:lnTo>
                </a:path>
                <a:path w="1092834" h="9525">
                  <a:moveTo>
                    <a:pt x="409955" y="3047"/>
                  </a:moveTo>
                  <a:lnTo>
                    <a:pt x="435863" y="3047"/>
                  </a:lnTo>
                </a:path>
                <a:path w="1092834" h="9525">
                  <a:moveTo>
                    <a:pt x="451103" y="9143"/>
                  </a:moveTo>
                  <a:lnTo>
                    <a:pt x="477011" y="9143"/>
                  </a:lnTo>
                </a:path>
                <a:path w="1092834" h="9525">
                  <a:moveTo>
                    <a:pt x="492251" y="3047"/>
                  </a:moveTo>
                  <a:lnTo>
                    <a:pt x="519683" y="3047"/>
                  </a:lnTo>
                </a:path>
                <a:path w="1092834" h="9525">
                  <a:moveTo>
                    <a:pt x="531876" y="3047"/>
                  </a:moveTo>
                  <a:lnTo>
                    <a:pt x="560831" y="3047"/>
                  </a:lnTo>
                </a:path>
                <a:path w="1092834" h="9525">
                  <a:moveTo>
                    <a:pt x="573024" y="3047"/>
                  </a:moveTo>
                  <a:lnTo>
                    <a:pt x="601979" y="3047"/>
                  </a:lnTo>
                </a:path>
                <a:path w="1092834" h="9525">
                  <a:moveTo>
                    <a:pt x="614172" y="3047"/>
                  </a:moveTo>
                  <a:lnTo>
                    <a:pt x="641603" y="3047"/>
                  </a:lnTo>
                </a:path>
                <a:path w="1092834" h="9525">
                  <a:moveTo>
                    <a:pt x="655320" y="3047"/>
                  </a:moveTo>
                  <a:lnTo>
                    <a:pt x="682751" y="3047"/>
                  </a:lnTo>
                </a:path>
                <a:path w="1092834" h="9525">
                  <a:moveTo>
                    <a:pt x="696468" y="3047"/>
                  </a:moveTo>
                  <a:lnTo>
                    <a:pt x="723900" y="3047"/>
                  </a:lnTo>
                </a:path>
                <a:path w="1092834" h="9525">
                  <a:moveTo>
                    <a:pt x="737615" y="3047"/>
                  </a:moveTo>
                  <a:lnTo>
                    <a:pt x="765048" y="9143"/>
                  </a:lnTo>
                </a:path>
                <a:path w="1092834" h="9525">
                  <a:moveTo>
                    <a:pt x="777239" y="9143"/>
                  </a:moveTo>
                  <a:lnTo>
                    <a:pt x="806196" y="9143"/>
                  </a:lnTo>
                </a:path>
                <a:path w="1092834" h="9525">
                  <a:moveTo>
                    <a:pt x="818387" y="9143"/>
                  </a:moveTo>
                  <a:lnTo>
                    <a:pt x="845820" y="9143"/>
                  </a:lnTo>
                </a:path>
                <a:path w="1092834" h="9525">
                  <a:moveTo>
                    <a:pt x="861059" y="9143"/>
                  </a:moveTo>
                  <a:lnTo>
                    <a:pt x="886968" y="9143"/>
                  </a:lnTo>
                </a:path>
                <a:path w="1092834" h="9525">
                  <a:moveTo>
                    <a:pt x="902207" y="9143"/>
                  </a:moveTo>
                  <a:lnTo>
                    <a:pt x="928115" y="9143"/>
                  </a:lnTo>
                </a:path>
                <a:path w="1092834" h="9525">
                  <a:moveTo>
                    <a:pt x="943355" y="9143"/>
                  </a:moveTo>
                  <a:lnTo>
                    <a:pt x="969263" y="9143"/>
                  </a:lnTo>
                </a:path>
                <a:path w="1092834" h="9525">
                  <a:moveTo>
                    <a:pt x="984503" y="9143"/>
                  </a:moveTo>
                  <a:lnTo>
                    <a:pt x="1010411" y="9143"/>
                  </a:lnTo>
                </a:path>
                <a:path w="1092834" h="9525">
                  <a:moveTo>
                    <a:pt x="1024127" y="9143"/>
                  </a:moveTo>
                  <a:lnTo>
                    <a:pt x="1053083" y="9143"/>
                  </a:lnTo>
                </a:path>
                <a:path w="1092834" h="9525">
                  <a:moveTo>
                    <a:pt x="1065276" y="9143"/>
                  </a:moveTo>
                  <a:lnTo>
                    <a:pt x="1092707" y="9143"/>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object 398"/>
            <p:cNvSpPr/>
            <p:nvPr/>
          </p:nvSpPr>
          <p:spPr>
            <a:xfrm>
              <a:off x="9153144" y="3710939"/>
              <a:ext cx="27940" cy="3175"/>
            </a:xfrm>
            <a:custGeom>
              <a:avLst/>
              <a:gdLst/>
              <a:ahLst/>
              <a:cxnLst/>
              <a:rect l="l" t="t" r="r" b="b"/>
              <a:pathLst>
                <a:path w="27940" h="3175">
                  <a:moveTo>
                    <a:pt x="-3048" y="1524"/>
                  </a:moveTo>
                  <a:lnTo>
                    <a:pt x="30479" y="1524"/>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object 399"/>
            <p:cNvSpPr/>
            <p:nvPr/>
          </p:nvSpPr>
          <p:spPr>
            <a:xfrm>
              <a:off x="9194292" y="3713987"/>
              <a:ext cx="355600" cy="0"/>
            </a:xfrm>
            <a:custGeom>
              <a:avLst/>
              <a:gdLst/>
              <a:ahLst/>
              <a:cxnLst/>
              <a:rect l="l" t="t" r="r" b="b"/>
              <a:pathLst>
                <a:path w="355600">
                  <a:moveTo>
                    <a:pt x="0" y="0"/>
                  </a:moveTo>
                  <a:lnTo>
                    <a:pt x="27431" y="0"/>
                  </a:lnTo>
                </a:path>
                <a:path w="355600">
                  <a:moveTo>
                    <a:pt x="41148" y="0"/>
                  </a:moveTo>
                  <a:lnTo>
                    <a:pt x="68579" y="0"/>
                  </a:lnTo>
                </a:path>
                <a:path w="355600">
                  <a:moveTo>
                    <a:pt x="82296" y="0"/>
                  </a:moveTo>
                  <a:lnTo>
                    <a:pt x="109727" y="0"/>
                  </a:lnTo>
                </a:path>
                <a:path w="355600">
                  <a:moveTo>
                    <a:pt x="121919" y="0"/>
                  </a:moveTo>
                  <a:lnTo>
                    <a:pt x="150875" y="0"/>
                  </a:lnTo>
                </a:path>
                <a:path w="355600">
                  <a:moveTo>
                    <a:pt x="163067" y="0"/>
                  </a:moveTo>
                  <a:lnTo>
                    <a:pt x="190500" y="0"/>
                  </a:lnTo>
                </a:path>
                <a:path w="355600">
                  <a:moveTo>
                    <a:pt x="204215" y="0"/>
                  </a:moveTo>
                  <a:lnTo>
                    <a:pt x="231648" y="0"/>
                  </a:lnTo>
                </a:path>
                <a:path w="355600">
                  <a:moveTo>
                    <a:pt x="246887" y="0"/>
                  </a:moveTo>
                  <a:lnTo>
                    <a:pt x="272796" y="0"/>
                  </a:lnTo>
                </a:path>
                <a:path w="355600">
                  <a:moveTo>
                    <a:pt x="288035" y="0"/>
                  </a:moveTo>
                  <a:lnTo>
                    <a:pt x="313943" y="0"/>
                  </a:lnTo>
                </a:path>
                <a:path w="355600">
                  <a:moveTo>
                    <a:pt x="327659" y="0"/>
                  </a:moveTo>
                  <a:lnTo>
                    <a:pt x="355091"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object 400"/>
            <p:cNvSpPr/>
            <p:nvPr/>
          </p:nvSpPr>
          <p:spPr>
            <a:xfrm>
              <a:off x="9563100" y="3713987"/>
              <a:ext cx="27940" cy="3175"/>
            </a:xfrm>
            <a:custGeom>
              <a:avLst/>
              <a:gdLst/>
              <a:ahLst/>
              <a:cxnLst/>
              <a:rect l="l" t="t" r="r" b="b"/>
              <a:pathLst>
                <a:path w="27940" h="3175">
                  <a:moveTo>
                    <a:pt x="-3048" y="1524"/>
                  </a:moveTo>
                  <a:lnTo>
                    <a:pt x="30479" y="1524"/>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object 401"/>
            <p:cNvSpPr/>
            <p:nvPr/>
          </p:nvSpPr>
          <p:spPr>
            <a:xfrm>
              <a:off x="9604248" y="3717035"/>
              <a:ext cx="1094740" cy="7620"/>
            </a:xfrm>
            <a:custGeom>
              <a:avLst/>
              <a:gdLst/>
              <a:ahLst/>
              <a:cxnLst/>
              <a:rect l="l" t="t" r="r" b="b"/>
              <a:pathLst>
                <a:path w="1094740" h="7620">
                  <a:moveTo>
                    <a:pt x="0" y="0"/>
                  </a:moveTo>
                  <a:lnTo>
                    <a:pt x="27431" y="0"/>
                  </a:lnTo>
                </a:path>
                <a:path w="1094740" h="7620">
                  <a:moveTo>
                    <a:pt x="41148" y="0"/>
                  </a:moveTo>
                  <a:lnTo>
                    <a:pt x="68579" y="0"/>
                  </a:lnTo>
                </a:path>
                <a:path w="1094740" h="7620">
                  <a:moveTo>
                    <a:pt x="82296" y="0"/>
                  </a:moveTo>
                  <a:lnTo>
                    <a:pt x="109727" y="0"/>
                  </a:lnTo>
                </a:path>
                <a:path w="1094740" h="7620">
                  <a:moveTo>
                    <a:pt x="123444" y="0"/>
                  </a:moveTo>
                  <a:lnTo>
                    <a:pt x="150875" y="0"/>
                  </a:lnTo>
                </a:path>
                <a:path w="1094740" h="7620">
                  <a:moveTo>
                    <a:pt x="163068" y="0"/>
                  </a:moveTo>
                  <a:lnTo>
                    <a:pt x="192024" y="0"/>
                  </a:lnTo>
                </a:path>
                <a:path w="1094740" h="7620">
                  <a:moveTo>
                    <a:pt x="204216" y="0"/>
                  </a:moveTo>
                  <a:lnTo>
                    <a:pt x="231648" y="0"/>
                  </a:lnTo>
                </a:path>
                <a:path w="1094740" h="7620">
                  <a:moveTo>
                    <a:pt x="245363" y="0"/>
                  </a:moveTo>
                  <a:lnTo>
                    <a:pt x="272796" y="0"/>
                  </a:lnTo>
                </a:path>
                <a:path w="1094740" h="7620">
                  <a:moveTo>
                    <a:pt x="286511" y="0"/>
                  </a:moveTo>
                  <a:lnTo>
                    <a:pt x="313944" y="0"/>
                  </a:lnTo>
                </a:path>
                <a:path w="1094740" h="7620">
                  <a:moveTo>
                    <a:pt x="327659" y="0"/>
                  </a:moveTo>
                  <a:lnTo>
                    <a:pt x="355092" y="4571"/>
                  </a:lnTo>
                </a:path>
                <a:path w="1094740" h="7620">
                  <a:moveTo>
                    <a:pt x="370331" y="4571"/>
                  </a:moveTo>
                  <a:lnTo>
                    <a:pt x="396240" y="4571"/>
                  </a:lnTo>
                </a:path>
                <a:path w="1094740" h="7620">
                  <a:moveTo>
                    <a:pt x="409955" y="4571"/>
                  </a:moveTo>
                  <a:lnTo>
                    <a:pt x="437387" y="4571"/>
                  </a:lnTo>
                </a:path>
                <a:path w="1094740" h="7620">
                  <a:moveTo>
                    <a:pt x="451103" y="4571"/>
                  </a:moveTo>
                  <a:lnTo>
                    <a:pt x="477011" y="4571"/>
                  </a:lnTo>
                </a:path>
                <a:path w="1094740" h="7620">
                  <a:moveTo>
                    <a:pt x="492251" y="4571"/>
                  </a:moveTo>
                  <a:lnTo>
                    <a:pt x="518159" y="4571"/>
                  </a:lnTo>
                </a:path>
                <a:path w="1094740" h="7620">
                  <a:moveTo>
                    <a:pt x="533400" y="4571"/>
                  </a:moveTo>
                  <a:lnTo>
                    <a:pt x="560831" y="4571"/>
                  </a:lnTo>
                </a:path>
                <a:path w="1094740" h="7620">
                  <a:moveTo>
                    <a:pt x="574548" y="4571"/>
                  </a:moveTo>
                  <a:lnTo>
                    <a:pt x="601979" y="4571"/>
                  </a:lnTo>
                </a:path>
                <a:path w="1094740" h="7620">
                  <a:moveTo>
                    <a:pt x="615696" y="4571"/>
                  </a:moveTo>
                  <a:lnTo>
                    <a:pt x="643127" y="4571"/>
                  </a:lnTo>
                </a:path>
                <a:path w="1094740" h="7620">
                  <a:moveTo>
                    <a:pt x="655320" y="4571"/>
                  </a:moveTo>
                  <a:lnTo>
                    <a:pt x="684276" y="4571"/>
                  </a:lnTo>
                </a:path>
                <a:path w="1094740" h="7620">
                  <a:moveTo>
                    <a:pt x="696468" y="4571"/>
                  </a:moveTo>
                  <a:lnTo>
                    <a:pt x="723900" y="4571"/>
                  </a:lnTo>
                </a:path>
                <a:path w="1094740" h="7620">
                  <a:moveTo>
                    <a:pt x="737616" y="7619"/>
                  </a:moveTo>
                  <a:lnTo>
                    <a:pt x="765048" y="7619"/>
                  </a:lnTo>
                </a:path>
                <a:path w="1094740" h="7620">
                  <a:moveTo>
                    <a:pt x="778763" y="7619"/>
                  </a:moveTo>
                  <a:lnTo>
                    <a:pt x="806196" y="7619"/>
                  </a:lnTo>
                </a:path>
                <a:path w="1094740" h="7620">
                  <a:moveTo>
                    <a:pt x="819911" y="7619"/>
                  </a:moveTo>
                  <a:lnTo>
                    <a:pt x="847344" y="7619"/>
                  </a:lnTo>
                </a:path>
                <a:path w="1094740" h="7620">
                  <a:moveTo>
                    <a:pt x="859535" y="7619"/>
                  </a:moveTo>
                  <a:lnTo>
                    <a:pt x="888492" y="7619"/>
                  </a:lnTo>
                </a:path>
                <a:path w="1094740" h="7620">
                  <a:moveTo>
                    <a:pt x="900683" y="7619"/>
                  </a:moveTo>
                  <a:lnTo>
                    <a:pt x="928116" y="7619"/>
                  </a:lnTo>
                </a:path>
                <a:path w="1094740" h="7620">
                  <a:moveTo>
                    <a:pt x="943355" y="7619"/>
                  </a:moveTo>
                  <a:lnTo>
                    <a:pt x="969263" y="7619"/>
                  </a:lnTo>
                </a:path>
                <a:path w="1094740" h="7620">
                  <a:moveTo>
                    <a:pt x="984503" y="7619"/>
                  </a:moveTo>
                  <a:lnTo>
                    <a:pt x="1010411" y="7619"/>
                  </a:lnTo>
                </a:path>
                <a:path w="1094740" h="7620">
                  <a:moveTo>
                    <a:pt x="1025651" y="7619"/>
                  </a:moveTo>
                  <a:lnTo>
                    <a:pt x="1051559" y="7619"/>
                  </a:lnTo>
                </a:path>
                <a:path w="1094740" h="7620">
                  <a:moveTo>
                    <a:pt x="1066800" y="7619"/>
                  </a:moveTo>
                  <a:lnTo>
                    <a:pt x="1094231" y="761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object 402"/>
            <p:cNvSpPr/>
            <p:nvPr/>
          </p:nvSpPr>
          <p:spPr>
            <a:xfrm>
              <a:off x="10710671" y="3724655"/>
              <a:ext cx="29209" cy="3175"/>
            </a:xfrm>
            <a:custGeom>
              <a:avLst/>
              <a:gdLst/>
              <a:ahLst/>
              <a:cxnLst/>
              <a:rect l="l" t="t" r="r" b="b"/>
              <a:pathLst>
                <a:path w="29209" h="3175">
                  <a:moveTo>
                    <a:pt x="-3048" y="1524"/>
                  </a:moveTo>
                  <a:lnTo>
                    <a:pt x="32003" y="1524"/>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object 403"/>
            <p:cNvSpPr/>
            <p:nvPr/>
          </p:nvSpPr>
          <p:spPr>
            <a:xfrm>
              <a:off x="10751820" y="3727703"/>
              <a:ext cx="662940" cy="5080"/>
            </a:xfrm>
            <a:custGeom>
              <a:avLst/>
              <a:gdLst/>
              <a:ahLst/>
              <a:cxnLst/>
              <a:rect l="l" t="t" r="r" b="b"/>
              <a:pathLst>
                <a:path w="662940" h="5079">
                  <a:moveTo>
                    <a:pt x="0" y="0"/>
                  </a:moveTo>
                  <a:lnTo>
                    <a:pt x="27431" y="0"/>
                  </a:lnTo>
                </a:path>
                <a:path w="662940" h="5079">
                  <a:moveTo>
                    <a:pt x="41148" y="0"/>
                  </a:moveTo>
                  <a:lnTo>
                    <a:pt x="68579" y="0"/>
                  </a:lnTo>
                </a:path>
                <a:path w="662940" h="5079">
                  <a:moveTo>
                    <a:pt x="82296" y="0"/>
                  </a:moveTo>
                  <a:lnTo>
                    <a:pt x="109727" y="0"/>
                  </a:lnTo>
                </a:path>
                <a:path w="662940" h="5079">
                  <a:moveTo>
                    <a:pt x="123444" y="0"/>
                  </a:moveTo>
                  <a:lnTo>
                    <a:pt x="150875" y="0"/>
                  </a:lnTo>
                </a:path>
                <a:path w="662940" h="5079">
                  <a:moveTo>
                    <a:pt x="164591" y="0"/>
                  </a:moveTo>
                  <a:lnTo>
                    <a:pt x="192024" y="0"/>
                  </a:lnTo>
                </a:path>
                <a:path w="662940" h="5079">
                  <a:moveTo>
                    <a:pt x="204215" y="0"/>
                  </a:moveTo>
                  <a:lnTo>
                    <a:pt x="233172" y="0"/>
                  </a:lnTo>
                </a:path>
                <a:path w="662940" h="5079">
                  <a:moveTo>
                    <a:pt x="245363" y="0"/>
                  </a:moveTo>
                  <a:lnTo>
                    <a:pt x="272796" y="0"/>
                  </a:lnTo>
                </a:path>
                <a:path w="662940" h="5079">
                  <a:moveTo>
                    <a:pt x="286511" y="0"/>
                  </a:moveTo>
                  <a:lnTo>
                    <a:pt x="313944" y="0"/>
                  </a:lnTo>
                </a:path>
                <a:path w="662940" h="5079">
                  <a:moveTo>
                    <a:pt x="329183" y="0"/>
                  </a:moveTo>
                  <a:lnTo>
                    <a:pt x="355091" y="0"/>
                  </a:lnTo>
                </a:path>
                <a:path w="662940" h="5079">
                  <a:moveTo>
                    <a:pt x="370331" y="4572"/>
                  </a:moveTo>
                  <a:lnTo>
                    <a:pt x="396239" y="4572"/>
                  </a:lnTo>
                </a:path>
                <a:path w="662940" h="5079">
                  <a:moveTo>
                    <a:pt x="409955" y="4572"/>
                  </a:moveTo>
                  <a:lnTo>
                    <a:pt x="437387" y="4572"/>
                  </a:lnTo>
                </a:path>
                <a:path w="662940" h="5079">
                  <a:moveTo>
                    <a:pt x="451103" y="4572"/>
                  </a:moveTo>
                  <a:lnTo>
                    <a:pt x="480059" y="4572"/>
                  </a:lnTo>
                </a:path>
                <a:path w="662940" h="5079">
                  <a:moveTo>
                    <a:pt x="492251" y="4572"/>
                  </a:moveTo>
                  <a:lnTo>
                    <a:pt x="519683" y="4572"/>
                  </a:lnTo>
                </a:path>
                <a:path w="662940" h="5079">
                  <a:moveTo>
                    <a:pt x="533400" y="4572"/>
                  </a:moveTo>
                  <a:lnTo>
                    <a:pt x="560831" y="4572"/>
                  </a:lnTo>
                </a:path>
                <a:path w="662940" h="5079">
                  <a:moveTo>
                    <a:pt x="574548" y="4572"/>
                  </a:moveTo>
                  <a:lnTo>
                    <a:pt x="601979" y="4572"/>
                  </a:lnTo>
                </a:path>
                <a:path w="662940" h="5079">
                  <a:moveTo>
                    <a:pt x="615696" y="4572"/>
                  </a:moveTo>
                  <a:lnTo>
                    <a:pt x="643127" y="4572"/>
                  </a:lnTo>
                </a:path>
                <a:path w="662940" h="5079">
                  <a:moveTo>
                    <a:pt x="655320" y="4572"/>
                  </a:moveTo>
                  <a:lnTo>
                    <a:pt x="662939" y="4572"/>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4" name="object 404"/>
          <p:cNvSpPr txBox="1"/>
          <p:nvPr/>
        </p:nvSpPr>
        <p:spPr>
          <a:xfrm>
            <a:off x="9617964" y="3752469"/>
            <a:ext cx="182626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Hct </a:t>
            </a:r>
            <a:r>
              <a:rPr kumimoji="0" sz="800" b="0" i="0" u="none" strike="noStrike" kern="1200" cap="none" spc="-5" normalizeH="0" baseline="0" noProof="0" dirty="0">
                <a:ln>
                  <a:noFill/>
                </a:ln>
                <a:solidFill>
                  <a:prstClr val="black"/>
                </a:solidFill>
                <a:effectLst/>
                <a:uLnTx/>
                <a:uFillTx/>
                <a:latin typeface="Arial"/>
                <a:ea typeface="+mn-ea"/>
                <a:cs typeface="Arial"/>
              </a:rPr>
              <a:t>threshold level for crossover </a:t>
            </a:r>
            <a:r>
              <a:rPr kumimoji="0" sz="800" b="0" i="0" u="none" strike="noStrike" kern="1200" cap="none" spc="0" normalizeH="0" baseline="0" noProof="0" dirty="0">
                <a:ln>
                  <a:noFill/>
                </a:ln>
                <a:solidFill>
                  <a:prstClr val="black"/>
                </a:solidFill>
                <a:effectLst/>
                <a:uLnTx/>
                <a:uFillTx/>
                <a:latin typeface="Arial"/>
                <a:ea typeface="+mn-ea"/>
                <a:cs typeface="Arial"/>
              </a:rPr>
              <a:t>to</a:t>
            </a:r>
            <a:r>
              <a:rPr kumimoji="0" sz="800" b="0" i="0" u="none" strike="noStrike" kern="1200" cap="none" spc="40" normalizeH="0" baseline="0" noProof="0" dirty="0">
                <a:ln>
                  <a:noFill/>
                </a:ln>
                <a:solidFill>
                  <a:prstClr val="black"/>
                </a:solidFill>
                <a:effectLst/>
                <a:uLnTx/>
                <a:uFillTx/>
                <a:latin typeface="Arial"/>
                <a:ea typeface="+mn-ea"/>
                <a:cs typeface="Arial"/>
              </a:rPr>
              <a:t> </a:t>
            </a:r>
            <a:r>
              <a:rPr kumimoji="0" sz="800" b="0" i="0" u="none" strike="noStrike" kern="1200" cap="none" spc="-5" normalizeH="0" baseline="0" noProof="0" dirty="0">
                <a:ln>
                  <a:noFill/>
                </a:ln>
                <a:solidFill>
                  <a:prstClr val="black"/>
                </a:solidFill>
                <a:effectLst/>
                <a:uLnTx/>
                <a:uFillTx/>
                <a:latin typeface="Arial"/>
                <a:ea typeface="+mn-ea"/>
                <a:cs typeface="Arial"/>
              </a:rPr>
              <a:t>RUX</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grpSp>
        <p:nvGrpSpPr>
          <p:cNvPr id="405" name="object 405"/>
          <p:cNvGrpSpPr/>
          <p:nvPr/>
        </p:nvGrpSpPr>
        <p:grpSpPr>
          <a:xfrm>
            <a:off x="10495533" y="3306953"/>
            <a:ext cx="254000" cy="291465"/>
            <a:chOff x="10495533" y="3306953"/>
            <a:chExt cx="254000" cy="291465"/>
          </a:xfrm>
        </p:grpSpPr>
        <p:sp>
          <p:nvSpPr>
            <p:cNvPr id="406" name="object 406"/>
            <p:cNvSpPr/>
            <p:nvPr/>
          </p:nvSpPr>
          <p:spPr>
            <a:xfrm>
              <a:off x="10501883" y="3336036"/>
              <a:ext cx="226060" cy="0"/>
            </a:xfrm>
            <a:custGeom>
              <a:avLst/>
              <a:gdLst/>
              <a:ahLst/>
              <a:cxnLst/>
              <a:rect l="l" t="t" r="r" b="b"/>
              <a:pathLst>
                <a:path w="226059">
                  <a:moveTo>
                    <a:pt x="0" y="0"/>
                  </a:moveTo>
                  <a:lnTo>
                    <a:pt x="225551" y="0"/>
                  </a:lnTo>
                </a:path>
              </a:pathLst>
            </a:custGeom>
            <a:ln w="12192">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7" name="object 407"/>
            <p:cNvSpPr/>
            <p:nvPr/>
          </p:nvSpPr>
          <p:spPr>
            <a:xfrm>
              <a:off x="10605515" y="3310128"/>
              <a:ext cx="33655" cy="59690"/>
            </a:xfrm>
            <a:custGeom>
              <a:avLst/>
              <a:gdLst/>
              <a:ahLst/>
              <a:cxnLst/>
              <a:rect l="l" t="t" r="r" b="b"/>
              <a:pathLst>
                <a:path w="33654" h="59689">
                  <a:moveTo>
                    <a:pt x="0" y="0"/>
                  </a:moveTo>
                  <a:lnTo>
                    <a:pt x="33527" y="59436"/>
                  </a:lnTo>
                </a:path>
                <a:path w="33654" h="59689">
                  <a:moveTo>
                    <a:pt x="33527" y="0"/>
                  </a:moveTo>
                  <a:lnTo>
                    <a:pt x="0" y="59436"/>
                  </a:lnTo>
                </a:path>
              </a:pathLst>
            </a:custGeom>
            <a:ln w="6096">
              <a:solidFill>
                <a:srgbClr val="C240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object 408"/>
            <p:cNvSpPr/>
            <p:nvPr/>
          </p:nvSpPr>
          <p:spPr>
            <a:xfrm>
              <a:off x="10504931" y="3567684"/>
              <a:ext cx="238125" cy="0"/>
            </a:xfrm>
            <a:custGeom>
              <a:avLst/>
              <a:gdLst/>
              <a:ahLst/>
              <a:cxnLst/>
              <a:rect l="l" t="t" r="r" b="b"/>
              <a:pathLst>
                <a:path w="238125">
                  <a:moveTo>
                    <a:pt x="0" y="0"/>
                  </a:moveTo>
                  <a:lnTo>
                    <a:pt x="237744" y="0"/>
                  </a:lnTo>
                </a:path>
              </a:pathLst>
            </a:custGeom>
            <a:ln w="12192">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object 409"/>
            <p:cNvSpPr/>
            <p:nvPr/>
          </p:nvSpPr>
          <p:spPr>
            <a:xfrm>
              <a:off x="10626851" y="3534156"/>
              <a:ext cx="0" cy="60960"/>
            </a:xfrm>
            <a:custGeom>
              <a:avLst/>
              <a:gdLst/>
              <a:ahLst/>
              <a:cxnLst/>
              <a:rect l="l" t="t" r="r" b="b"/>
              <a:pathLst>
                <a:path h="60960">
                  <a:moveTo>
                    <a:pt x="0" y="0"/>
                  </a:moveTo>
                  <a:lnTo>
                    <a:pt x="0" y="60960"/>
                  </a:lnTo>
                </a:path>
              </a:pathLst>
            </a:custGeom>
            <a:ln w="6096">
              <a:solidFill>
                <a:srgbClr val="2BAD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0" name="object 410"/>
          <p:cNvSpPr txBox="1"/>
          <p:nvPr/>
        </p:nvSpPr>
        <p:spPr>
          <a:xfrm>
            <a:off x="10776839" y="3252342"/>
            <a:ext cx="476250" cy="378460"/>
          </a:xfrm>
          <a:prstGeom prst="rect">
            <a:avLst/>
          </a:prstGeom>
        </p:spPr>
        <p:txBody>
          <a:bodyPr vert="horz" wrap="square" lIns="0" tIns="19050" rIns="0" bIns="0" rtlCol="0">
            <a:spAutoFit/>
          </a:bodyPr>
          <a:lstStyle/>
          <a:p>
            <a:pPr marL="3175" marR="254000" lvl="0" indent="-3810" algn="l" defTabSz="914400" rtl="0" eaLnBrk="1" fontAlgn="auto" latinLnBrk="0" hangingPunct="1">
              <a:lnSpc>
                <a:spcPts val="940"/>
              </a:lnSpc>
              <a:spcBef>
                <a:spcPts val="150"/>
              </a:spcBef>
              <a:spcAft>
                <a:spcPts val="0"/>
              </a:spcAft>
              <a:buClrTx/>
              <a:buSzTx/>
              <a:buFontTx/>
              <a:buNone/>
              <a:tabLst/>
              <a:defRPr/>
            </a:pPr>
            <a:r>
              <a:rPr kumimoji="0" sz="800" b="0" i="0" u="none" strike="noStrike" kern="1200" cap="none" spc="-5" normalizeH="0" baseline="0" noProof="0" dirty="0">
                <a:ln>
                  <a:noFill/>
                </a:ln>
                <a:solidFill>
                  <a:srgbClr val="BE1F25"/>
                </a:solidFill>
                <a:effectLst/>
                <a:uLnTx/>
                <a:uFillTx/>
                <a:latin typeface="Arial"/>
                <a:ea typeface="+mn-ea"/>
                <a:cs typeface="Arial"/>
              </a:rPr>
              <a:t>RUX  </a:t>
            </a:r>
            <a:r>
              <a:rPr kumimoji="0" sz="800" b="0" i="0" u="none" strike="noStrike" kern="1200" cap="none" spc="0" normalizeH="0" baseline="0" noProof="0" dirty="0">
                <a:ln>
                  <a:noFill/>
                </a:ln>
                <a:solidFill>
                  <a:srgbClr val="006FC0"/>
                </a:solidFill>
                <a:effectLst/>
                <a:uLnTx/>
                <a:uFillTx/>
                <a:latin typeface="Arial"/>
                <a:ea typeface="+mn-ea"/>
                <a:cs typeface="Arial"/>
              </a:rPr>
              <a:t>BAT</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844"/>
              </a:lnSpc>
              <a:spcBef>
                <a:spcPts val="0"/>
              </a:spcBef>
              <a:spcAft>
                <a:spcPts val="0"/>
              </a:spcAft>
              <a:buClrTx/>
              <a:buSzTx/>
              <a:buFontTx/>
              <a:buNone/>
              <a:tabLst/>
              <a:defRPr/>
            </a:pPr>
            <a:r>
              <a:rPr kumimoji="0" sz="800" b="0" i="0" u="none" strike="noStrike" kern="1200" cap="none" spc="-5" normalizeH="0" baseline="0" noProof="0" dirty="0">
                <a:ln>
                  <a:noFill/>
                </a:ln>
                <a:solidFill>
                  <a:srgbClr val="2BADE3"/>
                </a:solidFill>
                <a:effectLst/>
                <a:uLnTx/>
                <a:uFillTx/>
                <a:latin typeface="Arial"/>
                <a:ea typeface="+mn-ea"/>
                <a:cs typeface="Arial"/>
              </a:rPr>
              <a:t>Crossover</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grpSp>
        <p:nvGrpSpPr>
          <p:cNvPr id="411" name="object 411"/>
          <p:cNvGrpSpPr/>
          <p:nvPr/>
        </p:nvGrpSpPr>
        <p:grpSpPr>
          <a:xfrm>
            <a:off x="6935723" y="3419855"/>
            <a:ext cx="3807460" cy="546100"/>
            <a:chOff x="6935723" y="3419855"/>
            <a:chExt cx="3807460" cy="546100"/>
          </a:xfrm>
        </p:grpSpPr>
        <p:sp>
          <p:nvSpPr>
            <p:cNvPr id="412" name="object 412"/>
            <p:cNvSpPr/>
            <p:nvPr/>
          </p:nvSpPr>
          <p:spPr>
            <a:xfrm>
              <a:off x="10504932" y="3450335"/>
              <a:ext cx="238125" cy="0"/>
            </a:xfrm>
            <a:custGeom>
              <a:avLst/>
              <a:gdLst/>
              <a:ahLst/>
              <a:cxnLst/>
              <a:rect l="l" t="t" r="r" b="b"/>
              <a:pathLst>
                <a:path w="238125">
                  <a:moveTo>
                    <a:pt x="0" y="0"/>
                  </a:moveTo>
                  <a:lnTo>
                    <a:pt x="237744" y="0"/>
                  </a:lnTo>
                </a:path>
              </a:pathLst>
            </a:custGeom>
            <a:ln w="12192">
              <a:solidFill>
                <a:srgbClr val="1870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3" name="object 413"/>
            <p:cNvSpPr/>
            <p:nvPr/>
          </p:nvSpPr>
          <p:spPr>
            <a:xfrm>
              <a:off x="7421879" y="3422903"/>
              <a:ext cx="3230880" cy="528955"/>
            </a:xfrm>
            <a:custGeom>
              <a:avLst/>
              <a:gdLst/>
              <a:ahLst/>
              <a:cxnLst/>
              <a:rect l="l" t="t" r="r" b="b"/>
              <a:pathLst>
                <a:path w="3230879" h="528954">
                  <a:moveTo>
                    <a:pt x="3230879" y="27305"/>
                  </a:moveTo>
                  <a:lnTo>
                    <a:pt x="3230879" y="38608"/>
                  </a:lnTo>
                  <a:lnTo>
                    <a:pt x="3224529" y="46609"/>
                  </a:lnTo>
                  <a:lnTo>
                    <a:pt x="3216655" y="53086"/>
                  </a:lnTo>
                  <a:lnTo>
                    <a:pt x="3207258" y="57912"/>
                  </a:lnTo>
                  <a:lnTo>
                    <a:pt x="3196209" y="53086"/>
                  </a:lnTo>
                  <a:lnTo>
                    <a:pt x="3189986" y="46609"/>
                  </a:lnTo>
                  <a:lnTo>
                    <a:pt x="3183636" y="38608"/>
                  </a:lnTo>
                  <a:lnTo>
                    <a:pt x="3183636" y="27305"/>
                  </a:lnTo>
                  <a:lnTo>
                    <a:pt x="3183636" y="16129"/>
                  </a:lnTo>
                  <a:lnTo>
                    <a:pt x="3189986" y="8000"/>
                  </a:lnTo>
                  <a:lnTo>
                    <a:pt x="3196209" y="4825"/>
                  </a:lnTo>
                  <a:lnTo>
                    <a:pt x="3207258" y="0"/>
                  </a:lnTo>
                  <a:lnTo>
                    <a:pt x="3216655" y="4825"/>
                  </a:lnTo>
                  <a:lnTo>
                    <a:pt x="3224529" y="8000"/>
                  </a:lnTo>
                  <a:lnTo>
                    <a:pt x="3230879" y="16129"/>
                  </a:lnTo>
                  <a:lnTo>
                    <a:pt x="3230879" y="27305"/>
                  </a:lnTo>
                  <a:close/>
                </a:path>
                <a:path w="3230879" h="528954">
                  <a:moveTo>
                    <a:pt x="944879" y="498348"/>
                  </a:moveTo>
                  <a:lnTo>
                    <a:pt x="941704" y="509524"/>
                  </a:lnTo>
                  <a:lnTo>
                    <a:pt x="935481" y="520827"/>
                  </a:lnTo>
                  <a:lnTo>
                    <a:pt x="927608" y="528828"/>
                  </a:lnTo>
                  <a:lnTo>
                    <a:pt x="918210" y="528828"/>
                  </a:lnTo>
                  <a:lnTo>
                    <a:pt x="904113" y="528828"/>
                  </a:lnTo>
                  <a:lnTo>
                    <a:pt x="897763" y="520827"/>
                  </a:lnTo>
                  <a:lnTo>
                    <a:pt x="891540" y="509524"/>
                  </a:lnTo>
                  <a:lnTo>
                    <a:pt x="891540" y="498348"/>
                  </a:lnTo>
                  <a:lnTo>
                    <a:pt x="891540" y="487172"/>
                  </a:lnTo>
                  <a:lnTo>
                    <a:pt x="897763" y="479044"/>
                  </a:lnTo>
                  <a:lnTo>
                    <a:pt x="904113" y="472694"/>
                  </a:lnTo>
                  <a:lnTo>
                    <a:pt x="918210" y="467868"/>
                  </a:lnTo>
                  <a:lnTo>
                    <a:pt x="927608" y="472694"/>
                  </a:lnTo>
                  <a:lnTo>
                    <a:pt x="935481" y="479044"/>
                  </a:lnTo>
                  <a:lnTo>
                    <a:pt x="941704" y="487172"/>
                  </a:lnTo>
                  <a:lnTo>
                    <a:pt x="944879" y="498348"/>
                  </a:lnTo>
                  <a:close/>
                </a:path>
                <a:path w="3230879" h="528954">
                  <a:moveTo>
                    <a:pt x="705612" y="276606"/>
                  </a:moveTo>
                  <a:lnTo>
                    <a:pt x="702437" y="287528"/>
                  </a:lnTo>
                  <a:lnTo>
                    <a:pt x="696214" y="298577"/>
                  </a:lnTo>
                  <a:lnTo>
                    <a:pt x="689991" y="301625"/>
                  </a:lnTo>
                  <a:lnTo>
                    <a:pt x="675894" y="304800"/>
                  </a:lnTo>
                  <a:lnTo>
                    <a:pt x="666496" y="301625"/>
                  </a:lnTo>
                  <a:lnTo>
                    <a:pt x="658622" y="298577"/>
                  </a:lnTo>
                  <a:lnTo>
                    <a:pt x="652399" y="287528"/>
                  </a:lnTo>
                  <a:lnTo>
                    <a:pt x="649224" y="276606"/>
                  </a:lnTo>
                  <a:lnTo>
                    <a:pt x="652399" y="265684"/>
                  </a:lnTo>
                  <a:lnTo>
                    <a:pt x="658622" y="254762"/>
                  </a:lnTo>
                  <a:lnTo>
                    <a:pt x="666496" y="250063"/>
                  </a:lnTo>
                  <a:lnTo>
                    <a:pt x="675894" y="246888"/>
                  </a:lnTo>
                  <a:lnTo>
                    <a:pt x="689991" y="250063"/>
                  </a:lnTo>
                  <a:lnTo>
                    <a:pt x="696214" y="254762"/>
                  </a:lnTo>
                  <a:lnTo>
                    <a:pt x="702437" y="265684"/>
                  </a:lnTo>
                  <a:lnTo>
                    <a:pt x="705612" y="276606"/>
                  </a:lnTo>
                  <a:close/>
                </a:path>
                <a:path w="3230879" h="528954">
                  <a:moveTo>
                    <a:pt x="464820" y="439674"/>
                  </a:moveTo>
                  <a:lnTo>
                    <a:pt x="464820" y="450596"/>
                  </a:lnTo>
                  <a:lnTo>
                    <a:pt x="456819" y="461645"/>
                  </a:lnTo>
                  <a:lnTo>
                    <a:pt x="447040" y="467868"/>
                  </a:lnTo>
                  <a:lnTo>
                    <a:pt x="435864" y="467868"/>
                  </a:lnTo>
                  <a:lnTo>
                    <a:pt x="426212" y="467868"/>
                  </a:lnTo>
                  <a:lnTo>
                    <a:pt x="414909" y="461645"/>
                  </a:lnTo>
                  <a:lnTo>
                    <a:pt x="411606" y="450596"/>
                  </a:lnTo>
                  <a:lnTo>
                    <a:pt x="408431" y="439674"/>
                  </a:lnTo>
                  <a:lnTo>
                    <a:pt x="411606" y="428752"/>
                  </a:lnTo>
                  <a:lnTo>
                    <a:pt x="414909" y="420878"/>
                  </a:lnTo>
                  <a:lnTo>
                    <a:pt x="426212" y="413131"/>
                  </a:lnTo>
                  <a:lnTo>
                    <a:pt x="435864" y="409956"/>
                  </a:lnTo>
                  <a:lnTo>
                    <a:pt x="447040" y="413131"/>
                  </a:lnTo>
                  <a:lnTo>
                    <a:pt x="456819" y="420878"/>
                  </a:lnTo>
                  <a:lnTo>
                    <a:pt x="464820" y="428752"/>
                  </a:lnTo>
                  <a:lnTo>
                    <a:pt x="464820" y="439674"/>
                  </a:lnTo>
                  <a:close/>
                </a:path>
                <a:path w="3230879" h="528954">
                  <a:moveTo>
                    <a:pt x="257555" y="276606"/>
                  </a:moveTo>
                  <a:lnTo>
                    <a:pt x="254380" y="287528"/>
                  </a:lnTo>
                  <a:lnTo>
                    <a:pt x="248158" y="298577"/>
                  </a:lnTo>
                  <a:lnTo>
                    <a:pt x="241808" y="301625"/>
                  </a:lnTo>
                  <a:lnTo>
                    <a:pt x="230886" y="304800"/>
                  </a:lnTo>
                  <a:lnTo>
                    <a:pt x="221488" y="301625"/>
                  </a:lnTo>
                  <a:lnTo>
                    <a:pt x="210439" y="298577"/>
                  </a:lnTo>
                  <a:lnTo>
                    <a:pt x="204216" y="287528"/>
                  </a:lnTo>
                  <a:lnTo>
                    <a:pt x="204216" y="276606"/>
                  </a:lnTo>
                  <a:lnTo>
                    <a:pt x="204216" y="265684"/>
                  </a:lnTo>
                  <a:lnTo>
                    <a:pt x="210439" y="254762"/>
                  </a:lnTo>
                  <a:lnTo>
                    <a:pt x="221488" y="250063"/>
                  </a:lnTo>
                  <a:lnTo>
                    <a:pt x="230886" y="246888"/>
                  </a:lnTo>
                  <a:lnTo>
                    <a:pt x="241808" y="250063"/>
                  </a:lnTo>
                  <a:lnTo>
                    <a:pt x="248158" y="254762"/>
                  </a:lnTo>
                  <a:lnTo>
                    <a:pt x="254380" y="265684"/>
                  </a:lnTo>
                  <a:lnTo>
                    <a:pt x="257555" y="276606"/>
                  </a:lnTo>
                  <a:close/>
                </a:path>
                <a:path w="3230879" h="528954">
                  <a:moveTo>
                    <a:pt x="53340" y="276606"/>
                  </a:moveTo>
                  <a:lnTo>
                    <a:pt x="53340" y="287528"/>
                  </a:lnTo>
                  <a:lnTo>
                    <a:pt x="47117" y="298577"/>
                  </a:lnTo>
                  <a:lnTo>
                    <a:pt x="37592" y="301625"/>
                  </a:lnTo>
                  <a:lnTo>
                    <a:pt x="26670" y="304800"/>
                  </a:lnTo>
                  <a:lnTo>
                    <a:pt x="17272" y="301625"/>
                  </a:lnTo>
                  <a:lnTo>
                    <a:pt x="6223" y="298577"/>
                  </a:lnTo>
                  <a:lnTo>
                    <a:pt x="3175" y="287528"/>
                  </a:lnTo>
                  <a:lnTo>
                    <a:pt x="0" y="276606"/>
                  </a:lnTo>
                  <a:lnTo>
                    <a:pt x="3175" y="265684"/>
                  </a:lnTo>
                  <a:lnTo>
                    <a:pt x="6223" y="254762"/>
                  </a:lnTo>
                  <a:lnTo>
                    <a:pt x="17272" y="250063"/>
                  </a:lnTo>
                  <a:lnTo>
                    <a:pt x="26670" y="246888"/>
                  </a:lnTo>
                  <a:lnTo>
                    <a:pt x="37592" y="250063"/>
                  </a:lnTo>
                  <a:lnTo>
                    <a:pt x="47117" y="254762"/>
                  </a:lnTo>
                  <a:lnTo>
                    <a:pt x="53340" y="265684"/>
                  </a:lnTo>
                  <a:lnTo>
                    <a:pt x="53340" y="276606"/>
                  </a:lnTo>
                  <a:close/>
                </a:path>
              </a:pathLst>
            </a:custGeom>
            <a:ln w="6096">
              <a:solidFill>
                <a:srgbClr val="1870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object 414"/>
            <p:cNvSpPr/>
            <p:nvPr/>
          </p:nvSpPr>
          <p:spPr>
            <a:xfrm>
              <a:off x="7005827" y="3713987"/>
              <a:ext cx="403860" cy="1432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object 415"/>
            <p:cNvSpPr/>
            <p:nvPr/>
          </p:nvSpPr>
          <p:spPr>
            <a:xfrm>
              <a:off x="6935723" y="3899915"/>
              <a:ext cx="64007" cy="6553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6" name="object 416"/>
          <p:cNvSpPr txBox="1"/>
          <p:nvPr/>
        </p:nvSpPr>
        <p:spPr>
          <a:xfrm>
            <a:off x="7391654" y="4751959"/>
            <a:ext cx="125730" cy="14795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17" name="object 417"/>
          <p:cNvSpPr txBox="1"/>
          <p:nvPr/>
        </p:nvSpPr>
        <p:spPr>
          <a:xfrm>
            <a:off x="7872983" y="2762859"/>
            <a:ext cx="3637279" cy="393065"/>
          </a:xfrm>
          <a:prstGeom prst="rect">
            <a:avLst/>
          </a:prstGeom>
        </p:spPr>
        <p:txBody>
          <a:bodyPr vert="horz" wrap="square" lIns="0" tIns="74295" rIns="0" bIns="0" rtlCol="0">
            <a:spAutoFit/>
          </a:bodyPr>
          <a:lstStyle/>
          <a:p>
            <a:pPr marL="429895" marR="0" lvl="0" indent="0" algn="l" defTabSz="914400" rtl="0" eaLnBrk="1" fontAlgn="auto" latinLnBrk="0" hangingPunct="1">
              <a:lnSpc>
                <a:spcPct val="100000"/>
              </a:lnSpc>
              <a:spcBef>
                <a:spcPts val="585"/>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mn-ea"/>
                <a:cs typeface="Arial"/>
              </a:rPr>
              <a:t>Time crossover </a:t>
            </a:r>
            <a:r>
              <a:rPr kumimoji="0" sz="800" b="1" i="0" u="none" strike="noStrike" kern="1200" cap="none" spc="0" normalizeH="0" baseline="0" noProof="0" dirty="0">
                <a:ln>
                  <a:noFill/>
                </a:ln>
                <a:solidFill>
                  <a:prstClr val="black"/>
                </a:solidFill>
                <a:effectLst/>
                <a:uLnTx/>
                <a:uFillTx/>
                <a:latin typeface="Arial"/>
                <a:ea typeface="+mn-ea"/>
                <a:cs typeface="Arial"/>
              </a:rPr>
              <a:t>group </a:t>
            </a:r>
            <a:r>
              <a:rPr kumimoji="0" sz="800" b="1" i="0" u="none" strike="noStrike" kern="1200" cap="none" spc="-5" normalizeH="0" baseline="0" noProof="0" dirty="0">
                <a:ln>
                  <a:noFill/>
                </a:ln>
                <a:solidFill>
                  <a:prstClr val="black"/>
                </a:solidFill>
                <a:effectLst/>
                <a:uLnTx/>
                <a:uFillTx/>
                <a:latin typeface="Arial"/>
                <a:ea typeface="+mn-ea"/>
                <a:cs typeface="Arial"/>
              </a:rPr>
              <a:t>(study</a:t>
            </a:r>
            <a:r>
              <a:rPr kumimoji="0" sz="800" b="1" i="0" u="none" strike="noStrike" kern="1200" cap="none" spc="15"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weeks)</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84"/>
              </a:spcBef>
              <a:spcAft>
                <a:spcPts val="0"/>
              </a:spcAft>
              <a:buClrTx/>
              <a:buSzTx/>
              <a:buFontTx/>
              <a:buNone/>
              <a:tabLst>
                <a:tab pos="607695" algn="l"/>
                <a:tab pos="982344" algn="l"/>
                <a:tab pos="1400175" algn="l"/>
                <a:tab pos="1817370" algn="l"/>
                <a:tab pos="2230755" algn="l"/>
                <a:tab pos="2641600" algn="l"/>
                <a:tab pos="3055620" algn="l"/>
                <a:tab pos="3454400" algn="l"/>
              </a:tabLst>
              <a:defRPr/>
            </a:pPr>
            <a:r>
              <a:rPr kumimoji="0" sz="800" b="0" i="0" u="none" strike="noStrike" kern="1200" cap="none" spc="0" normalizeH="0" baseline="0" noProof="0" dirty="0">
                <a:ln>
                  <a:noFill/>
                </a:ln>
                <a:solidFill>
                  <a:prstClr val="black"/>
                </a:solidFill>
                <a:effectLst/>
                <a:uLnTx/>
                <a:uFillTx/>
                <a:latin typeface="Arial"/>
                <a:ea typeface="+mn-ea"/>
                <a:cs typeface="Arial"/>
              </a:rPr>
              <a:t>56  </a:t>
            </a:r>
            <a:r>
              <a:rPr kumimoji="0" sz="800" b="0" i="0" u="none" strike="noStrike" kern="1200" cap="none" spc="-30" normalizeH="0" baseline="0" noProof="0" dirty="0">
                <a:ln>
                  <a:noFill/>
                </a:ln>
                <a:solidFill>
                  <a:prstClr val="black"/>
                </a:solidFill>
                <a:effectLst/>
                <a:uLnTx/>
                <a:uFillTx/>
                <a:latin typeface="Arial"/>
                <a:ea typeface="+mn-ea"/>
                <a:cs typeface="Arial"/>
              </a:rPr>
              <a:t> </a:t>
            </a:r>
            <a:r>
              <a:rPr kumimoji="0" sz="800" b="0" i="0" u="none" strike="noStrike" kern="1200" cap="none" spc="-5" normalizeH="0" baseline="0" noProof="0" dirty="0">
                <a:ln>
                  <a:noFill/>
                </a:ln>
                <a:solidFill>
                  <a:prstClr val="black"/>
                </a:solidFill>
                <a:effectLst/>
                <a:uLnTx/>
                <a:uFillTx/>
                <a:latin typeface="Arial"/>
                <a:ea typeface="+mn-ea"/>
                <a:cs typeface="Arial"/>
              </a:rPr>
              <a:t>6</a:t>
            </a:r>
            <a:r>
              <a:rPr kumimoji="0" sz="800" b="0" i="0" u="none" strike="noStrike" kern="1200" cap="none" spc="0" normalizeH="0" baseline="0" noProof="0" dirty="0">
                <a:ln>
                  <a:noFill/>
                </a:ln>
                <a:solidFill>
                  <a:prstClr val="black"/>
                </a:solidFill>
                <a:effectLst/>
                <a:uLnTx/>
                <a:uFillTx/>
                <a:latin typeface="Arial"/>
                <a:ea typeface="+mn-ea"/>
                <a:cs typeface="Arial"/>
              </a:rPr>
              <a:t>8	</a:t>
            </a:r>
            <a:r>
              <a:rPr kumimoji="0" sz="800" b="0" i="0" u="none" strike="noStrike" kern="1200" cap="none" spc="-5" normalizeH="0" baseline="0" noProof="0" dirty="0">
                <a:ln>
                  <a:noFill/>
                </a:ln>
                <a:solidFill>
                  <a:prstClr val="black"/>
                </a:solidFill>
                <a:effectLst/>
                <a:uLnTx/>
                <a:uFillTx/>
                <a:latin typeface="Arial"/>
                <a:ea typeface="+mn-ea"/>
                <a:cs typeface="Arial"/>
              </a:rPr>
              <a:t>9</a:t>
            </a:r>
            <a:r>
              <a:rPr kumimoji="0" sz="800" b="0" i="0" u="none" strike="noStrike" kern="1200" cap="none" spc="0" normalizeH="0" baseline="0" noProof="0" dirty="0">
                <a:ln>
                  <a:noFill/>
                </a:ln>
                <a:solidFill>
                  <a:prstClr val="black"/>
                </a:solidFill>
                <a:effectLst/>
                <a:uLnTx/>
                <a:uFillTx/>
                <a:latin typeface="Arial"/>
                <a:ea typeface="+mn-ea"/>
                <a:cs typeface="Arial"/>
              </a:rPr>
              <a:t>2	</a:t>
            </a:r>
            <a:r>
              <a:rPr kumimoji="0" sz="800" b="0" i="0" u="none" strike="noStrike" kern="1200" cap="none" spc="-5" normalizeH="0" baseline="0" noProof="0" dirty="0">
                <a:ln>
                  <a:noFill/>
                </a:ln>
                <a:solidFill>
                  <a:prstClr val="black"/>
                </a:solidFill>
                <a:effectLst/>
                <a:uLnTx/>
                <a:uFillTx/>
                <a:latin typeface="Arial"/>
                <a:ea typeface="+mn-ea"/>
                <a:cs typeface="Arial"/>
              </a:rPr>
              <a:t>11</a:t>
            </a:r>
            <a:r>
              <a:rPr kumimoji="0" sz="800" b="0" i="0" u="none" strike="noStrike" kern="1200" cap="none" spc="0" normalizeH="0" baseline="0" noProof="0" dirty="0">
                <a:ln>
                  <a:noFill/>
                </a:ln>
                <a:solidFill>
                  <a:prstClr val="black"/>
                </a:solidFill>
                <a:effectLst/>
                <a:uLnTx/>
                <a:uFillTx/>
                <a:latin typeface="Arial"/>
                <a:ea typeface="+mn-ea"/>
                <a:cs typeface="Arial"/>
              </a:rPr>
              <a:t>6	</a:t>
            </a:r>
            <a:r>
              <a:rPr kumimoji="0" sz="800" b="0" i="0" u="none" strike="noStrike" kern="1200" cap="none" spc="-5" normalizeH="0" baseline="0" noProof="0" dirty="0">
                <a:ln>
                  <a:noFill/>
                </a:ln>
                <a:solidFill>
                  <a:prstClr val="black"/>
                </a:solidFill>
                <a:effectLst/>
                <a:uLnTx/>
                <a:uFillTx/>
                <a:latin typeface="Arial"/>
                <a:ea typeface="+mn-ea"/>
                <a:cs typeface="Arial"/>
              </a:rPr>
              <a:t>14</a:t>
            </a:r>
            <a:r>
              <a:rPr kumimoji="0" sz="800" b="0" i="0" u="none" strike="noStrike" kern="1200" cap="none" spc="0" normalizeH="0" baseline="0" noProof="0" dirty="0">
                <a:ln>
                  <a:noFill/>
                </a:ln>
                <a:solidFill>
                  <a:prstClr val="black"/>
                </a:solidFill>
                <a:effectLst/>
                <a:uLnTx/>
                <a:uFillTx/>
                <a:latin typeface="Arial"/>
                <a:ea typeface="+mn-ea"/>
                <a:cs typeface="Arial"/>
              </a:rPr>
              <a:t>0	</a:t>
            </a:r>
            <a:r>
              <a:rPr kumimoji="0" sz="800" b="0" i="0" u="none" strike="noStrike" kern="1200" cap="none" spc="-5" normalizeH="0" baseline="0" noProof="0" dirty="0">
                <a:ln>
                  <a:noFill/>
                </a:ln>
                <a:solidFill>
                  <a:prstClr val="black"/>
                </a:solidFill>
                <a:effectLst/>
                <a:uLnTx/>
                <a:uFillTx/>
                <a:latin typeface="Arial"/>
                <a:ea typeface="+mn-ea"/>
                <a:cs typeface="Arial"/>
              </a:rPr>
              <a:t>16</a:t>
            </a:r>
            <a:r>
              <a:rPr kumimoji="0" sz="800" b="0" i="0" u="none" strike="noStrike" kern="1200" cap="none" spc="0" normalizeH="0" baseline="0" noProof="0" dirty="0">
                <a:ln>
                  <a:noFill/>
                </a:ln>
                <a:solidFill>
                  <a:prstClr val="black"/>
                </a:solidFill>
                <a:effectLst/>
                <a:uLnTx/>
                <a:uFillTx/>
                <a:latin typeface="Arial"/>
                <a:ea typeface="+mn-ea"/>
                <a:cs typeface="Arial"/>
              </a:rPr>
              <a:t>4	</a:t>
            </a:r>
            <a:r>
              <a:rPr kumimoji="0" sz="800" b="0" i="0" u="none" strike="noStrike" kern="1200" cap="none" spc="-5" normalizeH="0" baseline="0" noProof="0" dirty="0">
                <a:ln>
                  <a:noFill/>
                </a:ln>
                <a:solidFill>
                  <a:prstClr val="black"/>
                </a:solidFill>
                <a:effectLst/>
                <a:uLnTx/>
                <a:uFillTx/>
                <a:latin typeface="Arial"/>
                <a:ea typeface="+mn-ea"/>
                <a:cs typeface="Arial"/>
              </a:rPr>
              <a:t>18</a:t>
            </a:r>
            <a:r>
              <a:rPr kumimoji="0" sz="800" b="0" i="0" u="none" strike="noStrike" kern="1200" cap="none" spc="0" normalizeH="0" baseline="0" noProof="0" dirty="0">
                <a:ln>
                  <a:noFill/>
                </a:ln>
                <a:solidFill>
                  <a:prstClr val="black"/>
                </a:solidFill>
                <a:effectLst/>
                <a:uLnTx/>
                <a:uFillTx/>
                <a:latin typeface="Arial"/>
                <a:ea typeface="+mn-ea"/>
                <a:cs typeface="Arial"/>
              </a:rPr>
              <a:t>8	</a:t>
            </a:r>
            <a:r>
              <a:rPr kumimoji="0" sz="800" b="0" i="0" u="none" strike="noStrike" kern="1200" cap="none" spc="-5" normalizeH="0" baseline="0" noProof="0" dirty="0">
                <a:ln>
                  <a:noFill/>
                </a:ln>
                <a:solidFill>
                  <a:prstClr val="black"/>
                </a:solidFill>
                <a:effectLst/>
                <a:uLnTx/>
                <a:uFillTx/>
                <a:latin typeface="Arial"/>
                <a:ea typeface="+mn-ea"/>
                <a:cs typeface="Arial"/>
              </a:rPr>
              <a:t>21</a:t>
            </a:r>
            <a:r>
              <a:rPr kumimoji="0" sz="800" b="0" i="0" u="none" strike="noStrike" kern="1200" cap="none" spc="0" normalizeH="0" baseline="0" noProof="0" dirty="0">
                <a:ln>
                  <a:noFill/>
                </a:ln>
                <a:solidFill>
                  <a:prstClr val="black"/>
                </a:solidFill>
                <a:effectLst/>
                <a:uLnTx/>
                <a:uFillTx/>
                <a:latin typeface="Arial"/>
                <a:ea typeface="+mn-ea"/>
                <a:cs typeface="Arial"/>
              </a:rPr>
              <a:t>2	</a:t>
            </a:r>
            <a:r>
              <a:rPr kumimoji="0" sz="800" b="0" i="0" u="none" strike="noStrike" kern="1200" cap="none" spc="-5" normalizeH="0" baseline="0" noProof="0" dirty="0">
                <a:ln>
                  <a:noFill/>
                </a:ln>
                <a:solidFill>
                  <a:prstClr val="black"/>
                </a:solidFill>
                <a:effectLst/>
                <a:uLnTx/>
                <a:uFillTx/>
                <a:latin typeface="Arial"/>
                <a:ea typeface="+mn-ea"/>
                <a:cs typeface="Arial"/>
              </a:rPr>
              <a:t>23</a:t>
            </a:r>
            <a:r>
              <a:rPr kumimoji="0" sz="800" b="0" i="0" u="none" strike="noStrike" kern="1200" cap="none" spc="0" normalizeH="0" baseline="0" noProof="0" dirty="0">
                <a:ln>
                  <a:noFill/>
                </a:ln>
                <a:solidFill>
                  <a:prstClr val="black"/>
                </a:solidFill>
                <a:effectLst/>
                <a:uLnTx/>
                <a:uFillTx/>
                <a:latin typeface="Arial"/>
                <a:ea typeface="+mn-ea"/>
                <a:cs typeface="Arial"/>
              </a:rPr>
              <a:t>6	</a:t>
            </a:r>
            <a:r>
              <a:rPr kumimoji="0" sz="800" b="0" i="0" u="none" strike="noStrike" kern="1200" cap="none" spc="-5" normalizeH="0" baseline="0" noProof="0" dirty="0">
                <a:ln>
                  <a:noFill/>
                </a:ln>
                <a:solidFill>
                  <a:prstClr val="black"/>
                </a:solidFill>
                <a:effectLst/>
                <a:uLnTx/>
                <a:uFillTx/>
                <a:latin typeface="Arial"/>
                <a:ea typeface="+mn-ea"/>
                <a:cs typeface="Arial"/>
              </a:rPr>
              <a:t>260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18" name="object 418"/>
          <p:cNvSpPr txBox="1"/>
          <p:nvPr/>
        </p:nvSpPr>
        <p:spPr>
          <a:xfrm>
            <a:off x="1548383" y="4897323"/>
            <a:ext cx="226695" cy="148590"/>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10" normalizeH="0" baseline="0" noProof="0" dirty="0">
                <a:ln>
                  <a:noFill/>
                </a:ln>
                <a:solidFill>
                  <a:srgbClr val="C00000"/>
                </a:solidFill>
                <a:effectLst/>
                <a:uLnTx/>
                <a:uFillTx/>
                <a:latin typeface="Arial"/>
                <a:ea typeface="+mn-ea"/>
                <a:cs typeface="Arial"/>
              </a:rPr>
              <a:t>RUX</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19" name="object 419"/>
          <p:cNvSpPr/>
          <p:nvPr/>
        </p:nvSpPr>
        <p:spPr>
          <a:xfrm>
            <a:off x="1240536" y="4971288"/>
            <a:ext cx="243840" cy="0"/>
          </a:xfrm>
          <a:custGeom>
            <a:avLst/>
            <a:gdLst/>
            <a:ahLst/>
            <a:cxnLst/>
            <a:rect l="l" t="t" r="r" b="b"/>
            <a:pathLst>
              <a:path w="243840">
                <a:moveTo>
                  <a:pt x="0" y="0"/>
                </a:moveTo>
                <a:lnTo>
                  <a:pt x="243839" y="0"/>
                </a:lnTo>
              </a:path>
            </a:pathLst>
          </a:custGeom>
          <a:ln w="12192">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0" name="object 420"/>
          <p:cNvSpPr txBox="1"/>
          <p:nvPr/>
        </p:nvSpPr>
        <p:spPr>
          <a:xfrm>
            <a:off x="8047355" y="4751323"/>
            <a:ext cx="3017520" cy="368935"/>
          </a:xfrm>
          <a:prstGeom prst="rect">
            <a:avLst/>
          </a:prstGeom>
        </p:spPr>
        <p:txBody>
          <a:bodyPr vert="horz" wrap="square" lIns="0" tIns="12700" rIns="0" bIns="0" rtlCol="0">
            <a:spAutoFit/>
          </a:bodyPr>
          <a:lstStyle/>
          <a:p>
            <a:pPr marL="229870" marR="0" lvl="0" indent="0" algn="l" defTabSz="914400" rtl="0" eaLnBrk="1" fontAlgn="auto" latinLnBrk="0" hangingPunct="1">
              <a:lnSpc>
                <a:spcPct val="100000"/>
              </a:lnSpc>
              <a:spcBef>
                <a:spcPts val="100"/>
              </a:spcBef>
              <a:spcAft>
                <a:spcPts val="0"/>
              </a:spcAft>
              <a:buClrTx/>
              <a:buSzTx/>
              <a:buFontTx/>
              <a:buNone/>
              <a:tabLst>
                <a:tab pos="622935" algn="l"/>
                <a:tab pos="1071245" algn="l"/>
                <a:tab pos="1513840" algn="l"/>
                <a:tab pos="1958339" algn="l"/>
                <a:tab pos="2409825" algn="l"/>
                <a:tab pos="2835275" algn="l"/>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a:t>
            </a:r>
            <a:r>
              <a:rPr kumimoji="0" sz="800" b="0" i="0" u="none" strike="noStrike" kern="1200" cap="none" spc="0" normalizeH="0" baseline="0" noProof="0" dirty="0">
                <a:ln>
                  <a:noFill/>
                </a:ln>
                <a:solidFill>
                  <a:prstClr val="black"/>
                </a:solidFill>
                <a:effectLst/>
                <a:uLnTx/>
                <a:uFillTx/>
                <a:latin typeface="Arial"/>
                <a:ea typeface="+mn-ea"/>
                <a:cs typeface="Arial"/>
              </a:rPr>
              <a:t>0	</a:t>
            </a:r>
            <a:r>
              <a:rPr kumimoji="0" sz="800" b="0" i="0" u="none" strike="noStrike" kern="1200" cap="none" spc="-5" normalizeH="0" baseline="0" noProof="0" dirty="0">
                <a:ln>
                  <a:noFill/>
                </a:ln>
                <a:solidFill>
                  <a:prstClr val="black"/>
                </a:solidFill>
                <a:effectLst/>
                <a:uLnTx/>
                <a:uFillTx/>
                <a:latin typeface="Arial"/>
                <a:ea typeface="+mn-ea"/>
                <a:cs typeface="Arial"/>
              </a:rPr>
              <a:t>10</a:t>
            </a:r>
            <a:r>
              <a:rPr kumimoji="0" sz="800" b="0" i="0" u="none" strike="noStrike" kern="1200" cap="none" spc="0" normalizeH="0" baseline="0" noProof="0" dirty="0">
                <a:ln>
                  <a:noFill/>
                </a:ln>
                <a:solidFill>
                  <a:prstClr val="black"/>
                </a:solidFill>
                <a:effectLst/>
                <a:uLnTx/>
                <a:uFillTx/>
                <a:latin typeface="Arial"/>
                <a:ea typeface="+mn-ea"/>
                <a:cs typeface="Arial"/>
              </a:rPr>
              <a:t>4	</a:t>
            </a:r>
            <a:r>
              <a:rPr kumimoji="0" sz="800" b="0" i="0" u="none" strike="noStrike" kern="1200" cap="none" spc="-5" normalizeH="0" baseline="0" noProof="0" dirty="0">
                <a:ln>
                  <a:noFill/>
                </a:ln>
                <a:solidFill>
                  <a:prstClr val="black"/>
                </a:solidFill>
                <a:effectLst/>
                <a:uLnTx/>
                <a:uFillTx/>
                <a:latin typeface="Arial"/>
                <a:ea typeface="+mn-ea"/>
                <a:cs typeface="Arial"/>
              </a:rPr>
              <a:t>1</a:t>
            </a:r>
            <a:r>
              <a:rPr kumimoji="0" sz="800" b="0" i="0" u="none" strike="noStrike" kern="1200" cap="none" spc="-40" normalizeH="0" baseline="0" noProof="0" dirty="0">
                <a:ln>
                  <a:noFill/>
                </a:ln>
                <a:solidFill>
                  <a:prstClr val="black"/>
                </a:solidFill>
                <a:effectLst/>
                <a:uLnTx/>
                <a:uFillTx/>
                <a:latin typeface="Arial"/>
                <a:ea typeface="+mn-ea"/>
                <a:cs typeface="Arial"/>
              </a:rPr>
              <a:t>3</a:t>
            </a:r>
            <a:r>
              <a:rPr kumimoji="0" sz="800" b="0" i="0" u="none" strike="noStrike" kern="1200" cap="none" spc="0" normalizeH="0" baseline="0" noProof="0" dirty="0">
                <a:ln>
                  <a:noFill/>
                </a:ln>
                <a:solidFill>
                  <a:prstClr val="black"/>
                </a:solidFill>
                <a:effectLst/>
                <a:uLnTx/>
                <a:uFillTx/>
                <a:latin typeface="Arial"/>
                <a:ea typeface="+mn-ea"/>
                <a:cs typeface="Arial"/>
              </a:rPr>
              <a:t>0	</a:t>
            </a:r>
            <a:r>
              <a:rPr kumimoji="0" sz="800" b="0" i="0" u="none" strike="noStrike" kern="1200" cap="none" spc="-5" normalizeH="0" baseline="0" noProof="0" dirty="0">
                <a:ln>
                  <a:noFill/>
                </a:ln>
                <a:solidFill>
                  <a:prstClr val="black"/>
                </a:solidFill>
                <a:effectLst/>
                <a:uLnTx/>
                <a:uFillTx/>
                <a:latin typeface="Arial"/>
                <a:ea typeface="+mn-ea"/>
                <a:cs typeface="Arial"/>
              </a:rPr>
              <a:t>15</a:t>
            </a:r>
            <a:r>
              <a:rPr kumimoji="0" sz="800" b="0" i="0" u="none" strike="noStrike" kern="1200" cap="none" spc="0" normalizeH="0" baseline="0" noProof="0" dirty="0">
                <a:ln>
                  <a:noFill/>
                </a:ln>
                <a:solidFill>
                  <a:prstClr val="black"/>
                </a:solidFill>
                <a:effectLst/>
                <a:uLnTx/>
                <a:uFillTx/>
                <a:latin typeface="Arial"/>
                <a:ea typeface="+mn-ea"/>
                <a:cs typeface="Arial"/>
              </a:rPr>
              <a:t>6	</a:t>
            </a:r>
            <a:r>
              <a:rPr kumimoji="0" sz="800" b="0" i="0" u="none" strike="noStrike" kern="1200" cap="none" spc="-5" normalizeH="0" baseline="0" noProof="0" dirty="0">
                <a:ln>
                  <a:noFill/>
                </a:ln>
                <a:solidFill>
                  <a:prstClr val="black"/>
                </a:solidFill>
                <a:effectLst/>
                <a:uLnTx/>
                <a:uFillTx/>
                <a:latin typeface="Arial"/>
                <a:ea typeface="+mn-ea"/>
                <a:cs typeface="Arial"/>
              </a:rPr>
              <a:t>18</a:t>
            </a:r>
            <a:r>
              <a:rPr kumimoji="0" sz="800" b="0" i="0" u="none" strike="noStrike" kern="1200" cap="none" spc="0" normalizeH="0" baseline="0" noProof="0" dirty="0">
                <a:ln>
                  <a:noFill/>
                </a:ln>
                <a:solidFill>
                  <a:prstClr val="black"/>
                </a:solidFill>
                <a:effectLst/>
                <a:uLnTx/>
                <a:uFillTx/>
                <a:latin typeface="Arial"/>
                <a:ea typeface="+mn-ea"/>
                <a:cs typeface="Arial"/>
              </a:rPr>
              <a:t>2	</a:t>
            </a:r>
            <a:r>
              <a:rPr kumimoji="0" sz="800" b="0" i="0" u="none" strike="noStrike" kern="1200" cap="none" spc="-5" normalizeH="0" baseline="0" noProof="0" dirty="0">
                <a:ln>
                  <a:noFill/>
                </a:ln>
                <a:solidFill>
                  <a:prstClr val="black"/>
                </a:solidFill>
                <a:effectLst/>
                <a:uLnTx/>
                <a:uFillTx/>
                <a:latin typeface="Arial"/>
                <a:ea typeface="+mn-ea"/>
                <a:cs typeface="Arial"/>
              </a:rPr>
              <a:t>20</a:t>
            </a:r>
            <a:r>
              <a:rPr kumimoji="0" sz="800" b="0" i="0" u="none" strike="noStrike" kern="1200" cap="none" spc="0" normalizeH="0" baseline="0" noProof="0" dirty="0">
                <a:ln>
                  <a:noFill/>
                </a:ln>
                <a:solidFill>
                  <a:prstClr val="black"/>
                </a:solidFill>
                <a:effectLst/>
                <a:uLnTx/>
                <a:uFillTx/>
                <a:latin typeface="Arial"/>
                <a:ea typeface="+mn-ea"/>
                <a:cs typeface="Arial"/>
              </a:rPr>
              <a:t>8	</a:t>
            </a:r>
            <a:r>
              <a:rPr kumimoji="0" sz="800" b="0" i="0" u="none" strike="noStrike" kern="1200" cap="none" spc="-5" normalizeH="0" baseline="0" noProof="0" dirty="0">
                <a:ln>
                  <a:noFill/>
                </a:ln>
                <a:solidFill>
                  <a:prstClr val="black"/>
                </a:solidFill>
                <a:effectLst/>
                <a:uLnTx/>
                <a:uFillTx/>
                <a:latin typeface="Arial"/>
                <a:ea typeface="+mn-ea"/>
                <a:cs typeface="Arial"/>
              </a:rPr>
              <a:t>234</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78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mn-ea"/>
                <a:cs typeface="Arial"/>
              </a:rPr>
              <a:t>Time RUX </a:t>
            </a:r>
            <a:r>
              <a:rPr kumimoji="0" sz="800" b="1" i="0" u="none" strike="noStrike" kern="1200" cap="none" spc="0" normalizeH="0" baseline="0" noProof="0" dirty="0">
                <a:ln>
                  <a:noFill/>
                </a:ln>
                <a:solidFill>
                  <a:prstClr val="black"/>
                </a:solidFill>
                <a:effectLst/>
                <a:uLnTx/>
                <a:uFillTx/>
                <a:latin typeface="Arial"/>
                <a:ea typeface="+mn-ea"/>
                <a:cs typeface="Arial"/>
              </a:rPr>
              <a:t>and </a:t>
            </a:r>
            <a:r>
              <a:rPr kumimoji="0" sz="800" b="1" i="0" u="none" strike="noStrike" kern="1200" cap="none" spc="-15" normalizeH="0" baseline="0" noProof="0" dirty="0">
                <a:ln>
                  <a:noFill/>
                </a:ln>
                <a:solidFill>
                  <a:prstClr val="black"/>
                </a:solidFill>
                <a:effectLst/>
                <a:uLnTx/>
                <a:uFillTx/>
                <a:latin typeface="Arial"/>
                <a:ea typeface="+mn-ea"/>
                <a:cs typeface="Arial"/>
              </a:rPr>
              <a:t>BAT </a:t>
            </a:r>
            <a:r>
              <a:rPr kumimoji="0" sz="800" b="1" i="0" u="none" strike="noStrike" kern="1200" cap="none" spc="0" normalizeH="0" baseline="0" noProof="0" dirty="0">
                <a:ln>
                  <a:noFill/>
                </a:ln>
                <a:solidFill>
                  <a:prstClr val="black"/>
                </a:solidFill>
                <a:effectLst/>
                <a:uLnTx/>
                <a:uFillTx/>
                <a:latin typeface="Arial"/>
                <a:ea typeface="+mn-ea"/>
                <a:cs typeface="Arial"/>
              </a:rPr>
              <a:t>groups </a:t>
            </a:r>
            <a:r>
              <a:rPr kumimoji="0" sz="800" b="1" i="0" u="none" strike="noStrike" kern="1200" cap="none" spc="-5" normalizeH="0" baseline="0" noProof="0" dirty="0">
                <a:ln>
                  <a:noFill/>
                </a:ln>
                <a:solidFill>
                  <a:prstClr val="black"/>
                </a:solidFill>
                <a:effectLst/>
                <a:uLnTx/>
                <a:uFillTx/>
                <a:latin typeface="Arial"/>
                <a:ea typeface="+mn-ea"/>
                <a:cs typeface="Arial"/>
              </a:rPr>
              <a:t>(study</a:t>
            </a:r>
            <a:r>
              <a:rPr kumimoji="0" sz="800" b="1" i="0" u="none" strike="noStrike" kern="1200" cap="none" spc="40"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weeks)</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22" name="object 422"/>
          <p:cNvSpPr txBox="1"/>
          <p:nvPr/>
        </p:nvSpPr>
        <p:spPr>
          <a:xfrm>
            <a:off x="438708" y="6496703"/>
            <a:ext cx="10949305" cy="28321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004676"/>
                </a:solidFill>
                <a:effectLst/>
                <a:uLnTx/>
                <a:uFillTx/>
                <a:latin typeface="Arial"/>
                <a:ea typeface="+mn-ea"/>
                <a:cs typeface="Arial"/>
              </a:rPr>
              <a:t>RUX and </a:t>
            </a:r>
            <a:r>
              <a:rPr kumimoji="0" sz="1000" b="0" i="0" u="none" strike="noStrike" kern="1200" cap="none" spc="-10" normalizeH="0" baseline="0" noProof="0" dirty="0">
                <a:ln>
                  <a:noFill/>
                </a:ln>
                <a:solidFill>
                  <a:srgbClr val="004676"/>
                </a:solidFill>
                <a:effectLst/>
                <a:uLnTx/>
                <a:uFillTx/>
                <a:latin typeface="Arial"/>
                <a:ea typeface="+mn-ea"/>
                <a:cs typeface="Arial"/>
              </a:rPr>
              <a:t>BAT </a:t>
            </a:r>
            <a:r>
              <a:rPr kumimoji="0" sz="1000" b="0" i="0" u="none" strike="noStrike" kern="1200" cap="none" spc="-5" normalizeH="0" baseline="0" noProof="0" dirty="0">
                <a:ln>
                  <a:noFill/>
                </a:ln>
                <a:solidFill>
                  <a:srgbClr val="004676"/>
                </a:solidFill>
                <a:effectLst/>
                <a:uLnTx/>
                <a:uFillTx/>
                <a:latin typeface="Arial"/>
                <a:ea typeface="+mn-ea"/>
                <a:cs typeface="Arial"/>
              </a:rPr>
              <a:t>data based on full </a:t>
            </a:r>
            <a:r>
              <a:rPr kumimoji="0" sz="1000" b="0" i="0" u="none" strike="noStrike" kern="1200" cap="none" spc="-10" normalizeH="0" baseline="0" noProof="0" dirty="0">
                <a:ln>
                  <a:noFill/>
                </a:ln>
                <a:solidFill>
                  <a:srgbClr val="004676"/>
                </a:solidFill>
                <a:effectLst/>
                <a:uLnTx/>
                <a:uFillTx/>
                <a:latin typeface="Arial"/>
                <a:ea typeface="+mn-ea"/>
                <a:cs typeface="Arial"/>
              </a:rPr>
              <a:t>analysis </a:t>
            </a:r>
            <a:r>
              <a:rPr kumimoji="0" sz="1000" b="0" i="0" u="none" strike="noStrike" kern="1200" cap="none" spc="-5" normalizeH="0" baseline="0" noProof="0" dirty="0">
                <a:ln>
                  <a:noFill/>
                </a:ln>
                <a:solidFill>
                  <a:srgbClr val="004676"/>
                </a:solidFill>
                <a:effectLst/>
                <a:uLnTx/>
                <a:uFillTx/>
                <a:latin typeface="Arial"/>
                <a:ea typeface="+mn-ea"/>
                <a:cs typeface="Arial"/>
              </a:rPr>
              <a:t>set. Crossover data based on crossover set. AML, acute </a:t>
            </a:r>
            <a:r>
              <a:rPr kumimoji="0" sz="1000" b="0" i="0" u="none" strike="noStrike" kern="1200" cap="none" spc="-10" normalizeH="0" baseline="0" noProof="0" dirty="0">
                <a:ln>
                  <a:noFill/>
                </a:ln>
                <a:solidFill>
                  <a:srgbClr val="004676"/>
                </a:solidFill>
                <a:effectLst/>
                <a:uLnTx/>
                <a:uFillTx/>
                <a:latin typeface="Arial"/>
                <a:ea typeface="+mn-ea"/>
                <a:cs typeface="Arial"/>
              </a:rPr>
              <a:t>myeloid </a:t>
            </a:r>
            <a:r>
              <a:rPr kumimoji="0" sz="1000" b="0" i="0" u="none" strike="noStrike" kern="1200" cap="none" spc="-5" normalizeH="0" baseline="0" noProof="0" dirty="0">
                <a:ln>
                  <a:noFill/>
                </a:ln>
                <a:solidFill>
                  <a:srgbClr val="004676"/>
                </a:solidFill>
                <a:effectLst/>
                <a:uLnTx/>
                <a:uFillTx/>
                <a:latin typeface="Arial"/>
                <a:ea typeface="+mn-ea"/>
                <a:cs typeface="Arial"/>
              </a:rPr>
              <a:t>leukemia; EOT, end of treatment; Hct, hematocrit; </a:t>
            </a:r>
            <a:r>
              <a:rPr kumimoji="0" sz="1000" b="0" i="0" u="none" strike="noStrike" kern="1200" cap="none" spc="-10" normalizeH="0" baseline="0" noProof="0" dirty="0">
                <a:ln>
                  <a:noFill/>
                </a:ln>
                <a:solidFill>
                  <a:srgbClr val="004676"/>
                </a:solidFill>
                <a:effectLst/>
                <a:uLnTx/>
                <a:uFillTx/>
                <a:latin typeface="Arial"/>
                <a:ea typeface="+mn-ea"/>
                <a:cs typeface="Arial"/>
              </a:rPr>
              <a:t>KM, </a:t>
            </a:r>
            <a:r>
              <a:rPr kumimoji="0" sz="1000" b="0" i="0" u="none" strike="noStrike" kern="1200" cap="none" spc="-5" normalizeH="0" baseline="0" noProof="0" dirty="0">
                <a:ln>
                  <a:noFill/>
                </a:ln>
                <a:solidFill>
                  <a:srgbClr val="004676"/>
                </a:solidFill>
                <a:effectLst/>
                <a:uLnTx/>
                <a:uFillTx/>
                <a:latin typeface="Arial"/>
                <a:ea typeface="+mn-ea"/>
                <a:cs typeface="Arial"/>
              </a:rPr>
              <a:t>Kaplan-Meier;</a:t>
            </a:r>
            <a:r>
              <a:rPr kumimoji="0" sz="1000" b="0" i="0" u="none" strike="noStrike" kern="1200" cap="none" spc="30"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MF, myelofibrosis.</a:t>
            </a:r>
            <a:endParaRPr kumimoji="0" sz="1000" b="0" i="0" u="none" strike="noStrike" kern="1200" cap="none" spc="0" normalizeH="0" baseline="0" noProof="0" dirty="0">
              <a:ln>
                <a:noFill/>
              </a:ln>
              <a:solidFill>
                <a:srgbClr val="004676"/>
              </a:solidFill>
              <a:effectLst/>
              <a:uLnTx/>
              <a:uFillTx/>
              <a:latin typeface="Arial"/>
              <a:ea typeface="+mn-ea"/>
              <a:cs typeface="Arial"/>
            </a:endParaRPr>
          </a:p>
          <a:p>
            <a:pPr marL="3550285" marR="0" lvl="0" indent="0" algn="l" defTabSz="914400" rtl="0" eaLnBrk="1" fontAlgn="auto" latinLnBrk="0" hangingPunct="1">
              <a:lnSpc>
                <a:spcPct val="100000"/>
              </a:lnSpc>
              <a:spcBef>
                <a:spcPts val="70"/>
              </a:spcBef>
              <a:spcAft>
                <a:spcPts val="0"/>
              </a:spcAft>
              <a:buClrTx/>
              <a:buSzTx/>
              <a:buFontTx/>
              <a:buNone/>
              <a:tabLst/>
              <a:defRPr/>
            </a:pPr>
            <a:r>
              <a:rPr kumimoji="0" sz="700" b="0" i="0" u="none" strike="noStrike" kern="1200" cap="none" spc="15" normalizeH="0" baseline="0" noProof="0" dirty="0">
                <a:ln>
                  <a:noFill/>
                </a:ln>
                <a:solidFill>
                  <a:srgbClr val="004676"/>
                </a:solidFill>
                <a:effectLst/>
                <a:uLnTx/>
                <a:uFillTx/>
                <a:latin typeface="Arial"/>
                <a:ea typeface="+mn-ea"/>
                <a:cs typeface="Arial"/>
              </a:rPr>
              <a:t>Poster presented </a:t>
            </a:r>
            <a:r>
              <a:rPr kumimoji="0" sz="700" b="0" i="0" u="none" strike="noStrike" kern="1200" cap="none" spc="10" normalizeH="0" baseline="0" noProof="0" dirty="0">
                <a:ln>
                  <a:noFill/>
                </a:ln>
                <a:solidFill>
                  <a:srgbClr val="004676"/>
                </a:solidFill>
                <a:effectLst/>
                <a:uLnTx/>
                <a:uFillTx/>
                <a:latin typeface="Arial"/>
                <a:ea typeface="+mn-ea"/>
                <a:cs typeface="Arial"/>
              </a:rPr>
              <a:t>at the </a:t>
            </a:r>
            <a:r>
              <a:rPr kumimoji="0" sz="700" b="0" i="0" u="none" strike="noStrike" kern="1200" cap="none" spc="15" normalizeH="0" baseline="0" noProof="0" dirty="0">
                <a:ln>
                  <a:noFill/>
                </a:ln>
                <a:solidFill>
                  <a:srgbClr val="004676"/>
                </a:solidFill>
                <a:effectLst/>
                <a:uLnTx/>
                <a:uFillTx/>
                <a:latin typeface="Arial"/>
                <a:ea typeface="+mn-ea"/>
                <a:cs typeface="Arial"/>
              </a:rPr>
              <a:t>2020 </a:t>
            </a:r>
            <a:r>
              <a:rPr kumimoji="0" sz="700" b="0" i="0" u="none" strike="noStrike" kern="1200" cap="none" spc="20" normalizeH="0" baseline="0" noProof="0" dirty="0">
                <a:ln>
                  <a:noFill/>
                </a:ln>
                <a:solidFill>
                  <a:srgbClr val="004676"/>
                </a:solidFill>
                <a:effectLst/>
                <a:uLnTx/>
                <a:uFillTx/>
                <a:latin typeface="Arial"/>
                <a:ea typeface="+mn-ea"/>
                <a:cs typeface="Arial"/>
              </a:rPr>
              <a:t>ASH </a:t>
            </a:r>
            <a:r>
              <a:rPr kumimoji="0" sz="700" b="0" i="0" u="none" strike="noStrike" kern="1200" cap="none" spc="15" normalizeH="0" baseline="0" noProof="0" dirty="0">
                <a:ln>
                  <a:noFill/>
                </a:ln>
                <a:solidFill>
                  <a:srgbClr val="004676"/>
                </a:solidFill>
                <a:effectLst/>
                <a:uLnTx/>
                <a:uFillTx/>
                <a:latin typeface="Arial"/>
                <a:ea typeface="+mn-ea"/>
                <a:cs typeface="Arial"/>
              </a:rPr>
              <a:t>Annual Meeting </a:t>
            </a:r>
            <a:r>
              <a:rPr kumimoji="0" sz="700" b="0" i="0" u="none" strike="noStrike" kern="1200" cap="none" spc="20" normalizeH="0" baseline="0" noProof="0" dirty="0">
                <a:ln>
                  <a:noFill/>
                </a:ln>
                <a:solidFill>
                  <a:srgbClr val="004676"/>
                </a:solidFill>
                <a:effectLst/>
                <a:uLnTx/>
                <a:uFillTx/>
                <a:latin typeface="Arial"/>
                <a:ea typeface="+mn-ea"/>
                <a:cs typeface="Arial"/>
              </a:rPr>
              <a:t>&amp; </a:t>
            </a:r>
            <a:r>
              <a:rPr kumimoji="0" sz="700" b="0" i="0" u="none" strike="noStrike" kern="1200" cap="none" spc="10" normalizeH="0" baseline="0" noProof="0" dirty="0">
                <a:ln>
                  <a:noFill/>
                </a:ln>
                <a:solidFill>
                  <a:srgbClr val="004676"/>
                </a:solidFill>
                <a:effectLst/>
                <a:uLnTx/>
                <a:uFillTx/>
                <a:latin typeface="Arial"/>
                <a:ea typeface="+mn-ea"/>
                <a:cs typeface="Arial"/>
              </a:rPr>
              <a:t>Exposition, </a:t>
            </a:r>
            <a:r>
              <a:rPr kumimoji="0" sz="700" b="0" i="0" u="none" strike="noStrike" kern="1200" cap="none" spc="15" normalizeH="0" baseline="0" noProof="0" dirty="0">
                <a:ln>
                  <a:noFill/>
                </a:ln>
                <a:solidFill>
                  <a:srgbClr val="004676"/>
                </a:solidFill>
                <a:effectLst/>
                <a:uLnTx/>
                <a:uFillTx/>
                <a:latin typeface="Arial"/>
                <a:ea typeface="+mn-ea"/>
                <a:cs typeface="Arial"/>
              </a:rPr>
              <a:t>held </a:t>
            </a:r>
            <a:r>
              <a:rPr kumimoji="0" sz="700" b="0" i="0" u="none" strike="noStrike" kern="1200" cap="none" spc="10" normalizeH="0" baseline="0" noProof="0" dirty="0">
                <a:ln>
                  <a:noFill/>
                </a:ln>
                <a:solidFill>
                  <a:srgbClr val="004676"/>
                </a:solidFill>
                <a:effectLst/>
                <a:uLnTx/>
                <a:uFillTx/>
                <a:latin typeface="Arial"/>
                <a:ea typeface="+mn-ea"/>
                <a:cs typeface="Arial"/>
              </a:rPr>
              <a:t>virtually </a:t>
            </a:r>
            <a:r>
              <a:rPr kumimoji="0" sz="700" b="0" i="0" u="none" strike="noStrike" kern="1200" cap="none" spc="15" normalizeH="0" baseline="0" noProof="0" dirty="0">
                <a:ln>
                  <a:noFill/>
                </a:ln>
                <a:solidFill>
                  <a:srgbClr val="004676"/>
                </a:solidFill>
                <a:effectLst/>
                <a:uLnTx/>
                <a:uFillTx/>
                <a:latin typeface="Arial"/>
                <a:ea typeface="+mn-ea"/>
                <a:cs typeface="Arial"/>
              </a:rPr>
              <a:t>on </a:t>
            </a:r>
            <a:r>
              <a:rPr kumimoji="0" sz="700" b="0" i="0" u="none" strike="noStrike" kern="1200" cap="none" spc="25" normalizeH="0" baseline="0" noProof="0" dirty="0">
                <a:ln>
                  <a:noFill/>
                </a:ln>
                <a:solidFill>
                  <a:srgbClr val="004676"/>
                </a:solidFill>
                <a:effectLst/>
                <a:uLnTx/>
                <a:uFillTx/>
                <a:latin typeface="Arial"/>
                <a:ea typeface="+mn-ea"/>
                <a:cs typeface="Arial"/>
              </a:rPr>
              <a:t>5–8 </a:t>
            </a:r>
            <a:r>
              <a:rPr kumimoji="0" sz="700" b="0" i="0" u="none" strike="noStrike" kern="1200" cap="none" spc="15" normalizeH="0" baseline="0" noProof="0" dirty="0">
                <a:ln>
                  <a:noFill/>
                </a:ln>
                <a:solidFill>
                  <a:srgbClr val="004676"/>
                </a:solidFill>
                <a:effectLst/>
                <a:uLnTx/>
                <a:uFillTx/>
                <a:latin typeface="Arial"/>
                <a:ea typeface="+mn-ea"/>
                <a:cs typeface="Arial"/>
              </a:rPr>
              <a:t>December</a:t>
            </a:r>
            <a:r>
              <a:rPr kumimoji="0" sz="700" b="0" i="0" u="none" strike="noStrike" kern="1200" cap="none" spc="-80" normalizeH="0" baseline="0" noProof="0" dirty="0">
                <a:ln>
                  <a:noFill/>
                </a:ln>
                <a:solidFill>
                  <a:srgbClr val="004676"/>
                </a:solidFill>
                <a:effectLst/>
                <a:uLnTx/>
                <a:uFillTx/>
                <a:latin typeface="Arial"/>
                <a:ea typeface="+mn-ea"/>
                <a:cs typeface="Arial"/>
              </a:rPr>
              <a:t> </a:t>
            </a:r>
            <a:r>
              <a:rPr kumimoji="0" sz="700" b="0" i="0" u="none" strike="noStrike" kern="1200" cap="none" spc="15" normalizeH="0" baseline="0" noProof="0" dirty="0">
                <a:ln>
                  <a:noFill/>
                </a:ln>
                <a:solidFill>
                  <a:srgbClr val="004676"/>
                </a:solidFill>
                <a:effectLst/>
                <a:uLnTx/>
                <a:uFillTx/>
                <a:latin typeface="Arial"/>
                <a:ea typeface="+mn-ea"/>
                <a:cs typeface="Arial"/>
              </a:rPr>
              <a:t>2020</a:t>
            </a:r>
            <a:endParaRPr kumimoji="0" sz="700" b="0" i="0" u="none" strike="noStrike" kern="1200" cap="none" spc="0" normalizeH="0" baseline="0" noProof="0" dirty="0">
              <a:ln>
                <a:noFill/>
              </a:ln>
              <a:solidFill>
                <a:srgbClr val="004676"/>
              </a:solidFill>
              <a:effectLst/>
              <a:uLnTx/>
              <a:uFillTx/>
              <a:latin typeface="Arial"/>
              <a:ea typeface="+mn-ea"/>
              <a:cs typeface="Arial"/>
            </a:endParaRPr>
          </a:p>
        </p:txBody>
      </p:sp>
      <p:sp>
        <p:nvSpPr>
          <p:cNvPr id="421" name="object 421"/>
          <p:cNvSpPr txBox="1"/>
          <p:nvPr/>
        </p:nvSpPr>
        <p:spPr>
          <a:xfrm>
            <a:off x="6637019" y="2500121"/>
            <a:ext cx="2026285" cy="208279"/>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Median </a:t>
            </a: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Hct </a:t>
            </a: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levels </a:t>
            </a: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 </a:t>
            </a: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over</a:t>
            </a:r>
            <a:r>
              <a:rPr kumimoji="0" sz="1200" b="1" i="0" u="sng" strike="noStrike" kern="1200" cap="none" spc="-60" normalizeH="0" baseline="0" noProof="0" dirty="0">
                <a:ln>
                  <a:noFill/>
                </a:ln>
                <a:solidFill>
                  <a:prstClr val="black"/>
                </a:solidFill>
                <a:effectLst/>
                <a:uLnTx/>
                <a:uFill>
                  <a:solidFill>
                    <a:srgbClr val="000000"/>
                  </a:solidFill>
                </a:uFill>
                <a:latin typeface="Carlito"/>
                <a:ea typeface="+mn-ea"/>
                <a:cs typeface="Carlito"/>
              </a:rPr>
              <a:t> </a:t>
            </a: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time</a:t>
            </a:r>
            <a:endParaRPr kumimoji="0" sz="1200" b="0" i="0" u="none" strike="noStrike" kern="1200" cap="none" spc="0" normalizeH="0" baseline="0" noProof="0">
              <a:ln>
                <a:noFill/>
              </a:ln>
              <a:solidFill>
                <a:prstClr val="black"/>
              </a:solidFill>
              <a:effectLst/>
              <a:uLnTx/>
              <a:uFillTx/>
              <a:latin typeface="Carlito"/>
              <a:ea typeface="+mn-ea"/>
              <a:cs typeface="Carlito"/>
            </a:endParaRPr>
          </a:p>
        </p:txBody>
      </p:sp>
    </p:spTree>
    <p:extLst>
      <p:ext uri="{BB962C8B-B14F-4D97-AF65-F5344CB8AC3E}">
        <p14:creationId xmlns:p14="http://schemas.microsoft.com/office/powerpoint/2010/main" val="271031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55904"/>
            <a:ext cx="12192000" cy="6102350"/>
          </a:xfrm>
          <a:custGeom>
            <a:avLst/>
            <a:gdLst/>
            <a:ahLst/>
            <a:cxnLst/>
            <a:rect l="l" t="t" r="r" b="b"/>
            <a:pathLst>
              <a:path w="12192000" h="6102350">
                <a:moveTo>
                  <a:pt x="0" y="6102095"/>
                </a:moveTo>
                <a:lnTo>
                  <a:pt x="12192000" y="6102095"/>
                </a:lnTo>
                <a:lnTo>
                  <a:pt x="12192000" y="0"/>
                </a:lnTo>
                <a:lnTo>
                  <a:pt x="0" y="0"/>
                </a:lnTo>
                <a:lnTo>
                  <a:pt x="0" y="6102095"/>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234684" y="1153667"/>
            <a:ext cx="5581015" cy="4860290"/>
          </a:xfrm>
          <a:custGeom>
            <a:avLst/>
            <a:gdLst/>
            <a:ahLst/>
            <a:cxnLst/>
            <a:rect l="l" t="t" r="r" b="b"/>
            <a:pathLst>
              <a:path w="5581015" h="4860290">
                <a:moveTo>
                  <a:pt x="5418455" y="0"/>
                </a:moveTo>
                <a:lnTo>
                  <a:pt x="162432" y="0"/>
                </a:lnTo>
                <a:lnTo>
                  <a:pt x="119224" y="5796"/>
                </a:lnTo>
                <a:lnTo>
                  <a:pt x="80414" y="22159"/>
                </a:lnTo>
                <a:lnTo>
                  <a:pt x="47545" y="47545"/>
                </a:lnTo>
                <a:lnTo>
                  <a:pt x="22159" y="80414"/>
                </a:lnTo>
                <a:lnTo>
                  <a:pt x="5796" y="119224"/>
                </a:lnTo>
                <a:lnTo>
                  <a:pt x="0" y="162433"/>
                </a:lnTo>
                <a:lnTo>
                  <a:pt x="0" y="4697666"/>
                </a:lnTo>
                <a:lnTo>
                  <a:pt x="5796" y="4740830"/>
                </a:lnTo>
                <a:lnTo>
                  <a:pt x="22159" y="4779617"/>
                </a:lnTo>
                <a:lnTo>
                  <a:pt x="47545" y="4812479"/>
                </a:lnTo>
                <a:lnTo>
                  <a:pt x="80414" y="4837867"/>
                </a:lnTo>
                <a:lnTo>
                  <a:pt x="119224" y="4854236"/>
                </a:lnTo>
                <a:lnTo>
                  <a:pt x="162432" y="4860036"/>
                </a:lnTo>
                <a:lnTo>
                  <a:pt x="5418455" y="4860036"/>
                </a:lnTo>
                <a:lnTo>
                  <a:pt x="5461663" y="4854236"/>
                </a:lnTo>
                <a:lnTo>
                  <a:pt x="5500473" y="4837867"/>
                </a:lnTo>
                <a:lnTo>
                  <a:pt x="5533342" y="4812479"/>
                </a:lnTo>
                <a:lnTo>
                  <a:pt x="5558728" y="4779617"/>
                </a:lnTo>
                <a:lnTo>
                  <a:pt x="5575091" y="4740830"/>
                </a:lnTo>
                <a:lnTo>
                  <a:pt x="5580888" y="4697666"/>
                </a:lnTo>
                <a:lnTo>
                  <a:pt x="5580888" y="162433"/>
                </a:lnTo>
                <a:lnTo>
                  <a:pt x="5575091" y="119224"/>
                </a:lnTo>
                <a:lnTo>
                  <a:pt x="5558728" y="80414"/>
                </a:lnTo>
                <a:lnTo>
                  <a:pt x="5533342" y="47545"/>
                </a:lnTo>
                <a:lnTo>
                  <a:pt x="5500473" y="22159"/>
                </a:lnTo>
                <a:lnTo>
                  <a:pt x="5461663" y="5796"/>
                </a:lnTo>
                <a:lnTo>
                  <a:pt x="54184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object 5"/>
          <p:cNvGrpSpPr/>
          <p:nvPr/>
        </p:nvGrpSpPr>
        <p:grpSpPr>
          <a:xfrm>
            <a:off x="414527" y="1153667"/>
            <a:ext cx="5579745" cy="4860290"/>
            <a:chOff x="414527" y="1153667"/>
            <a:chExt cx="5579745" cy="4860290"/>
          </a:xfrm>
        </p:grpSpPr>
        <p:sp>
          <p:nvSpPr>
            <p:cNvPr id="6" name="object 6"/>
            <p:cNvSpPr/>
            <p:nvPr/>
          </p:nvSpPr>
          <p:spPr>
            <a:xfrm>
              <a:off x="414527" y="1153667"/>
              <a:ext cx="5579745" cy="4860290"/>
            </a:xfrm>
            <a:custGeom>
              <a:avLst/>
              <a:gdLst/>
              <a:ahLst/>
              <a:cxnLst/>
              <a:rect l="l" t="t" r="r" b="b"/>
              <a:pathLst>
                <a:path w="5579745" h="4860290">
                  <a:moveTo>
                    <a:pt x="5416931" y="0"/>
                  </a:moveTo>
                  <a:lnTo>
                    <a:pt x="162369" y="0"/>
                  </a:lnTo>
                  <a:lnTo>
                    <a:pt x="119205" y="5796"/>
                  </a:lnTo>
                  <a:lnTo>
                    <a:pt x="80418" y="22159"/>
                  </a:lnTo>
                  <a:lnTo>
                    <a:pt x="47556" y="47545"/>
                  </a:lnTo>
                  <a:lnTo>
                    <a:pt x="22168" y="80414"/>
                  </a:lnTo>
                  <a:lnTo>
                    <a:pt x="5799" y="119224"/>
                  </a:lnTo>
                  <a:lnTo>
                    <a:pt x="0" y="162433"/>
                  </a:lnTo>
                  <a:lnTo>
                    <a:pt x="0" y="4697666"/>
                  </a:lnTo>
                  <a:lnTo>
                    <a:pt x="5799" y="4740830"/>
                  </a:lnTo>
                  <a:lnTo>
                    <a:pt x="22168" y="4779617"/>
                  </a:lnTo>
                  <a:lnTo>
                    <a:pt x="47556" y="4812479"/>
                  </a:lnTo>
                  <a:lnTo>
                    <a:pt x="80418" y="4837867"/>
                  </a:lnTo>
                  <a:lnTo>
                    <a:pt x="119205" y="4854236"/>
                  </a:lnTo>
                  <a:lnTo>
                    <a:pt x="162369" y="4860036"/>
                  </a:lnTo>
                  <a:lnTo>
                    <a:pt x="5416931" y="4860036"/>
                  </a:lnTo>
                  <a:lnTo>
                    <a:pt x="5460139" y="4854236"/>
                  </a:lnTo>
                  <a:lnTo>
                    <a:pt x="5498949" y="4837867"/>
                  </a:lnTo>
                  <a:lnTo>
                    <a:pt x="5531818" y="4812479"/>
                  </a:lnTo>
                  <a:lnTo>
                    <a:pt x="5557204" y="4779617"/>
                  </a:lnTo>
                  <a:lnTo>
                    <a:pt x="5573567" y="4740830"/>
                  </a:lnTo>
                  <a:lnTo>
                    <a:pt x="5579364" y="4697666"/>
                  </a:lnTo>
                  <a:lnTo>
                    <a:pt x="5579364" y="162433"/>
                  </a:lnTo>
                  <a:lnTo>
                    <a:pt x="5573567" y="119224"/>
                  </a:lnTo>
                  <a:lnTo>
                    <a:pt x="5557204" y="80414"/>
                  </a:lnTo>
                  <a:lnTo>
                    <a:pt x="5531818" y="47545"/>
                  </a:lnTo>
                  <a:lnTo>
                    <a:pt x="5498949" y="22159"/>
                  </a:lnTo>
                  <a:lnTo>
                    <a:pt x="5460139" y="5796"/>
                  </a:lnTo>
                  <a:lnTo>
                    <a:pt x="541693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647700" y="2412491"/>
              <a:ext cx="5113020" cy="3455035"/>
            </a:xfrm>
            <a:custGeom>
              <a:avLst/>
              <a:gdLst/>
              <a:ahLst/>
              <a:cxnLst/>
              <a:rect l="l" t="t" r="r" b="b"/>
              <a:pathLst>
                <a:path w="5113020" h="3455035">
                  <a:moveTo>
                    <a:pt x="5113020" y="0"/>
                  </a:moveTo>
                  <a:lnTo>
                    <a:pt x="0" y="0"/>
                  </a:lnTo>
                  <a:lnTo>
                    <a:pt x="0" y="3454908"/>
                  </a:lnTo>
                  <a:lnTo>
                    <a:pt x="5113020" y="3454908"/>
                  </a:lnTo>
                  <a:lnTo>
                    <a:pt x="5113020"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object 8"/>
          <p:cNvGrpSpPr/>
          <p:nvPr/>
        </p:nvGrpSpPr>
        <p:grpSpPr>
          <a:xfrm>
            <a:off x="6480047" y="2412492"/>
            <a:ext cx="5111750" cy="3455035"/>
            <a:chOff x="6480047" y="2412492"/>
            <a:chExt cx="5111750" cy="3455035"/>
          </a:xfrm>
        </p:grpSpPr>
        <p:sp>
          <p:nvSpPr>
            <p:cNvPr id="9" name="object 9"/>
            <p:cNvSpPr/>
            <p:nvPr/>
          </p:nvSpPr>
          <p:spPr>
            <a:xfrm>
              <a:off x="6480047" y="2412492"/>
              <a:ext cx="5111750" cy="3455035"/>
            </a:xfrm>
            <a:custGeom>
              <a:avLst/>
              <a:gdLst/>
              <a:ahLst/>
              <a:cxnLst/>
              <a:rect l="l" t="t" r="r" b="b"/>
              <a:pathLst>
                <a:path w="5111750" h="3455035">
                  <a:moveTo>
                    <a:pt x="5111496" y="0"/>
                  </a:moveTo>
                  <a:lnTo>
                    <a:pt x="0" y="0"/>
                  </a:lnTo>
                  <a:lnTo>
                    <a:pt x="0" y="3454908"/>
                  </a:lnTo>
                  <a:lnTo>
                    <a:pt x="5111496" y="3454908"/>
                  </a:lnTo>
                  <a:lnTo>
                    <a:pt x="5111496"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636257" y="2681351"/>
              <a:ext cx="2630805" cy="10795"/>
            </a:xfrm>
            <a:custGeom>
              <a:avLst/>
              <a:gdLst/>
              <a:ahLst/>
              <a:cxnLst/>
              <a:rect l="l" t="t" r="r" b="b"/>
              <a:pathLst>
                <a:path w="2630804" h="10794">
                  <a:moveTo>
                    <a:pt x="2630424" y="0"/>
                  </a:moveTo>
                  <a:lnTo>
                    <a:pt x="0" y="0"/>
                  </a:lnTo>
                  <a:lnTo>
                    <a:pt x="0" y="10668"/>
                  </a:lnTo>
                  <a:lnTo>
                    <a:pt x="2630424" y="10668"/>
                  </a:lnTo>
                  <a:lnTo>
                    <a:pt x="2630424"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11"/>
          <p:cNvSpPr txBox="1"/>
          <p:nvPr/>
        </p:nvSpPr>
        <p:spPr>
          <a:xfrm>
            <a:off x="701344" y="1324736"/>
            <a:ext cx="5078730" cy="600710"/>
          </a:xfrm>
          <a:prstGeom prst="rect">
            <a:avLst/>
          </a:prstGeom>
        </p:spPr>
        <p:txBody>
          <a:bodyPr vert="horz" wrap="square" lIns="0" tIns="12065" rIns="0" bIns="0" rtlCol="0">
            <a:spAutoFit/>
          </a:bodyPr>
          <a:lstStyle/>
          <a:p>
            <a:pPr marL="38100" marR="0" lvl="0" indent="0" algn="l" defTabSz="914400" rtl="0" eaLnBrk="1" fontAlgn="auto" latinLnBrk="0" hangingPunct="1">
              <a:lnSpc>
                <a:spcPts val="1905"/>
              </a:lnSpc>
              <a:spcBef>
                <a:spcPts val="95"/>
              </a:spcBef>
              <a:spcAft>
                <a:spcPts val="0"/>
              </a:spcAft>
              <a:buClrTx/>
              <a:buSzTx/>
              <a:buFontTx/>
              <a:buNone/>
              <a:tabLst/>
              <a:defRPr/>
            </a:pPr>
            <a:r>
              <a:rPr kumimoji="0" sz="1600" b="1" i="0" u="none" strike="noStrike" kern="1200" cap="none" spc="-5" normalizeH="0" baseline="0" noProof="0" dirty="0">
                <a:ln>
                  <a:noFill/>
                </a:ln>
                <a:solidFill>
                  <a:srgbClr val="F05821"/>
                </a:solidFill>
                <a:effectLst/>
                <a:uLnTx/>
                <a:uFillTx/>
                <a:latin typeface="Arial"/>
                <a:ea typeface="+mn-ea"/>
                <a:cs typeface="Arial"/>
              </a:rPr>
              <a:t>Duration of CHR in RUX</a:t>
            </a:r>
            <a:r>
              <a:rPr kumimoji="0" sz="1600" b="1" i="0" u="none" strike="noStrike" kern="1200" cap="none" spc="45" normalizeH="0" baseline="0" noProof="0" dirty="0">
                <a:ln>
                  <a:noFill/>
                </a:ln>
                <a:solidFill>
                  <a:srgbClr val="F05821"/>
                </a:solidFill>
                <a:effectLst/>
                <a:uLnTx/>
                <a:uFillTx/>
                <a:latin typeface="Arial"/>
                <a:ea typeface="+mn-ea"/>
                <a:cs typeface="Arial"/>
              </a:rPr>
              <a:t> </a:t>
            </a:r>
            <a:r>
              <a:rPr kumimoji="0" sz="1600" b="1" i="0" u="none" strike="noStrike" kern="1200" cap="none" spc="-5" normalizeH="0" baseline="0" noProof="0" dirty="0">
                <a:ln>
                  <a:noFill/>
                </a:ln>
                <a:solidFill>
                  <a:srgbClr val="F05821"/>
                </a:solidFill>
                <a:effectLst/>
                <a:uLnTx/>
                <a:uFillTx/>
                <a:latin typeface="Arial"/>
                <a:ea typeface="+mn-ea"/>
                <a:cs typeface="Arial"/>
              </a:rPr>
              <a:t>patients</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38100" marR="30480" lvl="0" indent="0" algn="l" defTabSz="914400" rtl="0" eaLnBrk="1" fontAlgn="auto" latinLnBrk="0" hangingPunct="1">
              <a:lnSpc>
                <a:spcPts val="1320"/>
              </a:lnSpc>
              <a:spcBef>
                <a:spcPts val="3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rlito"/>
                <a:ea typeface="+mn-ea"/>
                <a:cs typeface="Carlito"/>
              </a:rPr>
              <a:t>CHR </a:t>
            </a:r>
            <a:r>
              <a:rPr kumimoji="0" sz="1100" b="0" i="0" u="none" strike="noStrike" kern="1200" cap="none" spc="0" normalizeH="0" baseline="0" noProof="0" dirty="0">
                <a:ln>
                  <a:noFill/>
                </a:ln>
                <a:solidFill>
                  <a:prstClr val="black"/>
                </a:solidFill>
                <a:effectLst/>
                <a:uLnTx/>
                <a:uFillTx/>
                <a:latin typeface="Carlito"/>
                <a:ea typeface="+mn-ea"/>
                <a:cs typeface="Carlito"/>
              </a:rPr>
              <a:t>= Hct control, WBC &lt;10x10</a:t>
            </a:r>
            <a:r>
              <a:rPr kumimoji="0" sz="1050" b="0" i="0" u="none" strike="noStrike" kern="1200" cap="none" spc="0" normalizeH="0" baseline="27777" noProof="0" dirty="0">
                <a:ln>
                  <a:noFill/>
                </a:ln>
                <a:solidFill>
                  <a:prstClr val="black"/>
                </a:solidFill>
                <a:effectLst/>
                <a:uLnTx/>
                <a:uFillTx/>
                <a:latin typeface="Carlito"/>
                <a:ea typeface="+mn-ea"/>
                <a:cs typeface="Carlito"/>
              </a:rPr>
              <a:t>9</a:t>
            </a:r>
            <a:r>
              <a:rPr kumimoji="0" sz="1100" b="0" i="0" u="none" strike="noStrike" kern="1200" cap="none" spc="0" normalizeH="0" baseline="0" noProof="0" dirty="0">
                <a:ln>
                  <a:noFill/>
                </a:ln>
                <a:solidFill>
                  <a:prstClr val="black"/>
                </a:solidFill>
                <a:effectLst/>
                <a:uLnTx/>
                <a:uFillTx/>
                <a:latin typeface="Carlito"/>
                <a:ea typeface="+mn-ea"/>
                <a:cs typeface="Carlito"/>
              </a:rPr>
              <a:t>/L, and platelets ≤400x10</a:t>
            </a:r>
            <a:r>
              <a:rPr kumimoji="0" sz="1050" b="0" i="0" u="none" strike="noStrike" kern="1200" cap="none" spc="0" normalizeH="0" baseline="27777" noProof="0" dirty="0">
                <a:ln>
                  <a:noFill/>
                </a:ln>
                <a:solidFill>
                  <a:prstClr val="black"/>
                </a:solidFill>
                <a:effectLst/>
                <a:uLnTx/>
                <a:uFillTx/>
                <a:latin typeface="Carlito"/>
                <a:ea typeface="+mn-ea"/>
                <a:cs typeface="Carlito"/>
              </a:rPr>
              <a:t>9</a:t>
            </a:r>
            <a:r>
              <a:rPr kumimoji="0" sz="1100" b="0" i="0" u="none" strike="noStrike" kern="1200" cap="none" spc="0" normalizeH="0" baseline="0" noProof="0" dirty="0">
                <a:ln>
                  <a:noFill/>
                </a:ln>
                <a:solidFill>
                  <a:prstClr val="black"/>
                </a:solidFill>
                <a:effectLst/>
                <a:uLnTx/>
                <a:uFillTx/>
                <a:latin typeface="Carlito"/>
                <a:ea typeface="+mn-ea"/>
                <a:cs typeface="Carlito"/>
              </a:rPr>
              <a:t>/L; key secondary response</a:t>
            </a:r>
            <a:r>
              <a:rPr kumimoji="0" sz="1100" b="0" i="0" u="none" strike="noStrike" kern="1200" cap="none" spc="-170" normalizeH="0" baseline="0" noProof="0" dirty="0">
                <a:ln>
                  <a:noFill/>
                </a:ln>
                <a:solidFill>
                  <a:prstClr val="black"/>
                </a:solidFill>
                <a:effectLst/>
                <a:uLnTx/>
                <a:uFillTx/>
                <a:latin typeface="Carlito"/>
                <a:ea typeface="+mn-ea"/>
                <a:cs typeface="Carlito"/>
              </a:rPr>
              <a:t> </a:t>
            </a:r>
            <a:r>
              <a:rPr kumimoji="0" sz="1100" b="0" i="0" u="none" strike="noStrike" kern="1200" cap="none" spc="0" normalizeH="0" baseline="0" noProof="0" dirty="0">
                <a:ln>
                  <a:noFill/>
                </a:ln>
                <a:solidFill>
                  <a:prstClr val="black"/>
                </a:solidFill>
                <a:effectLst/>
                <a:uLnTx/>
                <a:uFillTx/>
                <a:latin typeface="Carlito"/>
                <a:ea typeface="+mn-ea"/>
                <a:cs typeface="Carlito"/>
              </a:rPr>
              <a:t>at  Week</a:t>
            </a:r>
            <a:r>
              <a:rPr kumimoji="0" sz="1100" b="0" i="0" u="none" strike="noStrike" kern="1200" cap="none" spc="-25" normalizeH="0" baseline="0" noProof="0" dirty="0">
                <a:ln>
                  <a:noFill/>
                </a:ln>
                <a:solidFill>
                  <a:prstClr val="black"/>
                </a:solidFill>
                <a:effectLst/>
                <a:uLnTx/>
                <a:uFillTx/>
                <a:latin typeface="Carlito"/>
                <a:ea typeface="+mn-ea"/>
                <a:cs typeface="Carlito"/>
              </a:rPr>
              <a:t> </a:t>
            </a:r>
            <a:r>
              <a:rPr kumimoji="0" sz="1100" b="0" i="0" u="none" strike="noStrike" kern="1200" cap="none" spc="5" normalizeH="0" baseline="0" noProof="0" dirty="0">
                <a:ln>
                  <a:noFill/>
                </a:ln>
                <a:solidFill>
                  <a:prstClr val="black"/>
                </a:solidFill>
                <a:effectLst/>
                <a:uLnTx/>
                <a:uFillTx/>
                <a:latin typeface="Carlito"/>
                <a:ea typeface="+mn-ea"/>
                <a:cs typeface="Carlito"/>
              </a:rPr>
              <a:t>28</a:t>
            </a:r>
            <a:r>
              <a:rPr kumimoji="0" sz="1050" b="0" i="0" u="none" strike="noStrike" kern="1200" cap="none" spc="7" normalizeH="0" baseline="27777" noProof="0" dirty="0">
                <a:ln>
                  <a:noFill/>
                </a:ln>
                <a:solidFill>
                  <a:prstClr val="black"/>
                </a:solidFill>
                <a:effectLst/>
                <a:uLnTx/>
                <a:uFillTx/>
                <a:latin typeface="Carlito"/>
                <a:ea typeface="+mn-ea"/>
                <a:cs typeface="Carlito"/>
              </a:rPr>
              <a:t>a</a:t>
            </a:r>
            <a:endParaRPr kumimoji="0" sz="1050" b="0" i="0" u="none" strike="noStrike" kern="1200" cap="none" spc="0" normalizeH="0" baseline="27777" noProof="0">
              <a:ln>
                <a:noFill/>
              </a:ln>
              <a:solidFill>
                <a:prstClr val="black"/>
              </a:solidFill>
              <a:effectLst/>
              <a:uLnTx/>
              <a:uFillTx/>
              <a:latin typeface="Carlito"/>
              <a:ea typeface="+mn-ea"/>
              <a:cs typeface="Carlito"/>
            </a:endParaRPr>
          </a:p>
        </p:txBody>
      </p:sp>
      <p:sp>
        <p:nvSpPr>
          <p:cNvPr id="12" name="object 12"/>
          <p:cNvSpPr txBox="1">
            <a:spLocks noGrp="1"/>
          </p:cNvSpPr>
          <p:nvPr>
            <p:ph type="title"/>
          </p:nvPr>
        </p:nvSpPr>
        <p:spPr>
          <a:xfrm>
            <a:off x="250213" y="197742"/>
            <a:ext cx="11478709" cy="443070"/>
          </a:xfrm>
          <a:prstGeom prst="rect">
            <a:avLst/>
          </a:prstGeom>
        </p:spPr>
        <p:txBody>
          <a:bodyPr vert="horz" wrap="square" lIns="0" tIns="12065" rIns="0" bIns="0" rtlCol="0">
            <a:spAutoFit/>
          </a:bodyPr>
          <a:lstStyle/>
          <a:p>
            <a:pPr marL="38100">
              <a:lnSpc>
                <a:spcPct val="100000"/>
              </a:lnSpc>
              <a:spcBef>
                <a:spcPts val="95"/>
              </a:spcBef>
            </a:pPr>
            <a:r>
              <a:rPr lang="it-IT" sz="2800" b="1" spc="-5" dirty="0"/>
              <a:t>RESPONSE-2: c</a:t>
            </a:r>
            <a:r>
              <a:rPr sz="2800" b="1" spc="-5" dirty="0" err="1"/>
              <a:t>omplete</a:t>
            </a:r>
            <a:r>
              <a:rPr sz="2800" b="1" spc="-5" dirty="0"/>
              <a:t> hematologic remission </a:t>
            </a:r>
            <a:r>
              <a:rPr sz="2600" b="1" dirty="0"/>
              <a:t>(CHR) &amp; </a:t>
            </a:r>
            <a:r>
              <a:rPr sz="2600" b="1" i="1" spc="5" dirty="0">
                <a:latin typeface="Arial"/>
                <a:cs typeface="Arial"/>
              </a:rPr>
              <a:t>JAK2</a:t>
            </a:r>
            <a:r>
              <a:rPr sz="2550" b="1" i="1" spc="7" baseline="26143" dirty="0">
                <a:latin typeface="Arial"/>
                <a:cs typeface="Arial"/>
              </a:rPr>
              <a:t>V617F </a:t>
            </a:r>
            <a:r>
              <a:rPr sz="2600" b="1" dirty="0"/>
              <a:t>allele</a:t>
            </a:r>
            <a:r>
              <a:rPr sz="2600" b="1" spc="-160" dirty="0"/>
              <a:t> </a:t>
            </a:r>
            <a:r>
              <a:rPr sz="2600" b="1" dirty="0"/>
              <a:t>burden</a:t>
            </a:r>
            <a:endParaRPr sz="2600" b="1" dirty="0">
              <a:latin typeface="Arial"/>
              <a:cs typeface="Arial"/>
            </a:endParaRPr>
          </a:p>
        </p:txBody>
      </p:sp>
      <p:sp>
        <p:nvSpPr>
          <p:cNvPr id="13" name="object 13"/>
          <p:cNvSpPr txBox="1"/>
          <p:nvPr/>
        </p:nvSpPr>
        <p:spPr>
          <a:xfrm>
            <a:off x="413308" y="6010147"/>
            <a:ext cx="10881360" cy="482600"/>
          </a:xfrm>
          <a:prstGeom prst="rect">
            <a:avLst/>
          </a:prstGeom>
        </p:spPr>
        <p:txBody>
          <a:bodyPr vert="horz" wrap="square" lIns="0" tIns="12065" rIns="0" bIns="0" rtlCol="0">
            <a:spAutoFit/>
          </a:bodyPr>
          <a:lstStyle/>
          <a:p>
            <a:pPr marL="38100" marR="30480" lvl="0" indent="0" algn="l" defTabSz="914400" rtl="0" eaLnBrk="1" fontAlgn="auto" latinLnBrk="0" hangingPunct="1">
              <a:lnSpc>
                <a:spcPct val="100000"/>
              </a:lnSpc>
              <a:spcBef>
                <a:spcPts val="95"/>
              </a:spcBef>
              <a:spcAft>
                <a:spcPts val="0"/>
              </a:spcAft>
              <a:buClrTx/>
              <a:buSzTx/>
              <a:buFontTx/>
              <a:buNone/>
              <a:tabLst/>
              <a:defRPr/>
            </a:pPr>
            <a:r>
              <a:rPr kumimoji="0" sz="975" b="0" i="0" u="none" strike="noStrike" kern="1200" cap="none" spc="15" normalizeH="0" baseline="25641" noProof="0" dirty="0">
                <a:ln>
                  <a:noFill/>
                </a:ln>
                <a:solidFill>
                  <a:srgbClr val="004676"/>
                </a:solidFill>
                <a:effectLst/>
                <a:uLnTx/>
                <a:uFillTx/>
                <a:latin typeface="Arial"/>
                <a:ea typeface="+mn-ea"/>
                <a:cs typeface="Arial"/>
              </a:rPr>
              <a:t>a </a:t>
            </a:r>
            <a:r>
              <a:rPr kumimoji="0" sz="1000" b="0" i="0" u="none" strike="noStrike" kern="1200" cap="none" spc="-5" normalizeH="0" baseline="0" noProof="0" dirty="0">
                <a:ln>
                  <a:noFill/>
                </a:ln>
                <a:solidFill>
                  <a:srgbClr val="004676"/>
                </a:solidFill>
                <a:effectLst/>
                <a:uLnTx/>
                <a:uFillTx/>
                <a:latin typeface="Arial"/>
                <a:ea typeface="+mn-ea"/>
                <a:cs typeface="Arial"/>
              </a:rPr>
              <a:t>Defined as HcT control, </a:t>
            </a:r>
            <a:r>
              <a:rPr kumimoji="0" sz="1000" b="0" i="0" u="none" strike="noStrike" kern="1200" cap="none" spc="5" normalizeH="0" baseline="0" noProof="0" dirty="0">
                <a:ln>
                  <a:noFill/>
                </a:ln>
                <a:solidFill>
                  <a:srgbClr val="004676"/>
                </a:solidFill>
                <a:effectLst/>
                <a:uLnTx/>
                <a:uFillTx/>
                <a:latin typeface="Arial"/>
                <a:ea typeface="+mn-ea"/>
                <a:cs typeface="Arial"/>
              </a:rPr>
              <a:t>WBC </a:t>
            </a:r>
            <a:r>
              <a:rPr kumimoji="0" sz="1000" b="0" i="0" u="none" strike="noStrike" kern="1200" cap="none" spc="-5" normalizeH="0" baseline="0" noProof="0" dirty="0">
                <a:ln>
                  <a:noFill/>
                </a:ln>
                <a:solidFill>
                  <a:srgbClr val="004676"/>
                </a:solidFill>
                <a:effectLst/>
                <a:uLnTx/>
                <a:uFillTx/>
                <a:latin typeface="Arial"/>
                <a:ea typeface="+mn-ea"/>
                <a:cs typeface="Arial"/>
              </a:rPr>
              <a:t>&lt;10x10</a:t>
            </a:r>
            <a:r>
              <a:rPr kumimoji="0" sz="975" b="0" i="0" u="none" strike="noStrike" kern="1200" cap="none" spc="-7" normalizeH="0" baseline="25641" noProof="0" dirty="0">
                <a:ln>
                  <a:noFill/>
                </a:ln>
                <a:solidFill>
                  <a:srgbClr val="004676"/>
                </a:solidFill>
                <a:effectLst/>
                <a:uLnTx/>
                <a:uFillTx/>
                <a:latin typeface="Arial"/>
                <a:ea typeface="+mn-ea"/>
                <a:cs typeface="Arial"/>
              </a:rPr>
              <a:t>9 </a:t>
            </a:r>
            <a:r>
              <a:rPr kumimoji="0" sz="1000" b="0" i="0" u="none" strike="noStrike" kern="1200" cap="none" spc="-5" normalizeH="0" baseline="0" noProof="0" dirty="0">
                <a:ln>
                  <a:noFill/>
                </a:ln>
                <a:solidFill>
                  <a:srgbClr val="004676"/>
                </a:solidFill>
                <a:effectLst/>
                <a:uLnTx/>
                <a:uFillTx/>
                <a:latin typeface="Arial"/>
                <a:ea typeface="+mn-ea"/>
                <a:cs typeface="Arial"/>
              </a:rPr>
              <a:t>/L, and platelets ≤400x10</a:t>
            </a:r>
            <a:r>
              <a:rPr kumimoji="0" sz="975" b="0" i="0" u="none" strike="noStrike" kern="1200" cap="none" spc="-7" normalizeH="0" baseline="25641" noProof="0" dirty="0">
                <a:ln>
                  <a:noFill/>
                </a:ln>
                <a:solidFill>
                  <a:srgbClr val="004676"/>
                </a:solidFill>
                <a:effectLst/>
                <a:uLnTx/>
                <a:uFillTx/>
                <a:latin typeface="Arial"/>
                <a:ea typeface="+mn-ea"/>
                <a:cs typeface="Arial"/>
              </a:rPr>
              <a:t>9</a:t>
            </a:r>
            <a:r>
              <a:rPr kumimoji="0" sz="1000" b="0" i="0" u="none" strike="noStrike" kern="1200" cap="none" spc="-5" normalizeH="0" baseline="0" noProof="0" dirty="0">
                <a:ln>
                  <a:noFill/>
                </a:ln>
                <a:solidFill>
                  <a:srgbClr val="004676"/>
                </a:solidFill>
                <a:effectLst/>
                <a:uLnTx/>
                <a:uFillTx/>
                <a:latin typeface="Arial"/>
                <a:ea typeface="+mn-ea"/>
                <a:cs typeface="Arial"/>
              </a:rPr>
              <a:t>/L, at </a:t>
            </a:r>
            <a:r>
              <a:rPr kumimoji="0" sz="1000" b="0" i="0" u="none" strike="noStrike" kern="1200" cap="none" spc="5"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28. </a:t>
            </a:r>
            <a:r>
              <a:rPr kumimoji="0" sz="975" b="0" i="0" u="none" strike="noStrike" kern="1200" cap="none" spc="15" normalizeH="0" baseline="25641" noProof="0" dirty="0">
                <a:ln>
                  <a:noFill/>
                </a:ln>
                <a:solidFill>
                  <a:srgbClr val="004676"/>
                </a:solidFill>
                <a:effectLst/>
                <a:uLnTx/>
                <a:uFillTx/>
                <a:latin typeface="Arial"/>
                <a:ea typeface="+mn-ea"/>
                <a:cs typeface="Arial"/>
              </a:rPr>
              <a:t>b </a:t>
            </a:r>
            <a:r>
              <a:rPr kumimoji="0" sz="1000" b="0" i="0" u="none" strike="noStrike" kern="1200" cap="none" spc="-5" normalizeH="0" baseline="0" noProof="0" dirty="0">
                <a:ln>
                  <a:noFill/>
                </a:ln>
                <a:solidFill>
                  <a:srgbClr val="004676"/>
                </a:solidFill>
                <a:effectLst/>
                <a:uLnTx/>
                <a:uFillTx/>
                <a:latin typeface="Arial"/>
                <a:ea typeface="+mn-ea"/>
                <a:cs typeface="Arial"/>
              </a:rPr>
              <a:t>Defined as Hct control at </a:t>
            </a:r>
            <a:r>
              <a:rPr kumimoji="0" sz="1000" b="0" i="0" u="none" strike="noStrike" kern="1200" cap="none" spc="5"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260 (absence of phlebotomy eligibility starting at </a:t>
            </a:r>
            <a:r>
              <a:rPr kumimoji="0" sz="1000" b="0" i="0" u="none" strike="noStrike" kern="1200" cap="none" spc="5"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8 through </a:t>
            </a:r>
            <a:r>
              <a:rPr kumimoji="0" sz="1000" b="0" i="0" u="none" strike="noStrike" kern="1200" cap="none" spc="0"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260,  </a:t>
            </a:r>
            <a:r>
              <a:rPr kumimoji="0" sz="1000" b="0" i="0" u="none" strike="noStrike" kern="1200" cap="none" spc="-10" normalizeH="0" baseline="0" noProof="0" dirty="0">
                <a:ln>
                  <a:noFill/>
                </a:ln>
                <a:solidFill>
                  <a:srgbClr val="004676"/>
                </a:solidFill>
                <a:effectLst/>
                <a:uLnTx/>
                <a:uFillTx/>
                <a:latin typeface="Arial"/>
                <a:ea typeface="+mn-ea"/>
                <a:cs typeface="Arial"/>
              </a:rPr>
              <a:t>with </a:t>
            </a:r>
            <a:r>
              <a:rPr kumimoji="0" sz="1000" b="0" i="0" u="none" strike="noStrike" kern="1200" cap="none" spc="-5" normalizeH="0" baseline="0" noProof="0" dirty="0">
                <a:ln>
                  <a:noFill/>
                </a:ln>
                <a:solidFill>
                  <a:srgbClr val="004676"/>
                </a:solidFill>
                <a:effectLst/>
                <a:uLnTx/>
                <a:uFillTx/>
                <a:latin typeface="Arial"/>
                <a:ea typeface="+mn-ea"/>
                <a:cs typeface="Arial"/>
              </a:rPr>
              <a:t>≤1 post-randomization phlebotomy eligibility prior to </a:t>
            </a:r>
            <a:r>
              <a:rPr kumimoji="0" sz="1000" b="0" i="0" u="none" strike="noStrike" kern="1200" cap="none" spc="5"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8, </a:t>
            </a:r>
            <a:r>
              <a:rPr kumimoji="0" sz="1000" b="0" i="0" u="none" strike="noStrike" kern="1200" cap="none" spc="10" normalizeH="0" baseline="0" noProof="0" dirty="0">
                <a:ln>
                  <a:noFill/>
                </a:ln>
                <a:solidFill>
                  <a:srgbClr val="004676"/>
                </a:solidFill>
                <a:effectLst/>
                <a:uLnTx/>
                <a:uFillTx/>
                <a:latin typeface="Arial"/>
                <a:ea typeface="+mn-ea"/>
                <a:cs typeface="Arial"/>
              </a:rPr>
              <a:t>WBC </a:t>
            </a:r>
            <a:r>
              <a:rPr kumimoji="0" sz="1000" b="0" i="0" u="none" strike="noStrike" kern="1200" cap="none" spc="-10" normalizeH="0" baseline="0" noProof="0" dirty="0">
                <a:ln>
                  <a:noFill/>
                </a:ln>
                <a:solidFill>
                  <a:srgbClr val="004676"/>
                </a:solidFill>
                <a:effectLst/>
                <a:uLnTx/>
                <a:uFillTx/>
                <a:latin typeface="Arial"/>
                <a:ea typeface="+mn-ea"/>
                <a:cs typeface="Arial"/>
              </a:rPr>
              <a:t>&lt;10 </a:t>
            </a:r>
            <a:r>
              <a:rPr kumimoji="0" sz="1000" b="0" i="0" u="none" strike="noStrike" kern="1200" cap="none" spc="0" normalizeH="0" baseline="0" noProof="0" dirty="0">
                <a:ln>
                  <a:noFill/>
                </a:ln>
                <a:solidFill>
                  <a:srgbClr val="004676"/>
                </a:solidFill>
                <a:effectLst/>
                <a:uLnTx/>
                <a:uFillTx/>
                <a:latin typeface="Arial"/>
                <a:ea typeface="+mn-ea"/>
                <a:cs typeface="Arial"/>
              </a:rPr>
              <a:t>x10^</a:t>
            </a:r>
            <a:r>
              <a:rPr kumimoji="0" sz="975" b="0" i="0" u="none" strike="noStrike" kern="1200" cap="none" spc="0" normalizeH="0" baseline="25641" noProof="0" dirty="0">
                <a:ln>
                  <a:noFill/>
                </a:ln>
                <a:solidFill>
                  <a:srgbClr val="004676"/>
                </a:solidFill>
                <a:effectLst/>
                <a:uLnTx/>
                <a:uFillTx/>
                <a:latin typeface="Arial"/>
                <a:ea typeface="+mn-ea"/>
                <a:cs typeface="Arial"/>
              </a:rPr>
              <a:t>9</a:t>
            </a:r>
            <a:r>
              <a:rPr kumimoji="0" sz="1000" b="0" i="0" u="none" strike="noStrike" kern="1200" cap="none" spc="0" normalizeH="0" baseline="0" noProof="0" dirty="0">
                <a:ln>
                  <a:noFill/>
                </a:ln>
                <a:solidFill>
                  <a:srgbClr val="004676"/>
                </a:solidFill>
                <a:effectLst/>
                <a:uLnTx/>
                <a:uFillTx/>
                <a:latin typeface="Arial"/>
                <a:ea typeface="+mn-ea"/>
                <a:cs typeface="Arial"/>
              </a:rPr>
              <a:t>/L </a:t>
            </a:r>
            <a:r>
              <a:rPr kumimoji="0" sz="1000" b="0" i="0" u="none" strike="noStrike" kern="1200" cap="none" spc="-5" normalizeH="0" baseline="0" noProof="0" dirty="0">
                <a:ln>
                  <a:noFill/>
                </a:ln>
                <a:solidFill>
                  <a:srgbClr val="004676"/>
                </a:solidFill>
                <a:effectLst/>
                <a:uLnTx/>
                <a:uFillTx/>
                <a:latin typeface="Arial"/>
                <a:ea typeface="+mn-ea"/>
                <a:cs typeface="Arial"/>
              </a:rPr>
              <a:t>at </a:t>
            </a:r>
            <a:r>
              <a:rPr kumimoji="0" sz="1000" b="0" i="0" u="none" strike="noStrike" kern="1200" cap="none" spc="0" normalizeH="0" baseline="0" noProof="0" dirty="0">
                <a:ln>
                  <a:noFill/>
                </a:ln>
                <a:solidFill>
                  <a:srgbClr val="004676"/>
                </a:solidFill>
                <a:effectLst/>
                <a:uLnTx/>
                <a:uFillTx/>
                <a:latin typeface="Arial"/>
                <a:ea typeface="+mn-ea"/>
                <a:cs typeface="Arial"/>
              </a:rPr>
              <a:t>Week </a:t>
            </a:r>
            <a:r>
              <a:rPr kumimoji="0" sz="1000" b="0" i="0" u="none" strike="noStrike" kern="1200" cap="none" spc="-10" normalizeH="0" baseline="0" noProof="0" dirty="0">
                <a:ln>
                  <a:noFill/>
                </a:ln>
                <a:solidFill>
                  <a:srgbClr val="004676"/>
                </a:solidFill>
                <a:effectLst/>
                <a:uLnTx/>
                <a:uFillTx/>
                <a:latin typeface="Arial"/>
                <a:ea typeface="+mn-ea"/>
                <a:cs typeface="Arial"/>
              </a:rPr>
              <a:t>260, and Platelets </a:t>
            </a:r>
            <a:r>
              <a:rPr kumimoji="0" sz="1000" b="0" i="0" u="none" strike="noStrike" kern="1200" cap="none" spc="-5" normalizeH="0" baseline="0" noProof="0" dirty="0">
                <a:ln>
                  <a:noFill/>
                </a:ln>
                <a:solidFill>
                  <a:srgbClr val="004676"/>
                </a:solidFill>
                <a:effectLst/>
                <a:uLnTx/>
                <a:uFillTx/>
                <a:latin typeface="Arial"/>
                <a:ea typeface="+mn-ea"/>
                <a:cs typeface="Arial"/>
              </a:rPr>
              <a:t>≤400 x 10^</a:t>
            </a:r>
            <a:r>
              <a:rPr kumimoji="0" sz="975" b="0" i="0" u="none" strike="noStrike" kern="1200" cap="none" spc="-7" normalizeH="0" baseline="25641" noProof="0" dirty="0">
                <a:ln>
                  <a:noFill/>
                </a:ln>
                <a:solidFill>
                  <a:srgbClr val="004676"/>
                </a:solidFill>
                <a:effectLst/>
                <a:uLnTx/>
                <a:uFillTx/>
                <a:latin typeface="Arial"/>
                <a:ea typeface="+mn-ea"/>
                <a:cs typeface="Arial"/>
              </a:rPr>
              <a:t>9</a:t>
            </a:r>
            <a:r>
              <a:rPr kumimoji="0" sz="1000" b="0" i="0" u="none" strike="noStrike" kern="1200" cap="none" spc="-5" normalizeH="0" baseline="0" noProof="0" dirty="0">
                <a:ln>
                  <a:noFill/>
                </a:ln>
                <a:solidFill>
                  <a:srgbClr val="004676"/>
                </a:solidFill>
                <a:effectLst/>
                <a:uLnTx/>
                <a:uFillTx/>
                <a:latin typeface="Arial"/>
                <a:ea typeface="+mn-ea"/>
                <a:cs typeface="Arial"/>
              </a:rPr>
              <a:t>/L at </a:t>
            </a:r>
            <a:r>
              <a:rPr kumimoji="0" sz="1000" b="0" i="0" u="none" strike="noStrike" kern="1200" cap="none" spc="0" normalizeH="0" baseline="0" noProof="0" dirty="0">
                <a:ln>
                  <a:noFill/>
                </a:ln>
                <a:solidFill>
                  <a:srgbClr val="004676"/>
                </a:solidFill>
                <a:effectLst/>
                <a:uLnTx/>
                <a:uFillTx/>
                <a:latin typeface="Arial"/>
                <a:ea typeface="+mn-ea"/>
                <a:cs typeface="Arial"/>
              </a:rPr>
              <a:t>Week </a:t>
            </a:r>
            <a:r>
              <a:rPr kumimoji="0" sz="1000" b="0" i="0" u="none" strike="noStrike" kern="1200" cap="none" spc="-5" normalizeH="0" baseline="0" noProof="0" dirty="0">
                <a:ln>
                  <a:noFill/>
                </a:ln>
                <a:solidFill>
                  <a:srgbClr val="004676"/>
                </a:solidFill>
                <a:effectLst/>
                <a:uLnTx/>
                <a:uFillTx/>
                <a:latin typeface="Arial"/>
                <a:ea typeface="+mn-ea"/>
                <a:cs typeface="Arial"/>
              </a:rPr>
              <a:t>260. </a:t>
            </a:r>
            <a:r>
              <a:rPr kumimoji="0" sz="975" b="0" i="0" u="none" strike="noStrike" kern="1200" cap="none" spc="15" normalizeH="0" baseline="25641" noProof="0" dirty="0">
                <a:ln>
                  <a:noFill/>
                </a:ln>
                <a:solidFill>
                  <a:srgbClr val="004676"/>
                </a:solidFill>
                <a:effectLst/>
                <a:uLnTx/>
                <a:uFillTx/>
                <a:latin typeface="Arial"/>
                <a:ea typeface="+mn-ea"/>
                <a:cs typeface="Arial"/>
              </a:rPr>
              <a:t>c </a:t>
            </a:r>
            <a:r>
              <a:rPr kumimoji="0" sz="1000" b="0" i="0" u="none" strike="noStrike" kern="1200" cap="none" spc="-5" normalizeH="0" baseline="0" noProof="0" dirty="0">
                <a:ln>
                  <a:noFill/>
                </a:ln>
                <a:solidFill>
                  <a:srgbClr val="004676"/>
                </a:solidFill>
                <a:effectLst/>
                <a:uLnTx/>
                <a:uFillTx/>
                <a:latin typeface="Arial"/>
                <a:ea typeface="+mn-ea"/>
                <a:cs typeface="Arial"/>
              </a:rPr>
              <a:t>Defined as </a:t>
            </a:r>
            <a:r>
              <a:rPr kumimoji="0" sz="1000" b="0" i="0" u="none" strike="noStrike" kern="1200" cap="none" spc="0" normalizeH="0" baseline="0" noProof="0" dirty="0">
                <a:ln>
                  <a:noFill/>
                </a:ln>
                <a:solidFill>
                  <a:srgbClr val="004676"/>
                </a:solidFill>
                <a:effectLst/>
                <a:uLnTx/>
                <a:uFillTx/>
                <a:latin typeface="Arial"/>
                <a:ea typeface="+mn-ea"/>
                <a:cs typeface="Arial"/>
              </a:rPr>
              <a:t>time from </a:t>
            </a:r>
            <a:r>
              <a:rPr kumimoji="0" sz="1000" b="0" i="0" u="none" strike="noStrike" kern="1200" cap="none" spc="-5" normalizeH="0" baseline="0" noProof="0" dirty="0">
                <a:ln>
                  <a:noFill/>
                </a:ln>
                <a:solidFill>
                  <a:srgbClr val="004676"/>
                </a:solidFill>
                <a:effectLst/>
                <a:uLnTx/>
                <a:uFillTx/>
                <a:latin typeface="Arial"/>
                <a:ea typeface="+mn-ea"/>
                <a:cs typeface="Arial"/>
              </a:rPr>
              <a:t>start of CHR to earliest date of  phlebotomy </a:t>
            </a:r>
            <a:r>
              <a:rPr kumimoji="0" sz="1000" b="0" i="0" u="none" strike="noStrike" kern="1200" cap="none" spc="-10" normalizeH="0" baseline="0" noProof="0" dirty="0">
                <a:ln>
                  <a:noFill/>
                </a:ln>
                <a:solidFill>
                  <a:srgbClr val="004676"/>
                </a:solidFill>
                <a:effectLst/>
                <a:uLnTx/>
                <a:uFillTx/>
                <a:latin typeface="Arial"/>
                <a:ea typeface="+mn-ea"/>
                <a:cs typeface="Arial"/>
              </a:rPr>
              <a:t>eligibility, palpable </a:t>
            </a:r>
            <a:r>
              <a:rPr kumimoji="0" sz="1000" b="0" i="0" u="none" strike="noStrike" kern="1200" cap="none" spc="-5" normalizeH="0" baseline="0" noProof="0" dirty="0">
                <a:ln>
                  <a:noFill/>
                </a:ln>
                <a:solidFill>
                  <a:srgbClr val="004676"/>
                </a:solidFill>
                <a:effectLst/>
                <a:uLnTx/>
                <a:uFillTx/>
                <a:latin typeface="Arial"/>
                <a:ea typeface="+mn-ea"/>
                <a:cs typeface="Arial"/>
              </a:rPr>
              <a:t>spleen (&gt;0 </a:t>
            </a:r>
            <a:r>
              <a:rPr kumimoji="0" sz="1000" b="0" i="0" u="none" strike="noStrike" kern="1200" cap="none" spc="0" normalizeH="0" baseline="0" noProof="0" dirty="0">
                <a:ln>
                  <a:noFill/>
                </a:ln>
                <a:solidFill>
                  <a:srgbClr val="004676"/>
                </a:solidFill>
                <a:effectLst/>
                <a:uLnTx/>
                <a:uFillTx/>
                <a:latin typeface="Arial"/>
                <a:ea typeface="+mn-ea"/>
                <a:cs typeface="Arial"/>
              </a:rPr>
              <a:t>cm), </a:t>
            </a:r>
            <a:r>
              <a:rPr kumimoji="0" sz="1000" b="0" i="0" u="none" strike="noStrike" kern="1200" cap="none" spc="5" normalizeH="0" baseline="0" noProof="0" dirty="0">
                <a:ln>
                  <a:noFill/>
                </a:ln>
                <a:solidFill>
                  <a:srgbClr val="004676"/>
                </a:solidFill>
                <a:effectLst/>
                <a:uLnTx/>
                <a:uFillTx/>
                <a:latin typeface="Arial"/>
                <a:ea typeface="+mn-ea"/>
                <a:cs typeface="Arial"/>
              </a:rPr>
              <a:t>WBC </a:t>
            </a:r>
            <a:r>
              <a:rPr kumimoji="0" sz="1000" b="0" i="0" u="none" strike="noStrike" kern="1200" cap="none" spc="-5" normalizeH="0" baseline="0" noProof="0" dirty="0">
                <a:ln>
                  <a:noFill/>
                </a:ln>
                <a:solidFill>
                  <a:srgbClr val="004676"/>
                </a:solidFill>
                <a:effectLst/>
                <a:uLnTx/>
                <a:uFillTx/>
                <a:latin typeface="Arial"/>
                <a:ea typeface="+mn-ea"/>
                <a:cs typeface="Arial"/>
              </a:rPr>
              <a:t>≥10x10</a:t>
            </a:r>
            <a:r>
              <a:rPr kumimoji="0" sz="975" b="0" i="0" u="none" strike="noStrike" kern="1200" cap="none" spc="-7" normalizeH="0" baseline="25641" noProof="0" dirty="0">
                <a:ln>
                  <a:noFill/>
                </a:ln>
                <a:solidFill>
                  <a:srgbClr val="004676"/>
                </a:solidFill>
                <a:effectLst/>
                <a:uLnTx/>
                <a:uFillTx/>
                <a:latin typeface="Arial"/>
                <a:ea typeface="+mn-ea"/>
                <a:cs typeface="Arial"/>
              </a:rPr>
              <a:t>9 </a:t>
            </a:r>
            <a:r>
              <a:rPr kumimoji="0" sz="1000" b="0" i="0" u="none" strike="noStrike" kern="1200" cap="none" spc="-5" normalizeH="0" baseline="0" noProof="0" dirty="0">
                <a:ln>
                  <a:noFill/>
                </a:ln>
                <a:solidFill>
                  <a:srgbClr val="004676"/>
                </a:solidFill>
                <a:effectLst/>
                <a:uLnTx/>
                <a:uFillTx/>
                <a:latin typeface="Arial"/>
                <a:ea typeface="+mn-ea"/>
                <a:cs typeface="Arial"/>
              </a:rPr>
              <a:t>/L, platelets &gt;400x10</a:t>
            </a:r>
            <a:r>
              <a:rPr kumimoji="0" sz="975" b="0" i="0" u="none" strike="noStrike" kern="1200" cap="none" spc="-7" normalizeH="0" baseline="25641" noProof="0" dirty="0">
                <a:ln>
                  <a:noFill/>
                </a:ln>
                <a:solidFill>
                  <a:srgbClr val="004676"/>
                </a:solidFill>
                <a:effectLst/>
                <a:uLnTx/>
                <a:uFillTx/>
                <a:latin typeface="Arial"/>
                <a:ea typeface="+mn-ea"/>
                <a:cs typeface="Arial"/>
              </a:rPr>
              <a:t>9</a:t>
            </a:r>
            <a:r>
              <a:rPr kumimoji="0" sz="1000" b="0" i="0" u="none" strike="noStrike" kern="1200" cap="none" spc="-5" normalizeH="0" baseline="0" noProof="0" dirty="0">
                <a:ln>
                  <a:noFill/>
                </a:ln>
                <a:solidFill>
                  <a:srgbClr val="004676"/>
                </a:solidFill>
                <a:effectLst/>
                <a:uLnTx/>
                <a:uFillTx/>
                <a:latin typeface="Arial"/>
                <a:ea typeface="+mn-ea"/>
                <a:cs typeface="Arial"/>
              </a:rPr>
              <a:t>/L, transformation to MF or AML, or death due to any cause. RUX and </a:t>
            </a:r>
            <a:r>
              <a:rPr kumimoji="0" sz="1000" b="0" i="0" u="none" strike="noStrike" kern="1200" cap="none" spc="-10" normalizeH="0" baseline="0" noProof="0" dirty="0">
                <a:ln>
                  <a:noFill/>
                </a:ln>
                <a:solidFill>
                  <a:srgbClr val="004676"/>
                </a:solidFill>
                <a:effectLst/>
                <a:uLnTx/>
                <a:uFillTx/>
                <a:latin typeface="Arial"/>
                <a:ea typeface="+mn-ea"/>
                <a:cs typeface="Arial"/>
              </a:rPr>
              <a:t>BAT </a:t>
            </a:r>
            <a:r>
              <a:rPr kumimoji="0" sz="1000" b="0" i="0" u="none" strike="noStrike" kern="1200" cap="none" spc="-5" normalizeH="0" baseline="0" noProof="0" dirty="0">
                <a:ln>
                  <a:noFill/>
                </a:ln>
                <a:solidFill>
                  <a:srgbClr val="004676"/>
                </a:solidFill>
                <a:effectLst/>
                <a:uLnTx/>
                <a:uFillTx/>
                <a:latin typeface="Arial"/>
                <a:ea typeface="+mn-ea"/>
                <a:cs typeface="Arial"/>
              </a:rPr>
              <a:t>data based on full </a:t>
            </a:r>
            <a:r>
              <a:rPr kumimoji="0" sz="1000" b="0" i="0" u="none" strike="noStrike" kern="1200" cap="none" spc="-10" normalizeH="0" baseline="0" noProof="0" dirty="0">
                <a:ln>
                  <a:noFill/>
                </a:ln>
                <a:solidFill>
                  <a:srgbClr val="004676"/>
                </a:solidFill>
                <a:effectLst/>
                <a:uLnTx/>
                <a:uFillTx/>
                <a:latin typeface="Arial"/>
                <a:ea typeface="+mn-ea"/>
                <a:cs typeface="Arial"/>
              </a:rPr>
              <a:t>analysis</a:t>
            </a:r>
            <a:r>
              <a:rPr kumimoji="0" sz="1000" b="0" i="0" u="none" strike="noStrike" kern="1200" cap="none" spc="155"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set.</a:t>
            </a:r>
            <a:endParaRPr kumimoji="0" sz="1000" b="0" i="0" u="none" strike="noStrike" kern="1200" cap="none" spc="0" normalizeH="0" baseline="0" noProof="0" dirty="0">
              <a:ln>
                <a:noFill/>
              </a:ln>
              <a:solidFill>
                <a:srgbClr val="004676"/>
              </a:solidFill>
              <a:effectLst/>
              <a:uLnTx/>
              <a:uFillTx/>
              <a:latin typeface="Arial"/>
              <a:ea typeface="+mn-ea"/>
              <a:cs typeface="Arial"/>
            </a:endParaRPr>
          </a:p>
        </p:txBody>
      </p:sp>
      <p:sp>
        <p:nvSpPr>
          <p:cNvPr id="14" name="object 14"/>
          <p:cNvSpPr txBox="1"/>
          <p:nvPr/>
        </p:nvSpPr>
        <p:spPr>
          <a:xfrm>
            <a:off x="6534277" y="1324736"/>
            <a:ext cx="4874260" cy="513080"/>
          </a:xfrm>
          <a:prstGeom prst="rect">
            <a:avLst/>
          </a:prstGeom>
        </p:spPr>
        <p:txBody>
          <a:bodyPr vert="horz" wrap="square" lIns="0" tIns="12065" rIns="0" bIns="0" rtlCol="0">
            <a:spAutoFit/>
          </a:bodyPr>
          <a:lstStyle/>
          <a:p>
            <a:pPr marL="38100" marR="3048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5" normalizeH="0" baseline="0" noProof="0" dirty="0">
                <a:ln>
                  <a:noFill/>
                </a:ln>
                <a:solidFill>
                  <a:srgbClr val="F05821"/>
                </a:solidFill>
                <a:effectLst/>
                <a:uLnTx/>
                <a:uFillTx/>
                <a:latin typeface="Arial"/>
                <a:ea typeface="+mn-ea"/>
                <a:cs typeface="Arial"/>
              </a:rPr>
              <a:t>RUX consistently reduced </a:t>
            </a:r>
            <a:r>
              <a:rPr kumimoji="0" sz="1600" b="1" i="1" u="none" strike="noStrike" kern="1200" cap="none" spc="0" normalizeH="0" baseline="0" noProof="0" dirty="0">
                <a:ln>
                  <a:noFill/>
                </a:ln>
                <a:solidFill>
                  <a:srgbClr val="F05821"/>
                </a:solidFill>
                <a:effectLst/>
                <a:uLnTx/>
                <a:uFillTx/>
                <a:latin typeface="Arial"/>
                <a:ea typeface="+mn-ea"/>
                <a:cs typeface="Arial"/>
              </a:rPr>
              <a:t>JAK2</a:t>
            </a:r>
            <a:r>
              <a:rPr kumimoji="0" sz="1575" b="1" i="1" u="none" strike="noStrike" kern="1200" cap="none" spc="0" normalizeH="0" baseline="26455" noProof="0" dirty="0">
                <a:ln>
                  <a:noFill/>
                </a:ln>
                <a:solidFill>
                  <a:srgbClr val="F05821"/>
                </a:solidFill>
                <a:effectLst/>
                <a:uLnTx/>
                <a:uFillTx/>
                <a:latin typeface="Arial"/>
                <a:ea typeface="+mn-ea"/>
                <a:cs typeface="Arial"/>
              </a:rPr>
              <a:t>V617F </a:t>
            </a:r>
            <a:r>
              <a:rPr kumimoji="0" sz="1600" b="1" i="0" u="none" strike="noStrike" kern="1200" cap="none" spc="-5" normalizeH="0" baseline="0" noProof="0" dirty="0">
                <a:ln>
                  <a:noFill/>
                </a:ln>
                <a:solidFill>
                  <a:srgbClr val="F05821"/>
                </a:solidFill>
                <a:effectLst/>
                <a:uLnTx/>
                <a:uFillTx/>
                <a:latin typeface="Arial"/>
                <a:ea typeface="+mn-ea"/>
                <a:cs typeface="Arial"/>
              </a:rPr>
              <a:t>allele burden  </a:t>
            </a:r>
            <a:r>
              <a:rPr kumimoji="0" sz="1600" b="1" i="0" u="none" strike="noStrike" kern="1200" cap="none" spc="-15" normalizeH="0" baseline="0" noProof="0" dirty="0">
                <a:ln>
                  <a:noFill/>
                </a:ln>
                <a:solidFill>
                  <a:srgbClr val="F05821"/>
                </a:solidFill>
                <a:effectLst/>
                <a:uLnTx/>
                <a:uFillTx/>
                <a:latin typeface="Arial"/>
                <a:ea typeface="+mn-ea"/>
                <a:cs typeface="Arial"/>
              </a:rPr>
              <a:t>over</a:t>
            </a:r>
            <a:r>
              <a:rPr kumimoji="0" sz="1600" b="1" i="0" u="none" strike="noStrike" kern="1200" cap="none" spc="45" normalizeH="0" baseline="0" noProof="0" dirty="0">
                <a:ln>
                  <a:noFill/>
                </a:ln>
                <a:solidFill>
                  <a:srgbClr val="F05821"/>
                </a:solidFill>
                <a:effectLst/>
                <a:uLnTx/>
                <a:uFillTx/>
                <a:latin typeface="Arial"/>
                <a:ea typeface="+mn-ea"/>
                <a:cs typeface="Arial"/>
              </a:rPr>
              <a:t> </a:t>
            </a:r>
            <a:r>
              <a:rPr kumimoji="0" sz="1600" b="1" i="0" u="none" strike="noStrike" kern="1200" cap="none" spc="-5" normalizeH="0" baseline="0" noProof="0" dirty="0">
                <a:ln>
                  <a:noFill/>
                </a:ln>
                <a:solidFill>
                  <a:srgbClr val="F05821"/>
                </a:solidFill>
                <a:effectLst/>
                <a:uLnTx/>
                <a:uFillTx/>
                <a:latin typeface="Arial"/>
                <a:ea typeface="+mn-ea"/>
                <a:cs typeface="Arial"/>
              </a:rPr>
              <a:t>time</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773582" y="1893188"/>
            <a:ext cx="4673600" cy="452755"/>
          </a:xfrm>
          <a:prstGeom prst="rect">
            <a:avLst/>
          </a:prstGeom>
        </p:spPr>
        <p:txBody>
          <a:bodyPr vert="horz" wrap="square" lIns="0" tIns="13335" rIns="0" bIns="0" rtlCol="0">
            <a:spAutoFit/>
          </a:bodyPr>
          <a:lstStyle/>
          <a:p>
            <a:pPr marL="324485" marR="43180" lvl="0" indent="-287020" algn="l" defTabSz="914400" rtl="0" eaLnBrk="1" fontAlgn="auto" latinLnBrk="0" hangingPunct="1">
              <a:lnSpc>
                <a:spcPct val="100000"/>
              </a:lnSpc>
              <a:spcBef>
                <a:spcPts val="105"/>
              </a:spcBef>
              <a:spcAft>
                <a:spcPts val="0"/>
              </a:spcAft>
              <a:buClrTx/>
              <a:buSzTx/>
              <a:buFont typeface="Arial"/>
              <a:buChar char="•"/>
              <a:tabLst>
                <a:tab pos="324485" algn="l"/>
                <a:tab pos="325120" algn="l"/>
              </a:tabLst>
              <a:defRPr/>
            </a:pPr>
            <a:r>
              <a:rPr kumimoji="0" sz="1400" b="0" i="0" u="none" strike="noStrike" kern="1200" cap="none" spc="-5" normalizeH="0" baseline="0" noProof="0" dirty="0">
                <a:ln>
                  <a:noFill/>
                </a:ln>
                <a:solidFill>
                  <a:prstClr val="black"/>
                </a:solidFill>
                <a:effectLst/>
                <a:uLnTx/>
                <a:uFillTx/>
                <a:latin typeface="Carlito"/>
                <a:ea typeface="+mn-ea"/>
                <a:cs typeface="Carlito"/>
              </a:rPr>
              <a:t>Durable CHR </a:t>
            </a:r>
            <a:r>
              <a:rPr kumimoji="0" sz="1400" b="0" i="0" u="none" strike="noStrike" kern="1200" cap="none" spc="-10" normalizeH="0" baseline="0" noProof="0" dirty="0">
                <a:ln>
                  <a:noFill/>
                </a:ln>
                <a:solidFill>
                  <a:prstClr val="black"/>
                </a:solidFill>
                <a:effectLst/>
                <a:uLnTx/>
                <a:uFillTx/>
                <a:latin typeface="Carlito"/>
                <a:ea typeface="+mn-ea"/>
                <a:cs typeface="Carlito"/>
              </a:rPr>
              <a:t>at </a:t>
            </a:r>
            <a:r>
              <a:rPr kumimoji="0" sz="1400" b="0" i="0" u="none" strike="noStrike" kern="1200" cap="none" spc="-15" normalizeH="0" baseline="0" noProof="0" dirty="0">
                <a:ln>
                  <a:noFill/>
                </a:ln>
                <a:solidFill>
                  <a:prstClr val="black"/>
                </a:solidFill>
                <a:effectLst/>
                <a:uLnTx/>
                <a:uFillTx/>
                <a:latin typeface="Carlito"/>
                <a:ea typeface="+mn-ea"/>
                <a:cs typeface="Carlito"/>
              </a:rPr>
              <a:t>Week </a:t>
            </a:r>
            <a:r>
              <a:rPr kumimoji="0" sz="1400" b="0" i="0" u="none" strike="noStrike" kern="1200" cap="none" spc="0" normalizeH="0" baseline="0" noProof="0" dirty="0">
                <a:ln>
                  <a:noFill/>
                </a:ln>
                <a:solidFill>
                  <a:prstClr val="black"/>
                </a:solidFill>
                <a:effectLst/>
                <a:uLnTx/>
                <a:uFillTx/>
                <a:latin typeface="Carlito"/>
                <a:ea typeface="+mn-ea"/>
                <a:cs typeface="Carlito"/>
              </a:rPr>
              <a:t>260</a:t>
            </a:r>
            <a:r>
              <a:rPr kumimoji="0" sz="1350" b="0" i="0" u="none" strike="noStrike" kern="1200" cap="none" spc="0" normalizeH="0" baseline="24691" noProof="0" dirty="0">
                <a:ln>
                  <a:noFill/>
                </a:ln>
                <a:solidFill>
                  <a:prstClr val="black"/>
                </a:solidFill>
                <a:effectLst/>
                <a:uLnTx/>
                <a:uFillTx/>
                <a:latin typeface="Carlito"/>
                <a:ea typeface="+mn-ea"/>
                <a:cs typeface="Carlito"/>
              </a:rPr>
              <a:t>b </a:t>
            </a:r>
            <a:r>
              <a:rPr kumimoji="0" sz="1400" b="0" i="0" u="none" strike="noStrike" kern="1200" cap="none" spc="-5" normalizeH="0" baseline="0" noProof="0" dirty="0">
                <a:ln>
                  <a:noFill/>
                </a:ln>
                <a:solidFill>
                  <a:prstClr val="black"/>
                </a:solidFill>
                <a:effectLst/>
                <a:uLnTx/>
                <a:uFillTx/>
                <a:latin typeface="Carlito"/>
                <a:ea typeface="+mn-ea"/>
                <a:cs typeface="Carlito"/>
              </a:rPr>
              <a:t>was achieved </a:t>
            </a:r>
            <a:r>
              <a:rPr kumimoji="0" sz="1400" b="0" i="0" u="none" strike="noStrike" kern="1200" cap="none" spc="-10" normalizeH="0" baseline="0" noProof="0" dirty="0">
                <a:ln>
                  <a:noFill/>
                </a:ln>
                <a:solidFill>
                  <a:prstClr val="black"/>
                </a:solidFill>
                <a:effectLst/>
                <a:uLnTx/>
                <a:uFillTx/>
                <a:latin typeface="Carlito"/>
                <a:ea typeface="+mn-ea"/>
                <a:cs typeface="Carlito"/>
              </a:rPr>
              <a:t>by </a:t>
            </a:r>
            <a:r>
              <a:rPr kumimoji="0" sz="1400" b="0" i="0" u="none" strike="noStrike" kern="1200" cap="none" spc="0" normalizeH="0" baseline="0" noProof="0" dirty="0">
                <a:ln>
                  <a:noFill/>
                </a:ln>
                <a:solidFill>
                  <a:prstClr val="black"/>
                </a:solidFill>
                <a:effectLst/>
                <a:uLnTx/>
                <a:uFillTx/>
                <a:latin typeface="Carlito"/>
                <a:ea typeface="+mn-ea"/>
                <a:cs typeface="Carlito"/>
              </a:rPr>
              <a:t>12.2% </a:t>
            </a:r>
            <a:r>
              <a:rPr kumimoji="0" sz="1400" b="0" i="0" u="none" strike="noStrike" kern="1200" cap="none" spc="-5" normalizeH="0" baseline="0" noProof="0" dirty="0">
                <a:ln>
                  <a:noFill/>
                </a:ln>
                <a:solidFill>
                  <a:prstClr val="black"/>
                </a:solidFill>
                <a:effectLst/>
                <a:uLnTx/>
                <a:uFillTx/>
                <a:latin typeface="Carlito"/>
                <a:ea typeface="+mn-ea"/>
                <a:cs typeface="Carlito"/>
              </a:rPr>
              <a:t>(9/74) of  patients </a:t>
            </a:r>
            <a:r>
              <a:rPr kumimoji="0" sz="1400" b="0" i="0" u="none" strike="noStrike" kern="1200" cap="none" spc="-10" normalizeH="0" baseline="0" noProof="0" dirty="0">
                <a:ln>
                  <a:noFill/>
                </a:ln>
                <a:solidFill>
                  <a:prstClr val="black"/>
                </a:solidFill>
                <a:effectLst/>
                <a:uLnTx/>
                <a:uFillTx/>
                <a:latin typeface="Carlito"/>
                <a:ea typeface="+mn-ea"/>
                <a:cs typeface="Carlito"/>
              </a:rPr>
              <a:t>randomized to</a:t>
            </a:r>
            <a:r>
              <a:rPr kumimoji="0" sz="1400" b="0" i="0" u="none" strike="noStrike" kern="1200" cap="none" spc="20" normalizeH="0" baseline="0" noProof="0" dirty="0">
                <a:ln>
                  <a:noFill/>
                </a:ln>
                <a:solidFill>
                  <a:prstClr val="black"/>
                </a:solidFill>
                <a:effectLst/>
                <a:uLnTx/>
                <a:uFillTx/>
                <a:latin typeface="Carlito"/>
                <a:ea typeface="+mn-ea"/>
                <a:cs typeface="Carlito"/>
              </a:rPr>
              <a:t> </a:t>
            </a:r>
            <a:r>
              <a:rPr kumimoji="0" sz="1400" b="0" i="0" u="none" strike="noStrike" kern="1200" cap="none" spc="0" normalizeH="0" baseline="0" noProof="0" dirty="0">
                <a:ln>
                  <a:noFill/>
                </a:ln>
                <a:solidFill>
                  <a:prstClr val="black"/>
                </a:solidFill>
                <a:effectLst/>
                <a:uLnTx/>
                <a:uFillTx/>
                <a:latin typeface="Carlito"/>
                <a:ea typeface="+mn-ea"/>
                <a:cs typeface="Carlito"/>
              </a:rPr>
              <a:t>RUX</a:t>
            </a:r>
            <a:endParaRPr kumimoji="0" sz="1400" b="0" i="0" u="none" strike="noStrike" kern="1200" cap="none" spc="0" normalizeH="0" baseline="0" noProof="0">
              <a:ln>
                <a:noFill/>
              </a:ln>
              <a:solidFill>
                <a:prstClr val="black"/>
              </a:solidFill>
              <a:effectLst/>
              <a:uLnTx/>
              <a:uFillTx/>
              <a:latin typeface="Carlito"/>
              <a:ea typeface="+mn-ea"/>
              <a:cs typeface="Carlito"/>
            </a:endParaRPr>
          </a:p>
        </p:txBody>
      </p:sp>
      <p:sp>
        <p:nvSpPr>
          <p:cNvPr id="16" name="object 16"/>
          <p:cNvSpPr txBox="1"/>
          <p:nvPr/>
        </p:nvSpPr>
        <p:spPr>
          <a:xfrm>
            <a:off x="6534277" y="1893188"/>
            <a:ext cx="4735830" cy="452755"/>
          </a:xfrm>
          <a:prstGeom prst="rect">
            <a:avLst/>
          </a:prstGeom>
        </p:spPr>
        <p:txBody>
          <a:bodyPr vert="horz" wrap="square" lIns="0" tIns="13335" rIns="0" bIns="0" rtlCol="0">
            <a:spAutoFit/>
          </a:bodyPr>
          <a:lstStyle/>
          <a:p>
            <a:pPr marL="324485" marR="43180" lvl="0" indent="-287020" algn="l" defTabSz="914400" rtl="0" eaLnBrk="1" fontAlgn="auto" latinLnBrk="0" hangingPunct="1">
              <a:lnSpc>
                <a:spcPct val="100000"/>
              </a:lnSpc>
              <a:spcBef>
                <a:spcPts val="105"/>
              </a:spcBef>
              <a:spcAft>
                <a:spcPts val="0"/>
              </a:spcAft>
              <a:buClrTx/>
              <a:buSzTx/>
              <a:buFont typeface="Arial"/>
              <a:buChar char="•"/>
              <a:tabLst>
                <a:tab pos="324485" algn="l"/>
                <a:tab pos="325120" algn="l"/>
              </a:tabLst>
              <a:defRPr/>
            </a:pPr>
            <a:r>
              <a:rPr kumimoji="0" sz="1400" b="0" i="0" u="none" strike="noStrike" kern="1200" cap="none" spc="-5" normalizeH="0" baseline="0" noProof="0" dirty="0">
                <a:ln>
                  <a:noFill/>
                </a:ln>
                <a:solidFill>
                  <a:prstClr val="black"/>
                </a:solidFill>
                <a:effectLst/>
                <a:uLnTx/>
                <a:uFillTx/>
                <a:latin typeface="Carlito"/>
                <a:ea typeface="+mn-ea"/>
                <a:cs typeface="Carlito"/>
              </a:rPr>
              <a:t>Median </a:t>
            </a:r>
            <a:r>
              <a:rPr kumimoji="0" sz="1400" b="0" i="0" u="none" strike="noStrike" kern="1200" cap="none" spc="-10" normalizeH="0" baseline="0" noProof="0" dirty="0">
                <a:ln>
                  <a:noFill/>
                </a:ln>
                <a:solidFill>
                  <a:prstClr val="black"/>
                </a:solidFill>
                <a:effectLst/>
                <a:uLnTx/>
                <a:uFillTx/>
                <a:latin typeface="Carlito"/>
                <a:ea typeface="+mn-ea"/>
                <a:cs typeface="Carlito"/>
              </a:rPr>
              <a:t>change at </a:t>
            </a:r>
            <a:r>
              <a:rPr kumimoji="0" sz="1400" b="0" i="0" u="none" strike="noStrike" kern="1200" cap="none" spc="-25" normalizeH="0" baseline="0" noProof="0" dirty="0">
                <a:ln>
                  <a:noFill/>
                </a:ln>
                <a:solidFill>
                  <a:prstClr val="black"/>
                </a:solidFill>
                <a:effectLst/>
                <a:uLnTx/>
                <a:uFillTx/>
                <a:latin typeface="Carlito"/>
                <a:ea typeface="+mn-ea"/>
                <a:cs typeface="Carlito"/>
              </a:rPr>
              <a:t>EOT </a:t>
            </a:r>
            <a:r>
              <a:rPr kumimoji="0" sz="1400" b="0" i="0" u="none" strike="noStrike" kern="1200" cap="none" spc="0" normalizeH="0" baseline="0" noProof="0" dirty="0">
                <a:ln>
                  <a:noFill/>
                </a:ln>
                <a:solidFill>
                  <a:prstClr val="black"/>
                </a:solidFill>
                <a:effectLst/>
                <a:uLnTx/>
                <a:uFillTx/>
                <a:latin typeface="Carlito"/>
                <a:ea typeface="+mn-ea"/>
                <a:cs typeface="Carlito"/>
              </a:rPr>
              <a:t>in </a:t>
            </a:r>
            <a:r>
              <a:rPr kumimoji="0" sz="1400" b="0" i="1" u="none" strike="noStrike" kern="1200" cap="none" spc="5" normalizeH="0" baseline="0" noProof="0" dirty="0">
                <a:ln>
                  <a:noFill/>
                </a:ln>
                <a:solidFill>
                  <a:prstClr val="black"/>
                </a:solidFill>
                <a:effectLst/>
                <a:uLnTx/>
                <a:uFillTx/>
                <a:latin typeface="Carlito"/>
                <a:ea typeface="+mn-ea"/>
                <a:cs typeface="Carlito"/>
              </a:rPr>
              <a:t>JAK2</a:t>
            </a:r>
            <a:r>
              <a:rPr kumimoji="0" sz="1350" b="0" i="1" u="none" strike="noStrike" kern="1200" cap="none" spc="7" normalizeH="0" baseline="24691" noProof="0" dirty="0">
                <a:ln>
                  <a:noFill/>
                </a:ln>
                <a:solidFill>
                  <a:prstClr val="black"/>
                </a:solidFill>
                <a:effectLst/>
                <a:uLnTx/>
                <a:uFillTx/>
                <a:latin typeface="Carlito"/>
                <a:ea typeface="+mn-ea"/>
                <a:cs typeface="Carlito"/>
              </a:rPr>
              <a:t>V617F </a:t>
            </a:r>
            <a:r>
              <a:rPr kumimoji="0" sz="1400" b="0" i="0" u="none" strike="noStrike" kern="1200" cap="none" spc="0" normalizeH="0" baseline="0" noProof="0" dirty="0">
                <a:ln>
                  <a:noFill/>
                </a:ln>
                <a:solidFill>
                  <a:prstClr val="black"/>
                </a:solidFill>
                <a:effectLst/>
                <a:uLnTx/>
                <a:uFillTx/>
                <a:latin typeface="Carlito"/>
                <a:ea typeface="+mn-ea"/>
                <a:cs typeface="Carlito"/>
              </a:rPr>
              <a:t>allele </a:t>
            </a:r>
            <a:r>
              <a:rPr kumimoji="0" sz="1400" b="0" i="0" u="none" strike="noStrike" kern="1200" cap="none" spc="-10" normalizeH="0" baseline="0" noProof="0" dirty="0">
                <a:ln>
                  <a:noFill/>
                </a:ln>
                <a:solidFill>
                  <a:prstClr val="black"/>
                </a:solidFill>
                <a:effectLst/>
                <a:uLnTx/>
                <a:uFillTx/>
                <a:latin typeface="Carlito"/>
                <a:ea typeface="+mn-ea"/>
                <a:cs typeface="Carlito"/>
              </a:rPr>
              <a:t>burden </a:t>
            </a:r>
            <a:r>
              <a:rPr kumimoji="0" sz="1400" b="0" i="0" u="none" strike="noStrike" kern="1200" cap="none" spc="-5" normalizeH="0" baseline="0" noProof="0" dirty="0">
                <a:ln>
                  <a:noFill/>
                </a:ln>
                <a:solidFill>
                  <a:prstClr val="black"/>
                </a:solidFill>
                <a:effectLst/>
                <a:uLnTx/>
                <a:uFillTx/>
                <a:latin typeface="Carlito"/>
                <a:ea typeface="+mn-ea"/>
                <a:cs typeface="Carlito"/>
              </a:rPr>
              <a:t>was –14.8%  </a:t>
            </a:r>
            <a:r>
              <a:rPr kumimoji="0" sz="1400" b="0" i="0" u="none" strike="noStrike" kern="1200" cap="none" spc="0" normalizeH="0" baseline="0" noProof="0" dirty="0">
                <a:ln>
                  <a:noFill/>
                </a:ln>
                <a:solidFill>
                  <a:prstClr val="black"/>
                </a:solidFill>
                <a:effectLst/>
                <a:uLnTx/>
                <a:uFillTx/>
                <a:latin typeface="Carlito"/>
                <a:ea typeface="+mn-ea"/>
                <a:cs typeface="Carlito"/>
              </a:rPr>
              <a:t>in RUX arm, </a:t>
            </a:r>
            <a:r>
              <a:rPr kumimoji="0" sz="1400" b="0" i="0" u="none" strike="noStrike" kern="1200" cap="none" spc="-5" normalizeH="0" baseline="0" noProof="0" dirty="0">
                <a:ln>
                  <a:noFill/>
                </a:ln>
                <a:solidFill>
                  <a:prstClr val="black"/>
                </a:solidFill>
                <a:effectLst/>
                <a:uLnTx/>
                <a:uFillTx/>
                <a:latin typeface="Carlito"/>
                <a:ea typeface="+mn-ea"/>
                <a:cs typeface="Carlito"/>
              </a:rPr>
              <a:t>and –13.5% </a:t>
            </a:r>
            <a:r>
              <a:rPr kumimoji="0" sz="1400" b="0" i="0" u="none" strike="noStrike" kern="1200" cap="none" spc="0" normalizeH="0" baseline="0" noProof="0" dirty="0">
                <a:ln>
                  <a:noFill/>
                </a:ln>
                <a:solidFill>
                  <a:prstClr val="black"/>
                </a:solidFill>
                <a:effectLst/>
                <a:uLnTx/>
                <a:uFillTx/>
                <a:latin typeface="Carlito"/>
                <a:ea typeface="+mn-ea"/>
                <a:cs typeface="Carlito"/>
              </a:rPr>
              <a:t>in </a:t>
            </a:r>
            <a:r>
              <a:rPr kumimoji="0" sz="1400" b="0" i="0" u="none" strike="noStrike" kern="1200" cap="none" spc="-5" normalizeH="0" baseline="0" noProof="0" dirty="0">
                <a:ln>
                  <a:noFill/>
                </a:ln>
                <a:solidFill>
                  <a:prstClr val="black"/>
                </a:solidFill>
                <a:effectLst/>
                <a:uLnTx/>
                <a:uFillTx/>
                <a:latin typeface="Carlito"/>
                <a:ea typeface="+mn-ea"/>
                <a:cs typeface="Carlito"/>
              </a:rPr>
              <a:t>crossover</a:t>
            </a:r>
            <a:r>
              <a:rPr kumimoji="0" sz="1400" b="0" i="0" u="none" strike="noStrike" kern="1200" cap="none" spc="-60" normalizeH="0" baseline="0" noProof="0" dirty="0">
                <a:ln>
                  <a:noFill/>
                </a:ln>
                <a:solidFill>
                  <a:prstClr val="black"/>
                </a:solidFill>
                <a:effectLst/>
                <a:uLnTx/>
                <a:uFillTx/>
                <a:latin typeface="Carlito"/>
                <a:ea typeface="+mn-ea"/>
                <a:cs typeface="Carlito"/>
              </a:rPr>
              <a:t> </a:t>
            </a:r>
            <a:r>
              <a:rPr kumimoji="0" sz="1400" b="0" i="0" u="none" strike="noStrike" kern="1200" cap="none" spc="0" normalizeH="0" baseline="0" noProof="0" dirty="0">
                <a:ln>
                  <a:noFill/>
                </a:ln>
                <a:solidFill>
                  <a:prstClr val="black"/>
                </a:solidFill>
                <a:effectLst/>
                <a:uLnTx/>
                <a:uFillTx/>
                <a:latin typeface="Carlito"/>
                <a:ea typeface="+mn-ea"/>
                <a:cs typeface="Carlito"/>
              </a:rPr>
              <a:t>arm</a:t>
            </a:r>
            <a:endParaRPr kumimoji="0" sz="1400" b="0" i="0" u="none" strike="noStrike" kern="1200" cap="none" spc="0" normalizeH="0" baseline="0" noProof="0">
              <a:ln>
                <a:noFill/>
              </a:ln>
              <a:solidFill>
                <a:prstClr val="black"/>
              </a:solidFill>
              <a:effectLst/>
              <a:uLnTx/>
              <a:uFillTx/>
              <a:latin typeface="Carlito"/>
              <a:ea typeface="+mn-ea"/>
              <a:cs typeface="Carlito"/>
            </a:endParaRPr>
          </a:p>
        </p:txBody>
      </p:sp>
      <p:sp>
        <p:nvSpPr>
          <p:cNvPr id="17" name="object 17"/>
          <p:cNvSpPr txBox="1"/>
          <p:nvPr/>
        </p:nvSpPr>
        <p:spPr>
          <a:xfrm>
            <a:off x="773582" y="2478404"/>
            <a:ext cx="4631055" cy="574040"/>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KM plot </a:t>
            </a: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for duration </a:t>
            </a:r>
            <a:r>
              <a:rPr kumimoji="0" sz="1200" b="1" i="0" u="sng" strike="noStrike" kern="1200" cap="none" spc="0" normalizeH="0" baseline="0" noProof="0" dirty="0">
                <a:ln>
                  <a:noFill/>
                </a:ln>
                <a:solidFill>
                  <a:prstClr val="black"/>
                </a:solidFill>
                <a:effectLst/>
                <a:uLnTx/>
                <a:uFill>
                  <a:solidFill>
                    <a:srgbClr val="000000"/>
                  </a:solidFill>
                </a:uFill>
                <a:latin typeface="Carlito"/>
                <a:ea typeface="+mn-ea"/>
                <a:cs typeface="Carlito"/>
              </a:rPr>
              <a:t>of</a:t>
            </a:r>
            <a:r>
              <a:rPr kumimoji="0" sz="1200" b="1" i="0" u="sng" strike="noStrike" kern="1200" cap="none" spc="-10" normalizeH="0" baseline="0" noProof="0" dirty="0">
                <a:ln>
                  <a:noFill/>
                </a:ln>
                <a:solidFill>
                  <a:prstClr val="black"/>
                </a:solidFill>
                <a:effectLst/>
                <a:uLnTx/>
                <a:uFill>
                  <a:solidFill>
                    <a:srgbClr val="000000"/>
                  </a:solidFill>
                </a:uFill>
                <a:latin typeface="Carlito"/>
                <a:ea typeface="+mn-ea"/>
                <a:cs typeface="Carlito"/>
              </a:rPr>
              <a:t> </a:t>
            </a:r>
            <a:r>
              <a:rPr kumimoji="0" sz="1200" b="1" i="0" u="sng" strike="noStrike" kern="1200" cap="none" spc="-5" normalizeH="0" baseline="0" noProof="0" dirty="0">
                <a:ln>
                  <a:noFill/>
                </a:ln>
                <a:solidFill>
                  <a:prstClr val="black"/>
                </a:solidFill>
                <a:effectLst/>
                <a:uLnTx/>
                <a:uFill>
                  <a:solidFill>
                    <a:srgbClr val="000000"/>
                  </a:solidFill>
                </a:uFill>
                <a:latin typeface="Carlito"/>
                <a:ea typeface="+mn-ea"/>
                <a:cs typeface="Carlito"/>
              </a:rPr>
              <a:t>CHR</a:t>
            </a:r>
            <a:endParaRPr kumimoji="0" sz="1200" b="0" i="0" u="none" strike="noStrike" kern="1200" cap="none" spc="0" normalizeH="0" baseline="0" noProof="0">
              <a:ln>
                <a:noFill/>
              </a:ln>
              <a:solidFill>
                <a:prstClr val="black"/>
              </a:solidFill>
              <a:effectLst/>
              <a:uLnTx/>
              <a:uFillTx/>
              <a:latin typeface="Carlito"/>
              <a:ea typeface="+mn-ea"/>
              <a:cs typeface="Carlito"/>
            </a:endParaRPr>
          </a:p>
          <a:p>
            <a:pPr marL="381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rlito"/>
                <a:ea typeface="+mn-ea"/>
                <a:cs typeface="Carlito"/>
              </a:rPr>
              <a:t>(Time </a:t>
            </a:r>
            <a:r>
              <a:rPr kumimoji="0" sz="1200" b="0" i="0" u="none" strike="noStrike" kern="1200" cap="none" spc="-10" normalizeH="0" baseline="0" noProof="0" dirty="0">
                <a:ln>
                  <a:noFill/>
                </a:ln>
                <a:solidFill>
                  <a:prstClr val="black"/>
                </a:solidFill>
                <a:effectLst/>
                <a:uLnTx/>
                <a:uFillTx/>
                <a:latin typeface="Carlito"/>
                <a:ea typeface="+mn-ea"/>
                <a:cs typeface="Carlito"/>
              </a:rPr>
              <a:t>from </a:t>
            </a:r>
            <a:r>
              <a:rPr kumimoji="0" sz="1200" b="0" i="0" u="none" strike="noStrike" kern="1200" cap="none" spc="-5" normalizeH="0" baseline="0" noProof="0" dirty="0">
                <a:ln>
                  <a:noFill/>
                </a:ln>
                <a:solidFill>
                  <a:prstClr val="black"/>
                </a:solidFill>
                <a:effectLst/>
                <a:uLnTx/>
                <a:uFillTx/>
                <a:latin typeface="Carlito"/>
                <a:ea typeface="+mn-ea"/>
                <a:cs typeface="Carlito"/>
              </a:rPr>
              <a:t>start of CHR to phlebotomy </a:t>
            </a:r>
            <a:r>
              <a:rPr kumimoji="0" sz="1200" b="0" i="0" u="none" strike="noStrike" kern="1200" cap="none" spc="-10" normalizeH="0" baseline="0" noProof="0" dirty="0">
                <a:ln>
                  <a:noFill/>
                </a:ln>
                <a:solidFill>
                  <a:prstClr val="black"/>
                </a:solidFill>
                <a:effectLst/>
                <a:uLnTx/>
                <a:uFillTx/>
                <a:latin typeface="Carlito"/>
                <a:ea typeface="+mn-ea"/>
                <a:cs typeface="Carlito"/>
              </a:rPr>
              <a:t>eligibility, </a:t>
            </a:r>
            <a:r>
              <a:rPr kumimoji="0" sz="1200" b="0" i="0" u="none" strike="noStrike" kern="1200" cap="none" spc="0" normalizeH="0" baseline="0" noProof="0" dirty="0">
                <a:ln>
                  <a:noFill/>
                </a:ln>
                <a:solidFill>
                  <a:prstClr val="black"/>
                </a:solidFill>
                <a:effectLst/>
                <a:uLnTx/>
                <a:uFillTx/>
                <a:latin typeface="Carlito"/>
                <a:ea typeface="+mn-ea"/>
                <a:cs typeface="Carlito"/>
              </a:rPr>
              <a:t>palpable </a:t>
            </a:r>
            <a:r>
              <a:rPr kumimoji="0" sz="1200" b="0" i="0" u="none" strike="noStrike" kern="1200" cap="none" spc="-5" normalizeH="0" baseline="0" noProof="0" dirty="0">
                <a:ln>
                  <a:noFill/>
                </a:ln>
                <a:solidFill>
                  <a:prstClr val="black"/>
                </a:solidFill>
                <a:effectLst/>
                <a:uLnTx/>
                <a:uFillTx/>
                <a:latin typeface="Carlito"/>
                <a:ea typeface="+mn-ea"/>
                <a:cs typeface="Carlito"/>
              </a:rPr>
              <a:t>spleen,</a:t>
            </a:r>
            <a:r>
              <a:rPr kumimoji="0" sz="1200" b="0" i="0" u="none" strike="noStrike" kern="1200" cap="none" spc="-25" normalizeH="0" baseline="0" noProof="0" dirty="0">
                <a:ln>
                  <a:noFill/>
                </a:ln>
                <a:solidFill>
                  <a:prstClr val="black"/>
                </a:solidFill>
                <a:effectLst/>
                <a:uLnTx/>
                <a:uFillTx/>
                <a:latin typeface="Carlito"/>
                <a:ea typeface="+mn-ea"/>
                <a:cs typeface="Carlito"/>
              </a:rPr>
              <a:t> </a:t>
            </a:r>
            <a:r>
              <a:rPr kumimoji="0" sz="1200" b="0" i="0" u="none" strike="noStrike" kern="1200" cap="none" spc="-5" normalizeH="0" baseline="0" noProof="0" dirty="0">
                <a:ln>
                  <a:noFill/>
                </a:ln>
                <a:solidFill>
                  <a:prstClr val="black"/>
                </a:solidFill>
                <a:effectLst/>
                <a:uLnTx/>
                <a:uFillTx/>
                <a:latin typeface="Carlito"/>
                <a:ea typeface="+mn-ea"/>
                <a:cs typeface="Carlito"/>
              </a:rPr>
              <a:t>WBC</a:t>
            </a:r>
            <a:endParaRPr kumimoji="0" sz="1200" b="0" i="0" u="none" strike="noStrike" kern="1200" cap="none" spc="0" normalizeH="0" baseline="0" noProof="0">
              <a:ln>
                <a:noFill/>
              </a:ln>
              <a:solidFill>
                <a:prstClr val="black"/>
              </a:solidFill>
              <a:effectLst/>
              <a:uLnTx/>
              <a:uFillTx/>
              <a:latin typeface="Carlito"/>
              <a:ea typeface="+mn-ea"/>
              <a:cs typeface="Carlito"/>
            </a:endParaRPr>
          </a:p>
          <a:p>
            <a:pPr marL="381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Carlito"/>
                <a:ea typeface="+mn-ea"/>
                <a:cs typeface="Carlito"/>
              </a:rPr>
              <a:t>≥10x10</a:t>
            </a:r>
            <a:r>
              <a:rPr kumimoji="0" sz="1200" b="0" i="0" u="none" strike="noStrike" kern="1200" cap="none" spc="0" normalizeH="0" baseline="24305" noProof="0" dirty="0">
                <a:ln>
                  <a:noFill/>
                </a:ln>
                <a:solidFill>
                  <a:prstClr val="black"/>
                </a:solidFill>
                <a:effectLst/>
                <a:uLnTx/>
                <a:uFillTx/>
                <a:latin typeface="Carlito"/>
                <a:ea typeface="+mn-ea"/>
                <a:cs typeface="Carlito"/>
              </a:rPr>
              <a:t>9</a:t>
            </a:r>
            <a:r>
              <a:rPr kumimoji="0" sz="1200" b="0" i="0" u="none" strike="noStrike" kern="1200" cap="none" spc="0" normalizeH="0" baseline="0" noProof="0" dirty="0">
                <a:ln>
                  <a:noFill/>
                </a:ln>
                <a:solidFill>
                  <a:prstClr val="black"/>
                </a:solidFill>
                <a:effectLst/>
                <a:uLnTx/>
                <a:uFillTx/>
                <a:latin typeface="Carlito"/>
                <a:ea typeface="+mn-ea"/>
                <a:cs typeface="Carlito"/>
              </a:rPr>
              <a:t>/L, </a:t>
            </a:r>
            <a:r>
              <a:rPr kumimoji="0" sz="1200" b="0" i="0" u="none" strike="noStrike" kern="1200" cap="none" spc="-5" normalizeH="0" baseline="0" noProof="0" dirty="0">
                <a:ln>
                  <a:noFill/>
                </a:ln>
                <a:solidFill>
                  <a:prstClr val="black"/>
                </a:solidFill>
                <a:effectLst/>
                <a:uLnTx/>
                <a:uFillTx/>
                <a:latin typeface="Carlito"/>
                <a:ea typeface="+mn-ea"/>
                <a:cs typeface="Carlito"/>
              </a:rPr>
              <a:t>platelets </a:t>
            </a:r>
            <a:r>
              <a:rPr kumimoji="0" sz="1200" b="0" i="0" u="none" strike="noStrike" kern="1200" cap="none" spc="0" normalizeH="0" baseline="0" noProof="0" dirty="0">
                <a:ln>
                  <a:noFill/>
                </a:ln>
                <a:solidFill>
                  <a:prstClr val="black"/>
                </a:solidFill>
                <a:effectLst/>
                <a:uLnTx/>
                <a:uFillTx/>
                <a:latin typeface="Carlito"/>
                <a:ea typeface="+mn-ea"/>
                <a:cs typeface="Carlito"/>
              </a:rPr>
              <a:t>&gt;400x10</a:t>
            </a:r>
            <a:r>
              <a:rPr kumimoji="0" sz="1200" b="0" i="0" u="none" strike="noStrike" kern="1200" cap="none" spc="0" normalizeH="0" baseline="24305" noProof="0" dirty="0">
                <a:ln>
                  <a:noFill/>
                </a:ln>
                <a:solidFill>
                  <a:prstClr val="black"/>
                </a:solidFill>
                <a:effectLst/>
                <a:uLnTx/>
                <a:uFillTx/>
                <a:latin typeface="Carlito"/>
                <a:ea typeface="+mn-ea"/>
                <a:cs typeface="Carlito"/>
              </a:rPr>
              <a:t>9</a:t>
            </a:r>
            <a:r>
              <a:rPr kumimoji="0" sz="1200" b="0" i="0" u="none" strike="noStrike" kern="1200" cap="none" spc="0" normalizeH="0" baseline="0" noProof="0" dirty="0">
                <a:ln>
                  <a:noFill/>
                </a:ln>
                <a:solidFill>
                  <a:prstClr val="black"/>
                </a:solidFill>
                <a:effectLst/>
                <a:uLnTx/>
                <a:uFillTx/>
                <a:latin typeface="Carlito"/>
                <a:ea typeface="+mn-ea"/>
                <a:cs typeface="Carlito"/>
              </a:rPr>
              <a:t>/L, </a:t>
            </a:r>
            <a:r>
              <a:rPr kumimoji="0" sz="1200" b="0" i="0" u="none" strike="noStrike" kern="1200" cap="none" spc="-10" normalizeH="0" baseline="0" noProof="0" dirty="0">
                <a:ln>
                  <a:noFill/>
                </a:ln>
                <a:solidFill>
                  <a:prstClr val="black"/>
                </a:solidFill>
                <a:effectLst/>
                <a:uLnTx/>
                <a:uFillTx/>
                <a:latin typeface="Carlito"/>
                <a:ea typeface="+mn-ea"/>
                <a:cs typeface="Carlito"/>
              </a:rPr>
              <a:t>transformation </a:t>
            </a:r>
            <a:r>
              <a:rPr kumimoji="0" sz="1200" b="0" i="0" u="none" strike="noStrike" kern="1200" cap="none" spc="-5" normalizeH="0" baseline="0" noProof="0" dirty="0">
                <a:ln>
                  <a:noFill/>
                </a:ln>
                <a:solidFill>
                  <a:prstClr val="black"/>
                </a:solidFill>
                <a:effectLst/>
                <a:uLnTx/>
                <a:uFillTx/>
                <a:latin typeface="Carlito"/>
                <a:ea typeface="+mn-ea"/>
                <a:cs typeface="Carlito"/>
              </a:rPr>
              <a:t>to </a:t>
            </a:r>
            <a:r>
              <a:rPr kumimoji="0" sz="1200" b="0" i="0" u="none" strike="noStrike" kern="1200" cap="none" spc="0" normalizeH="0" baseline="0" noProof="0" dirty="0">
                <a:ln>
                  <a:noFill/>
                </a:ln>
                <a:solidFill>
                  <a:prstClr val="black"/>
                </a:solidFill>
                <a:effectLst/>
                <a:uLnTx/>
                <a:uFillTx/>
                <a:latin typeface="Carlito"/>
                <a:ea typeface="+mn-ea"/>
                <a:cs typeface="Carlito"/>
              </a:rPr>
              <a:t>MF </a:t>
            </a:r>
            <a:r>
              <a:rPr kumimoji="0" sz="1200" b="0" i="0" u="none" strike="noStrike" kern="1200" cap="none" spc="-5" normalizeH="0" baseline="0" noProof="0" dirty="0">
                <a:ln>
                  <a:noFill/>
                </a:ln>
                <a:solidFill>
                  <a:prstClr val="black"/>
                </a:solidFill>
                <a:effectLst/>
                <a:uLnTx/>
                <a:uFillTx/>
                <a:latin typeface="Carlito"/>
                <a:ea typeface="+mn-ea"/>
                <a:cs typeface="Carlito"/>
              </a:rPr>
              <a:t>or </a:t>
            </a:r>
            <a:r>
              <a:rPr kumimoji="0" sz="1200" b="0" i="0" u="none" strike="noStrike" kern="1200" cap="none" spc="0" normalizeH="0" baseline="0" noProof="0" dirty="0">
                <a:ln>
                  <a:noFill/>
                </a:ln>
                <a:solidFill>
                  <a:prstClr val="black"/>
                </a:solidFill>
                <a:effectLst/>
                <a:uLnTx/>
                <a:uFillTx/>
                <a:latin typeface="Carlito"/>
                <a:ea typeface="+mn-ea"/>
                <a:cs typeface="Carlito"/>
              </a:rPr>
              <a:t>AML, </a:t>
            </a:r>
            <a:r>
              <a:rPr kumimoji="0" sz="1200" b="0" i="0" u="none" strike="noStrike" kern="1200" cap="none" spc="-5" normalizeH="0" baseline="0" noProof="0" dirty="0">
                <a:ln>
                  <a:noFill/>
                </a:ln>
                <a:solidFill>
                  <a:prstClr val="black"/>
                </a:solidFill>
                <a:effectLst/>
                <a:uLnTx/>
                <a:uFillTx/>
                <a:latin typeface="Carlito"/>
                <a:ea typeface="+mn-ea"/>
                <a:cs typeface="Carlito"/>
              </a:rPr>
              <a:t>or</a:t>
            </a:r>
            <a:r>
              <a:rPr kumimoji="0" sz="1200" b="0" i="0" u="none" strike="noStrike" kern="1200" cap="none" spc="5" normalizeH="0" baseline="0" noProof="0" dirty="0">
                <a:ln>
                  <a:noFill/>
                </a:ln>
                <a:solidFill>
                  <a:prstClr val="black"/>
                </a:solidFill>
                <a:effectLst/>
                <a:uLnTx/>
                <a:uFillTx/>
                <a:latin typeface="Carlito"/>
                <a:ea typeface="+mn-ea"/>
                <a:cs typeface="Carlito"/>
              </a:rPr>
              <a:t> </a:t>
            </a:r>
            <a:r>
              <a:rPr kumimoji="0" sz="1200" b="0" i="0" u="none" strike="noStrike" kern="1200" cap="none" spc="-5" normalizeH="0" baseline="0" noProof="0" dirty="0">
                <a:ln>
                  <a:noFill/>
                </a:ln>
                <a:solidFill>
                  <a:prstClr val="black"/>
                </a:solidFill>
                <a:effectLst/>
                <a:uLnTx/>
                <a:uFillTx/>
                <a:latin typeface="Carlito"/>
                <a:ea typeface="+mn-ea"/>
                <a:cs typeface="Carlito"/>
              </a:rPr>
              <a:t>death)</a:t>
            </a:r>
            <a:r>
              <a:rPr kumimoji="0" sz="1200" b="0" i="0" u="none" strike="noStrike" kern="1200" cap="none" spc="-7" normalizeH="0" baseline="24305" noProof="0" dirty="0">
                <a:ln>
                  <a:noFill/>
                </a:ln>
                <a:solidFill>
                  <a:prstClr val="black"/>
                </a:solidFill>
                <a:effectLst/>
                <a:uLnTx/>
                <a:uFillTx/>
                <a:latin typeface="Carlito"/>
                <a:ea typeface="+mn-ea"/>
                <a:cs typeface="Carlito"/>
              </a:rPr>
              <a:t>c</a:t>
            </a:r>
            <a:endParaRPr kumimoji="0" sz="1200" b="0" i="0" u="none" strike="noStrike" kern="1200" cap="none" spc="0" normalizeH="0" baseline="24305" noProof="0">
              <a:ln>
                <a:noFill/>
              </a:ln>
              <a:solidFill>
                <a:prstClr val="black"/>
              </a:solidFill>
              <a:effectLst/>
              <a:uLnTx/>
              <a:uFillTx/>
              <a:latin typeface="Carlito"/>
              <a:ea typeface="+mn-ea"/>
              <a:cs typeface="Carlito"/>
            </a:endParaRPr>
          </a:p>
        </p:txBody>
      </p:sp>
      <p:sp>
        <p:nvSpPr>
          <p:cNvPr id="18" name="object 18"/>
          <p:cNvSpPr txBox="1"/>
          <p:nvPr/>
        </p:nvSpPr>
        <p:spPr>
          <a:xfrm>
            <a:off x="6598919" y="2500121"/>
            <a:ext cx="2706370" cy="208279"/>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rlito"/>
                <a:ea typeface="+mn-ea"/>
                <a:cs typeface="Carlito"/>
              </a:rPr>
              <a:t>Median </a:t>
            </a:r>
            <a:r>
              <a:rPr kumimoji="0" sz="1200" b="1" i="1" u="none" strike="noStrike" kern="1200" cap="none" spc="-5" normalizeH="0" baseline="0" noProof="0" dirty="0">
                <a:ln>
                  <a:noFill/>
                </a:ln>
                <a:solidFill>
                  <a:prstClr val="black"/>
                </a:solidFill>
                <a:effectLst/>
                <a:uLnTx/>
                <a:uFillTx/>
                <a:latin typeface="Carlito"/>
                <a:ea typeface="+mn-ea"/>
                <a:cs typeface="Carlito"/>
              </a:rPr>
              <a:t>JAK2</a:t>
            </a:r>
            <a:r>
              <a:rPr kumimoji="0" sz="1200" b="1" i="1" u="none" strike="noStrike" kern="1200" cap="none" spc="-7" normalizeH="0" baseline="24305" noProof="0" dirty="0">
                <a:ln>
                  <a:noFill/>
                </a:ln>
                <a:solidFill>
                  <a:prstClr val="black"/>
                </a:solidFill>
                <a:effectLst/>
                <a:uLnTx/>
                <a:uFillTx/>
                <a:latin typeface="Carlito"/>
                <a:ea typeface="+mn-ea"/>
                <a:cs typeface="Carlito"/>
              </a:rPr>
              <a:t>V617F </a:t>
            </a:r>
            <a:r>
              <a:rPr kumimoji="0" sz="1200" b="1" i="0" u="none" strike="noStrike" kern="1200" cap="none" spc="-5" normalizeH="0" baseline="0" noProof="0" dirty="0">
                <a:ln>
                  <a:noFill/>
                </a:ln>
                <a:solidFill>
                  <a:prstClr val="black"/>
                </a:solidFill>
                <a:effectLst/>
                <a:uLnTx/>
                <a:uFillTx/>
                <a:latin typeface="Carlito"/>
                <a:ea typeface="+mn-ea"/>
                <a:cs typeface="Carlito"/>
              </a:rPr>
              <a:t>allele burden over</a:t>
            </a:r>
            <a:r>
              <a:rPr kumimoji="0" sz="1200" b="1" i="0" u="none" strike="noStrike" kern="1200" cap="none" spc="75" normalizeH="0" baseline="0" noProof="0" dirty="0">
                <a:ln>
                  <a:noFill/>
                </a:ln>
                <a:solidFill>
                  <a:prstClr val="black"/>
                </a:solidFill>
                <a:effectLst/>
                <a:uLnTx/>
                <a:uFillTx/>
                <a:latin typeface="Carlito"/>
                <a:ea typeface="+mn-ea"/>
                <a:cs typeface="Carlito"/>
              </a:rPr>
              <a:t> </a:t>
            </a:r>
            <a:r>
              <a:rPr kumimoji="0" sz="1200" b="1" i="0" u="none" strike="noStrike" kern="1200" cap="none" spc="0" normalizeH="0" baseline="0" noProof="0" dirty="0">
                <a:ln>
                  <a:noFill/>
                </a:ln>
                <a:solidFill>
                  <a:prstClr val="black"/>
                </a:solidFill>
                <a:effectLst/>
                <a:uLnTx/>
                <a:uFillTx/>
                <a:latin typeface="Carlito"/>
                <a:ea typeface="+mn-ea"/>
                <a:cs typeface="Carlito"/>
              </a:rPr>
              <a:t>time</a:t>
            </a:r>
            <a:endParaRPr kumimoji="0" sz="1200" b="0" i="0" u="none" strike="noStrike" kern="1200" cap="none" spc="0" normalizeH="0" baseline="0" noProof="0">
              <a:ln>
                <a:noFill/>
              </a:ln>
              <a:solidFill>
                <a:prstClr val="black"/>
              </a:solidFill>
              <a:effectLst/>
              <a:uLnTx/>
              <a:uFillTx/>
              <a:latin typeface="Carlito"/>
              <a:ea typeface="+mn-ea"/>
              <a:cs typeface="Carlito"/>
            </a:endParaRPr>
          </a:p>
        </p:txBody>
      </p:sp>
      <p:grpSp>
        <p:nvGrpSpPr>
          <p:cNvPr id="19" name="object 19"/>
          <p:cNvGrpSpPr/>
          <p:nvPr/>
        </p:nvGrpSpPr>
        <p:grpSpPr>
          <a:xfrm>
            <a:off x="1110869" y="3249041"/>
            <a:ext cx="4500880" cy="1905635"/>
            <a:chOff x="1110869" y="3249041"/>
            <a:chExt cx="4500880" cy="1905635"/>
          </a:xfrm>
        </p:grpSpPr>
        <p:sp>
          <p:nvSpPr>
            <p:cNvPr id="20" name="object 20"/>
            <p:cNvSpPr/>
            <p:nvPr/>
          </p:nvSpPr>
          <p:spPr>
            <a:xfrm>
              <a:off x="1114044" y="4184904"/>
              <a:ext cx="4494530" cy="0"/>
            </a:xfrm>
            <a:custGeom>
              <a:avLst/>
              <a:gdLst/>
              <a:ahLst/>
              <a:cxnLst/>
              <a:rect l="l" t="t" r="r" b="b"/>
              <a:pathLst>
                <a:path w="4494530">
                  <a:moveTo>
                    <a:pt x="0" y="0"/>
                  </a:moveTo>
                  <a:lnTo>
                    <a:pt x="4494276" y="0"/>
                  </a:lnTo>
                </a:path>
              </a:pathLst>
            </a:custGeom>
            <a:ln w="6096">
              <a:solidFill>
                <a:srgbClr val="80808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1309116" y="3386328"/>
              <a:ext cx="3886200" cy="1329055"/>
            </a:xfrm>
            <a:custGeom>
              <a:avLst/>
              <a:gdLst/>
              <a:ahLst/>
              <a:cxnLst/>
              <a:rect l="l" t="t" r="r" b="b"/>
              <a:pathLst>
                <a:path w="3886200" h="1329054">
                  <a:moveTo>
                    <a:pt x="0" y="0"/>
                  </a:moveTo>
                  <a:lnTo>
                    <a:pt x="179324" y="0"/>
                  </a:lnTo>
                  <a:lnTo>
                    <a:pt x="179324" y="89408"/>
                  </a:lnTo>
                  <a:lnTo>
                    <a:pt x="179324" y="176402"/>
                  </a:lnTo>
                  <a:lnTo>
                    <a:pt x="192024" y="176402"/>
                  </a:lnTo>
                  <a:lnTo>
                    <a:pt x="192024" y="267081"/>
                  </a:lnTo>
                  <a:lnTo>
                    <a:pt x="204724" y="267081"/>
                  </a:lnTo>
                  <a:lnTo>
                    <a:pt x="204724" y="353949"/>
                  </a:lnTo>
                  <a:lnTo>
                    <a:pt x="241300" y="353949"/>
                  </a:lnTo>
                  <a:lnTo>
                    <a:pt x="241300" y="444627"/>
                  </a:lnTo>
                  <a:lnTo>
                    <a:pt x="344423" y="444627"/>
                  </a:lnTo>
                  <a:lnTo>
                    <a:pt x="344423" y="531622"/>
                  </a:lnTo>
                  <a:lnTo>
                    <a:pt x="353948" y="531622"/>
                  </a:lnTo>
                  <a:lnTo>
                    <a:pt x="353948" y="621030"/>
                  </a:lnTo>
                  <a:lnTo>
                    <a:pt x="415925" y="621030"/>
                  </a:lnTo>
                  <a:lnTo>
                    <a:pt x="415925" y="707898"/>
                  </a:lnTo>
                  <a:lnTo>
                    <a:pt x="477773" y="707898"/>
                  </a:lnTo>
                  <a:lnTo>
                    <a:pt x="477773" y="798576"/>
                  </a:lnTo>
                  <a:lnTo>
                    <a:pt x="533400" y="798576"/>
                  </a:lnTo>
                  <a:lnTo>
                    <a:pt x="533400" y="885571"/>
                  </a:lnTo>
                  <a:lnTo>
                    <a:pt x="536575" y="885571"/>
                  </a:lnTo>
                  <a:lnTo>
                    <a:pt x="536575" y="974979"/>
                  </a:lnTo>
                  <a:lnTo>
                    <a:pt x="833373" y="974979"/>
                  </a:lnTo>
                  <a:lnTo>
                    <a:pt x="833373" y="1061847"/>
                  </a:lnTo>
                  <a:lnTo>
                    <a:pt x="1171575" y="1061847"/>
                  </a:lnTo>
                  <a:lnTo>
                    <a:pt x="1171575" y="1152525"/>
                  </a:lnTo>
                  <a:lnTo>
                    <a:pt x="1646174" y="1152525"/>
                  </a:lnTo>
                  <a:lnTo>
                    <a:pt x="1646174" y="1239520"/>
                  </a:lnTo>
                  <a:lnTo>
                    <a:pt x="2433574" y="1239520"/>
                  </a:lnTo>
                  <a:lnTo>
                    <a:pt x="2433574" y="1328928"/>
                  </a:lnTo>
                  <a:lnTo>
                    <a:pt x="3886200" y="1328928"/>
                  </a:lnTo>
                </a:path>
              </a:pathLst>
            </a:custGeom>
            <a:ln w="12192">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1114044" y="3252216"/>
              <a:ext cx="4494530" cy="1899285"/>
            </a:xfrm>
            <a:custGeom>
              <a:avLst/>
              <a:gdLst/>
              <a:ahLst/>
              <a:cxnLst/>
              <a:rect l="l" t="t" r="r" b="b"/>
              <a:pathLst>
                <a:path w="4494530" h="1899285">
                  <a:moveTo>
                    <a:pt x="3619500" y="1463040"/>
                  </a:moveTo>
                  <a:lnTo>
                    <a:pt x="3654552" y="1463040"/>
                  </a:lnTo>
                </a:path>
                <a:path w="4494530" h="1899285">
                  <a:moveTo>
                    <a:pt x="3637788" y="1443228"/>
                  </a:moveTo>
                  <a:lnTo>
                    <a:pt x="3637788" y="1482852"/>
                  </a:lnTo>
                </a:path>
                <a:path w="4494530" h="1899285">
                  <a:moveTo>
                    <a:pt x="3960876" y="1463040"/>
                  </a:moveTo>
                  <a:lnTo>
                    <a:pt x="3995928" y="1463040"/>
                  </a:lnTo>
                </a:path>
                <a:path w="4494530" h="1899285">
                  <a:moveTo>
                    <a:pt x="3976116" y="1443228"/>
                  </a:moveTo>
                  <a:lnTo>
                    <a:pt x="3976116" y="1482852"/>
                  </a:lnTo>
                </a:path>
                <a:path w="4494530" h="1899285">
                  <a:moveTo>
                    <a:pt x="4062983" y="1463040"/>
                  </a:moveTo>
                  <a:lnTo>
                    <a:pt x="4099559" y="1463040"/>
                  </a:lnTo>
                </a:path>
                <a:path w="4494530" h="1899285">
                  <a:moveTo>
                    <a:pt x="4081272" y="1443228"/>
                  </a:moveTo>
                  <a:lnTo>
                    <a:pt x="4081272" y="1482852"/>
                  </a:lnTo>
                </a:path>
                <a:path w="4494530" h="1899285">
                  <a:moveTo>
                    <a:pt x="0" y="1860804"/>
                  </a:moveTo>
                  <a:lnTo>
                    <a:pt x="4494276" y="1860804"/>
                  </a:lnTo>
                </a:path>
                <a:path w="4494530" h="1899285">
                  <a:moveTo>
                    <a:pt x="4494276" y="1860804"/>
                  </a:moveTo>
                  <a:lnTo>
                    <a:pt x="4494276" y="0"/>
                  </a:lnTo>
                </a:path>
                <a:path w="4494530" h="1899285">
                  <a:moveTo>
                    <a:pt x="0" y="0"/>
                  </a:moveTo>
                  <a:lnTo>
                    <a:pt x="4494276" y="0"/>
                  </a:lnTo>
                </a:path>
                <a:path w="4494530" h="1899285">
                  <a:moveTo>
                    <a:pt x="0" y="1860804"/>
                  </a:moveTo>
                  <a:lnTo>
                    <a:pt x="0" y="0"/>
                  </a:lnTo>
                </a:path>
                <a:path w="4494530" h="1899285">
                  <a:moveTo>
                    <a:pt x="0" y="1860804"/>
                  </a:moveTo>
                  <a:lnTo>
                    <a:pt x="4494276" y="1860804"/>
                  </a:lnTo>
                </a:path>
                <a:path w="4494530" h="1899285">
                  <a:moveTo>
                    <a:pt x="195072" y="1860804"/>
                  </a:moveTo>
                  <a:lnTo>
                    <a:pt x="195072" y="1898904"/>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object 23"/>
          <p:cNvSpPr txBox="1"/>
          <p:nvPr/>
        </p:nvSpPr>
        <p:spPr>
          <a:xfrm>
            <a:off x="1266189" y="5142103"/>
            <a:ext cx="8255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p:nvPr/>
        </p:nvSpPr>
        <p:spPr>
          <a:xfrm>
            <a:off x="1367027" y="5113020"/>
            <a:ext cx="299085" cy="38100"/>
          </a:xfrm>
          <a:custGeom>
            <a:avLst/>
            <a:gdLst/>
            <a:ahLst/>
            <a:cxnLst/>
            <a:rect l="l" t="t" r="r" b="b"/>
            <a:pathLst>
              <a:path w="299085" h="38100">
                <a:moveTo>
                  <a:pt x="0" y="0"/>
                </a:moveTo>
                <a:lnTo>
                  <a:pt x="0" y="38099"/>
                </a:lnTo>
              </a:path>
              <a:path w="299085" h="38100">
                <a:moveTo>
                  <a:pt x="59435" y="0"/>
                </a:moveTo>
                <a:lnTo>
                  <a:pt x="59435" y="38099"/>
                </a:lnTo>
              </a:path>
              <a:path w="299085" h="38100">
                <a:moveTo>
                  <a:pt x="120396" y="0"/>
                </a:moveTo>
                <a:lnTo>
                  <a:pt x="120396" y="38099"/>
                </a:lnTo>
              </a:path>
              <a:path w="299085" h="38100">
                <a:moveTo>
                  <a:pt x="179831" y="0"/>
                </a:moveTo>
                <a:lnTo>
                  <a:pt x="179831" y="38099"/>
                </a:lnTo>
              </a:path>
              <a:path w="299085" h="38100">
                <a:moveTo>
                  <a:pt x="237744" y="0"/>
                </a:moveTo>
                <a:lnTo>
                  <a:pt x="237744" y="38099"/>
                </a:lnTo>
              </a:path>
              <a:path w="299085" h="38100">
                <a:moveTo>
                  <a:pt x="298703" y="0"/>
                </a:moveTo>
                <a:lnTo>
                  <a:pt x="298703"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txBox="1"/>
          <p:nvPr/>
        </p:nvSpPr>
        <p:spPr>
          <a:xfrm>
            <a:off x="1645157" y="5142103"/>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p:nvPr/>
        </p:nvSpPr>
        <p:spPr>
          <a:xfrm>
            <a:off x="1725167" y="5113020"/>
            <a:ext cx="358140" cy="38100"/>
          </a:xfrm>
          <a:custGeom>
            <a:avLst/>
            <a:gdLst/>
            <a:ahLst/>
            <a:cxnLst/>
            <a:rect l="l" t="t" r="r" b="b"/>
            <a:pathLst>
              <a:path w="358139" h="38100">
                <a:moveTo>
                  <a:pt x="0" y="0"/>
                </a:moveTo>
                <a:lnTo>
                  <a:pt x="0" y="38099"/>
                </a:lnTo>
              </a:path>
              <a:path w="358139" h="38100">
                <a:moveTo>
                  <a:pt x="178307" y="0"/>
                </a:moveTo>
                <a:lnTo>
                  <a:pt x="178307" y="38099"/>
                </a:lnTo>
              </a:path>
              <a:path w="358139" h="38100">
                <a:moveTo>
                  <a:pt x="358139" y="0"/>
                </a:moveTo>
                <a:lnTo>
                  <a:pt x="358139"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txBox="1"/>
          <p:nvPr/>
        </p:nvSpPr>
        <p:spPr>
          <a:xfrm>
            <a:off x="2013966" y="5142103"/>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52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p:nvPr/>
        </p:nvSpPr>
        <p:spPr>
          <a:xfrm>
            <a:off x="2295144" y="5113020"/>
            <a:ext cx="207645" cy="38100"/>
          </a:xfrm>
          <a:custGeom>
            <a:avLst/>
            <a:gdLst/>
            <a:ahLst/>
            <a:cxnLst/>
            <a:rect l="l" t="t" r="r" b="b"/>
            <a:pathLst>
              <a:path w="207644" h="38100">
                <a:moveTo>
                  <a:pt x="0" y="0"/>
                </a:moveTo>
                <a:lnTo>
                  <a:pt x="0" y="38099"/>
                </a:lnTo>
              </a:path>
              <a:path w="207644" h="38100">
                <a:moveTo>
                  <a:pt x="207263" y="0"/>
                </a:moveTo>
                <a:lnTo>
                  <a:pt x="207263"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txBox="1"/>
          <p:nvPr/>
        </p:nvSpPr>
        <p:spPr>
          <a:xfrm>
            <a:off x="2447289" y="5142103"/>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0" name="object 30"/>
          <p:cNvSpPr/>
          <p:nvPr/>
        </p:nvSpPr>
        <p:spPr>
          <a:xfrm>
            <a:off x="2682239" y="5113020"/>
            <a:ext cx="180340" cy="38100"/>
          </a:xfrm>
          <a:custGeom>
            <a:avLst/>
            <a:gdLst/>
            <a:ahLst/>
            <a:cxnLst/>
            <a:rect l="l" t="t" r="r" b="b"/>
            <a:pathLst>
              <a:path w="180339" h="38100">
                <a:moveTo>
                  <a:pt x="0" y="0"/>
                </a:moveTo>
                <a:lnTo>
                  <a:pt x="0" y="38099"/>
                </a:lnTo>
              </a:path>
              <a:path w="180339" h="38100">
                <a:moveTo>
                  <a:pt x="179832" y="0"/>
                </a:moveTo>
                <a:lnTo>
                  <a:pt x="179832"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txBox="1"/>
          <p:nvPr/>
        </p:nvSpPr>
        <p:spPr>
          <a:xfrm>
            <a:off x="2782316" y="5142103"/>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104</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2" name="object 32"/>
          <p:cNvSpPr/>
          <p:nvPr/>
        </p:nvSpPr>
        <p:spPr>
          <a:xfrm>
            <a:off x="3057144" y="5113020"/>
            <a:ext cx="582295" cy="38100"/>
          </a:xfrm>
          <a:custGeom>
            <a:avLst/>
            <a:gdLst/>
            <a:ahLst/>
            <a:cxnLst/>
            <a:rect l="l" t="t" r="r" b="b"/>
            <a:pathLst>
              <a:path w="582295" h="38100">
                <a:moveTo>
                  <a:pt x="0" y="0"/>
                </a:moveTo>
                <a:lnTo>
                  <a:pt x="0" y="38099"/>
                </a:lnTo>
              </a:path>
              <a:path w="582295" h="38100">
                <a:moveTo>
                  <a:pt x="192024" y="0"/>
                </a:moveTo>
                <a:lnTo>
                  <a:pt x="192024" y="38099"/>
                </a:lnTo>
              </a:path>
              <a:path w="582295" h="38100">
                <a:moveTo>
                  <a:pt x="387095" y="0"/>
                </a:moveTo>
                <a:lnTo>
                  <a:pt x="387095" y="38099"/>
                </a:lnTo>
              </a:path>
              <a:path w="582295" h="38100">
                <a:moveTo>
                  <a:pt x="582168" y="0"/>
                </a:moveTo>
                <a:lnTo>
                  <a:pt x="582168"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txBox="1"/>
          <p:nvPr/>
        </p:nvSpPr>
        <p:spPr>
          <a:xfrm>
            <a:off x="3173095" y="5142103"/>
            <a:ext cx="54864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66395" algn="l"/>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13</a:t>
            </a:r>
            <a:r>
              <a:rPr kumimoji="0" sz="800" b="0" i="0" u="none" strike="noStrike" kern="1200" cap="none" spc="0" normalizeH="0" baseline="0" noProof="0" dirty="0">
                <a:ln>
                  <a:noFill/>
                </a:ln>
                <a:solidFill>
                  <a:prstClr val="black"/>
                </a:solidFill>
                <a:effectLst/>
                <a:uLnTx/>
                <a:uFillTx/>
                <a:latin typeface="Arial"/>
                <a:ea typeface="+mn-ea"/>
                <a:cs typeface="Arial"/>
              </a:rPr>
              <a:t>0	</a:t>
            </a:r>
            <a:r>
              <a:rPr kumimoji="0" sz="800" b="0" i="0" u="none" strike="noStrike" kern="1200" cap="none" spc="-5" normalizeH="0" baseline="0" noProof="0" dirty="0">
                <a:ln>
                  <a:noFill/>
                </a:ln>
                <a:solidFill>
                  <a:prstClr val="black"/>
                </a:solidFill>
                <a:effectLst/>
                <a:uLnTx/>
                <a:uFillTx/>
                <a:latin typeface="Arial"/>
                <a:ea typeface="+mn-ea"/>
                <a:cs typeface="Arial"/>
              </a:rPr>
              <a:t>156</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4" name="object 34"/>
          <p:cNvSpPr/>
          <p:nvPr/>
        </p:nvSpPr>
        <p:spPr>
          <a:xfrm>
            <a:off x="3831335" y="5113020"/>
            <a:ext cx="195580" cy="38100"/>
          </a:xfrm>
          <a:custGeom>
            <a:avLst/>
            <a:gdLst/>
            <a:ahLst/>
            <a:cxnLst/>
            <a:rect l="l" t="t" r="r" b="b"/>
            <a:pathLst>
              <a:path w="195579" h="38100">
                <a:moveTo>
                  <a:pt x="0" y="0"/>
                </a:moveTo>
                <a:lnTo>
                  <a:pt x="0" y="38099"/>
                </a:lnTo>
              </a:path>
              <a:path w="195579" h="38100">
                <a:moveTo>
                  <a:pt x="195072" y="0"/>
                </a:moveTo>
                <a:lnTo>
                  <a:pt x="195072"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txBox="1"/>
          <p:nvPr/>
        </p:nvSpPr>
        <p:spPr>
          <a:xfrm>
            <a:off x="3917696" y="5142103"/>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182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6" name="object 36"/>
          <p:cNvSpPr/>
          <p:nvPr/>
        </p:nvSpPr>
        <p:spPr>
          <a:xfrm>
            <a:off x="4221479" y="5113020"/>
            <a:ext cx="192405" cy="38100"/>
          </a:xfrm>
          <a:custGeom>
            <a:avLst/>
            <a:gdLst/>
            <a:ahLst/>
            <a:cxnLst/>
            <a:rect l="l" t="t" r="r" b="b"/>
            <a:pathLst>
              <a:path w="192404" h="38100">
                <a:moveTo>
                  <a:pt x="0" y="0"/>
                </a:moveTo>
                <a:lnTo>
                  <a:pt x="0" y="38099"/>
                </a:lnTo>
              </a:path>
              <a:path w="192404" h="38100">
                <a:moveTo>
                  <a:pt x="192024" y="0"/>
                </a:moveTo>
                <a:lnTo>
                  <a:pt x="192024"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txBox="1"/>
          <p:nvPr/>
        </p:nvSpPr>
        <p:spPr>
          <a:xfrm>
            <a:off x="4316095" y="5142103"/>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208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38" name="object 38"/>
          <p:cNvSpPr/>
          <p:nvPr/>
        </p:nvSpPr>
        <p:spPr>
          <a:xfrm>
            <a:off x="4608576" y="5113020"/>
            <a:ext cx="196850" cy="38100"/>
          </a:xfrm>
          <a:custGeom>
            <a:avLst/>
            <a:gdLst/>
            <a:ahLst/>
            <a:cxnLst/>
            <a:rect l="l" t="t" r="r" b="b"/>
            <a:pathLst>
              <a:path w="196850" h="38100">
                <a:moveTo>
                  <a:pt x="0" y="0"/>
                </a:moveTo>
                <a:lnTo>
                  <a:pt x="0" y="38099"/>
                </a:lnTo>
              </a:path>
              <a:path w="196850" h="38100">
                <a:moveTo>
                  <a:pt x="196596" y="0"/>
                </a:moveTo>
                <a:lnTo>
                  <a:pt x="196596"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txBox="1"/>
          <p:nvPr/>
        </p:nvSpPr>
        <p:spPr>
          <a:xfrm>
            <a:off x="4709921" y="5142103"/>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234</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0" name="object 40"/>
          <p:cNvSpPr/>
          <p:nvPr/>
        </p:nvSpPr>
        <p:spPr>
          <a:xfrm>
            <a:off x="4997196" y="5113020"/>
            <a:ext cx="195580" cy="38100"/>
          </a:xfrm>
          <a:custGeom>
            <a:avLst/>
            <a:gdLst/>
            <a:ahLst/>
            <a:cxnLst/>
            <a:rect l="l" t="t" r="r" b="b"/>
            <a:pathLst>
              <a:path w="195579" h="38100">
                <a:moveTo>
                  <a:pt x="0" y="0"/>
                </a:moveTo>
                <a:lnTo>
                  <a:pt x="0" y="38099"/>
                </a:lnTo>
              </a:path>
              <a:path w="195579" h="38100">
                <a:moveTo>
                  <a:pt x="195071" y="0"/>
                </a:moveTo>
                <a:lnTo>
                  <a:pt x="195071" y="38099"/>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txBox="1"/>
          <p:nvPr/>
        </p:nvSpPr>
        <p:spPr>
          <a:xfrm>
            <a:off x="5097271" y="5142103"/>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260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2" name="object 42"/>
          <p:cNvSpPr/>
          <p:nvPr/>
        </p:nvSpPr>
        <p:spPr>
          <a:xfrm>
            <a:off x="1080516" y="3252215"/>
            <a:ext cx="4307205" cy="1899285"/>
          </a:xfrm>
          <a:custGeom>
            <a:avLst/>
            <a:gdLst/>
            <a:ahLst/>
            <a:cxnLst/>
            <a:rect l="l" t="t" r="r" b="b"/>
            <a:pathLst>
              <a:path w="4307205" h="1899285">
                <a:moveTo>
                  <a:pt x="4306824" y="1860804"/>
                </a:moveTo>
                <a:lnTo>
                  <a:pt x="4306824" y="1898904"/>
                </a:lnTo>
              </a:path>
              <a:path w="4307205" h="1899285">
                <a:moveTo>
                  <a:pt x="33528" y="1860804"/>
                </a:moveTo>
                <a:lnTo>
                  <a:pt x="33528" y="0"/>
                </a:lnTo>
              </a:path>
              <a:path w="4307205" h="1899285">
                <a:moveTo>
                  <a:pt x="33528" y="1726692"/>
                </a:moveTo>
                <a:lnTo>
                  <a:pt x="0" y="1726692"/>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txBox="1"/>
          <p:nvPr/>
        </p:nvSpPr>
        <p:spPr>
          <a:xfrm>
            <a:off x="1005027" y="4915915"/>
            <a:ext cx="8255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4" name="object 44"/>
          <p:cNvSpPr/>
          <p:nvPr/>
        </p:nvSpPr>
        <p:spPr>
          <a:xfrm>
            <a:off x="1080516" y="4660391"/>
            <a:ext cx="33655" cy="0"/>
          </a:xfrm>
          <a:custGeom>
            <a:avLst/>
            <a:gdLst/>
            <a:ahLst/>
            <a:cxnLst/>
            <a:rect l="l" t="t" r="r" b="b"/>
            <a:pathLst>
              <a:path w="33655">
                <a:moveTo>
                  <a:pt x="33528"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txBox="1"/>
          <p:nvPr/>
        </p:nvSpPr>
        <p:spPr>
          <a:xfrm>
            <a:off x="947419" y="4596765"/>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6" name="object 46"/>
          <p:cNvSpPr/>
          <p:nvPr/>
        </p:nvSpPr>
        <p:spPr>
          <a:xfrm>
            <a:off x="1080516" y="4340352"/>
            <a:ext cx="33655" cy="0"/>
          </a:xfrm>
          <a:custGeom>
            <a:avLst/>
            <a:gdLst/>
            <a:ahLst/>
            <a:cxnLst/>
            <a:rect l="l" t="t" r="r" b="b"/>
            <a:pathLst>
              <a:path w="33655">
                <a:moveTo>
                  <a:pt x="33528"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txBox="1"/>
          <p:nvPr/>
        </p:nvSpPr>
        <p:spPr>
          <a:xfrm>
            <a:off x="947419" y="4277614"/>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48" name="object 48"/>
          <p:cNvSpPr/>
          <p:nvPr/>
        </p:nvSpPr>
        <p:spPr>
          <a:xfrm>
            <a:off x="1077467" y="4024884"/>
            <a:ext cx="33655" cy="0"/>
          </a:xfrm>
          <a:custGeom>
            <a:avLst/>
            <a:gdLst/>
            <a:ahLst/>
            <a:cxnLst/>
            <a:rect l="l" t="t" r="r" b="b"/>
            <a:pathLst>
              <a:path w="33655">
                <a:moveTo>
                  <a:pt x="33528"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txBox="1"/>
          <p:nvPr/>
        </p:nvSpPr>
        <p:spPr>
          <a:xfrm>
            <a:off x="945286" y="3961002"/>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60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50" name="object 50"/>
          <p:cNvSpPr/>
          <p:nvPr/>
        </p:nvSpPr>
        <p:spPr>
          <a:xfrm>
            <a:off x="1077467" y="3704844"/>
            <a:ext cx="33655" cy="0"/>
          </a:xfrm>
          <a:custGeom>
            <a:avLst/>
            <a:gdLst/>
            <a:ahLst/>
            <a:cxnLst/>
            <a:rect l="l" t="t" r="r" b="b"/>
            <a:pathLst>
              <a:path w="33655">
                <a:moveTo>
                  <a:pt x="33528"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txBox="1"/>
          <p:nvPr/>
        </p:nvSpPr>
        <p:spPr>
          <a:xfrm>
            <a:off x="945286" y="3641852"/>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52" name="object 52"/>
          <p:cNvSpPr/>
          <p:nvPr/>
        </p:nvSpPr>
        <p:spPr>
          <a:xfrm>
            <a:off x="1077467" y="3386328"/>
            <a:ext cx="33655" cy="0"/>
          </a:xfrm>
          <a:custGeom>
            <a:avLst/>
            <a:gdLst/>
            <a:ahLst/>
            <a:cxnLst/>
            <a:rect l="l" t="t" r="r" b="b"/>
            <a:pathLst>
              <a:path w="33655">
                <a:moveTo>
                  <a:pt x="33528"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txBox="1"/>
          <p:nvPr/>
        </p:nvSpPr>
        <p:spPr>
          <a:xfrm>
            <a:off x="890727" y="3322701"/>
            <a:ext cx="194945" cy="1479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100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54" name="object 54"/>
          <p:cNvSpPr txBox="1"/>
          <p:nvPr/>
        </p:nvSpPr>
        <p:spPr>
          <a:xfrm>
            <a:off x="3281553" y="3366897"/>
            <a:ext cx="2052320" cy="482600"/>
          </a:xfrm>
          <a:prstGeom prst="rect">
            <a:avLst/>
          </a:prstGeom>
        </p:spPr>
        <p:txBody>
          <a:bodyPr vert="horz" wrap="square" lIns="0" tIns="12065" rIns="0" bIns="0" rtlCol="0">
            <a:spAutoFit/>
          </a:bodyPr>
          <a:lstStyle/>
          <a:p>
            <a:pPr marL="12700" marR="55880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rlito"/>
                <a:ea typeface="+mn-ea"/>
                <a:cs typeface="Carlito"/>
              </a:rPr>
              <a:t>KM median duration of </a:t>
            </a:r>
            <a:r>
              <a:rPr kumimoji="0" sz="1000" b="0" i="0" u="none" strike="noStrike" kern="1200" cap="none" spc="-10" normalizeH="0" baseline="0" noProof="0" dirty="0">
                <a:ln>
                  <a:noFill/>
                </a:ln>
                <a:solidFill>
                  <a:prstClr val="black"/>
                </a:solidFill>
                <a:effectLst/>
                <a:uLnTx/>
                <a:uFillTx/>
                <a:latin typeface="Carlito"/>
                <a:ea typeface="+mn-ea"/>
                <a:cs typeface="Carlito"/>
              </a:rPr>
              <a:t>CHR:  </a:t>
            </a:r>
            <a:r>
              <a:rPr kumimoji="0" sz="1000" b="0" i="0" u="none" strike="noStrike" kern="1200" cap="none" spc="-5" normalizeH="0" baseline="0" noProof="0" dirty="0">
                <a:ln>
                  <a:noFill/>
                </a:ln>
                <a:solidFill>
                  <a:srgbClr val="C23C0C"/>
                </a:solidFill>
                <a:effectLst/>
                <a:uLnTx/>
                <a:uFillTx/>
                <a:latin typeface="Carlito"/>
                <a:ea typeface="+mn-ea"/>
                <a:cs typeface="Carlito"/>
              </a:rPr>
              <a:t>RUX: 34.0</a:t>
            </a:r>
            <a:r>
              <a:rPr kumimoji="0" sz="1000" b="0" i="0" u="none" strike="noStrike" kern="1200" cap="none" spc="15" normalizeH="0" baseline="0" noProof="0" dirty="0">
                <a:ln>
                  <a:noFill/>
                </a:ln>
                <a:solidFill>
                  <a:srgbClr val="C23C0C"/>
                </a:solidFill>
                <a:effectLst/>
                <a:uLnTx/>
                <a:uFillTx/>
                <a:latin typeface="Carlito"/>
                <a:ea typeface="+mn-ea"/>
                <a:cs typeface="Carlito"/>
              </a:rPr>
              <a:t> </a:t>
            </a:r>
            <a:r>
              <a:rPr kumimoji="0" sz="1000" b="0" i="0" u="none" strike="noStrike" kern="1200" cap="none" spc="-5" normalizeH="0" baseline="0" noProof="0" dirty="0">
                <a:ln>
                  <a:noFill/>
                </a:ln>
                <a:solidFill>
                  <a:srgbClr val="C23C0C"/>
                </a:solidFill>
                <a:effectLst/>
                <a:uLnTx/>
                <a:uFillTx/>
                <a:latin typeface="Carlito"/>
                <a:ea typeface="+mn-ea"/>
                <a:cs typeface="Carlito"/>
              </a:rPr>
              <a:t>weeks</a:t>
            </a:r>
            <a:endParaRPr kumimoji="0" sz="1000" b="0" i="0" u="none" strike="noStrike" kern="1200" cap="none" spc="0" normalizeH="0" baseline="0" noProof="0">
              <a:ln>
                <a:noFill/>
              </a:ln>
              <a:solidFill>
                <a:prstClr val="black"/>
              </a:solidFill>
              <a:effectLst/>
              <a:uLnTx/>
              <a:uFillTx/>
              <a:latin typeface="Carlito"/>
              <a:ea typeface="+mn-ea"/>
              <a:cs typeface="Carlito"/>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006FC0"/>
                </a:solidFill>
                <a:effectLst/>
                <a:uLnTx/>
                <a:uFillTx/>
                <a:latin typeface="Carlito"/>
                <a:ea typeface="+mn-ea"/>
                <a:cs typeface="Carlito"/>
              </a:rPr>
              <a:t>BAT: not reported due to small</a:t>
            </a:r>
            <a:r>
              <a:rPr kumimoji="0" sz="1000" b="0" i="0" u="none" strike="noStrike" kern="1200" cap="none" spc="-30" normalizeH="0" baseline="0" noProof="0" dirty="0">
                <a:ln>
                  <a:noFill/>
                </a:ln>
                <a:solidFill>
                  <a:srgbClr val="006FC0"/>
                </a:solidFill>
                <a:effectLst/>
                <a:uLnTx/>
                <a:uFillTx/>
                <a:latin typeface="Carlito"/>
                <a:ea typeface="+mn-ea"/>
                <a:cs typeface="Carlito"/>
              </a:rPr>
              <a:t> </a:t>
            </a:r>
            <a:r>
              <a:rPr kumimoji="0" sz="1000" b="0" i="0" u="none" strike="noStrike" kern="1200" cap="none" spc="-5" normalizeH="0" baseline="0" noProof="0" dirty="0">
                <a:ln>
                  <a:noFill/>
                </a:ln>
                <a:solidFill>
                  <a:srgbClr val="006FC0"/>
                </a:solidFill>
                <a:effectLst/>
                <a:uLnTx/>
                <a:uFillTx/>
                <a:latin typeface="Carlito"/>
                <a:ea typeface="+mn-ea"/>
                <a:cs typeface="Carlito"/>
              </a:rPr>
              <a:t>number</a:t>
            </a:r>
            <a:endParaRPr kumimoji="0" sz="1000" b="0" i="0" u="none" strike="noStrike" kern="1200" cap="none" spc="0" normalizeH="0" baseline="0" noProof="0">
              <a:ln>
                <a:noFill/>
              </a:ln>
              <a:solidFill>
                <a:prstClr val="black"/>
              </a:solidFill>
              <a:effectLst/>
              <a:uLnTx/>
              <a:uFillTx/>
              <a:latin typeface="Carlito"/>
              <a:ea typeface="+mn-ea"/>
              <a:cs typeface="Carlito"/>
            </a:endParaRPr>
          </a:p>
        </p:txBody>
      </p:sp>
      <p:sp>
        <p:nvSpPr>
          <p:cNvPr id="55" name="object 55"/>
          <p:cNvSpPr txBox="1"/>
          <p:nvPr/>
        </p:nvSpPr>
        <p:spPr>
          <a:xfrm>
            <a:off x="3281553" y="3824478"/>
            <a:ext cx="1556385" cy="1778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srgbClr val="006FC0"/>
                </a:solidFill>
                <a:effectLst/>
                <a:uLnTx/>
                <a:uFillTx/>
                <a:latin typeface="Carlito"/>
                <a:ea typeface="+mn-ea"/>
                <a:cs typeface="Carlito"/>
              </a:rPr>
              <a:t>of patients responding to</a:t>
            </a:r>
            <a:r>
              <a:rPr kumimoji="0" sz="1000" b="0" i="0" u="none" strike="noStrike" kern="1200" cap="none" spc="-45" normalizeH="0" baseline="0" noProof="0" dirty="0">
                <a:ln>
                  <a:noFill/>
                </a:ln>
                <a:solidFill>
                  <a:srgbClr val="006FC0"/>
                </a:solidFill>
                <a:effectLst/>
                <a:uLnTx/>
                <a:uFillTx/>
                <a:latin typeface="Carlito"/>
                <a:ea typeface="+mn-ea"/>
                <a:cs typeface="Carlito"/>
              </a:rPr>
              <a:t> </a:t>
            </a:r>
            <a:r>
              <a:rPr kumimoji="0" sz="1000" b="0" i="0" u="none" strike="noStrike" kern="1200" cap="none" spc="-5" normalizeH="0" baseline="0" noProof="0" dirty="0">
                <a:ln>
                  <a:noFill/>
                </a:ln>
                <a:solidFill>
                  <a:srgbClr val="006FC0"/>
                </a:solidFill>
                <a:effectLst/>
                <a:uLnTx/>
                <a:uFillTx/>
                <a:latin typeface="Carlito"/>
                <a:ea typeface="+mn-ea"/>
                <a:cs typeface="Carlito"/>
              </a:rPr>
              <a:t>BAT</a:t>
            </a:r>
            <a:endParaRPr kumimoji="0" sz="1000" b="0" i="0" u="none" strike="noStrike" kern="1200" cap="none" spc="0" normalizeH="0" baseline="0" noProof="0">
              <a:ln>
                <a:noFill/>
              </a:ln>
              <a:solidFill>
                <a:prstClr val="black"/>
              </a:solidFill>
              <a:effectLst/>
              <a:uLnTx/>
              <a:uFillTx/>
              <a:latin typeface="Carlito"/>
              <a:ea typeface="+mn-ea"/>
              <a:cs typeface="Carlito"/>
            </a:endParaRPr>
          </a:p>
        </p:txBody>
      </p:sp>
      <p:grpSp>
        <p:nvGrpSpPr>
          <p:cNvPr id="56" name="object 56"/>
          <p:cNvGrpSpPr/>
          <p:nvPr/>
        </p:nvGrpSpPr>
        <p:grpSpPr>
          <a:xfrm>
            <a:off x="6895909" y="3021901"/>
            <a:ext cx="4484370" cy="2111375"/>
            <a:chOff x="6895909" y="3021901"/>
            <a:chExt cx="4484370" cy="2111375"/>
          </a:xfrm>
        </p:grpSpPr>
        <p:sp>
          <p:nvSpPr>
            <p:cNvPr id="57" name="object 57"/>
            <p:cNvSpPr/>
            <p:nvPr/>
          </p:nvSpPr>
          <p:spPr>
            <a:xfrm>
              <a:off x="6993636" y="3994403"/>
              <a:ext cx="4140835" cy="1099185"/>
            </a:xfrm>
            <a:custGeom>
              <a:avLst/>
              <a:gdLst/>
              <a:ahLst/>
              <a:cxnLst/>
              <a:rect l="l" t="t" r="r" b="b"/>
              <a:pathLst>
                <a:path w="4140834" h="1099185">
                  <a:moveTo>
                    <a:pt x="146304" y="0"/>
                  </a:moveTo>
                  <a:lnTo>
                    <a:pt x="0" y="0"/>
                  </a:lnTo>
                  <a:lnTo>
                    <a:pt x="0" y="1098804"/>
                  </a:lnTo>
                  <a:lnTo>
                    <a:pt x="146304" y="1098804"/>
                  </a:lnTo>
                  <a:lnTo>
                    <a:pt x="146304" y="0"/>
                  </a:lnTo>
                  <a:close/>
                </a:path>
                <a:path w="4140834" h="1099185">
                  <a:moveTo>
                    <a:pt x="592836" y="155448"/>
                  </a:moveTo>
                  <a:lnTo>
                    <a:pt x="445008" y="155448"/>
                  </a:lnTo>
                  <a:lnTo>
                    <a:pt x="445008" y="1098804"/>
                  </a:lnTo>
                  <a:lnTo>
                    <a:pt x="592836" y="1098804"/>
                  </a:lnTo>
                  <a:lnTo>
                    <a:pt x="592836" y="155448"/>
                  </a:lnTo>
                  <a:close/>
                </a:path>
                <a:path w="4140834" h="1099185">
                  <a:moveTo>
                    <a:pt x="1036320" y="211836"/>
                  </a:moveTo>
                  <a:lnTo>
                    <a:pt x="888492" y="211836"/>
                  </a:lnTo>
                  <a:lnTo>
                    <a:pt x="888492" y="1098804"/>
                  </a:lnTo>
                  <a:lnTo>
                    <a:pt x="1036320" y="1098804"/>
                  </a:lnTo>
                  <a:lnTo>
                    <a:pt x="1036320" y="211836"/>
                  </a:lnTo>
                  <a:close/>
                </a:path>
                <a:path w="4140834" h="1099185">
                  <a:moveTo>
                    <a:pt x="1479804" y="230124"/>
                  </a:moveTo>
                  <a:lnTo>
                    <a:pt x="1333500" y="230124"/>
                  </a:lnTo>
                  <a:lnTo>
                    <a:pt x="1333500" y="1098804"/>
                  </a:lnTo>
                  <a:lnTo>
                    <a:pt x="1479804" y="1098804"/>
                  </a:lnTo>
                  <a:lnTo>
                    <a:pt x="1479804" y="230124"/>
                  </a:lnTo>
                  <a:close/>
                </a:path>
                <a:path w="4140834" h="1099185">
                  <a:moveTo>
                    <a:pt x="1923288" y="288036"/>
                  </a:moveTo>
                  <a:lnTo>
                    <a:pt x="1775460" y="288036"/>
                  </a:lnTo>
                  <a:lnTo>
                    <a:pt x="1775460" y="1098804"/>
                  </a:lnTo>
                  <a:lnTo>
                    <a:pt x="1923288" y="1098804"/>
                  </a:lnTo>
                  <a:lnTo>
                    <a:pt x="1923288" y="288036"/>
                  </a:lnTo>
                  <a:close/>
                </a:path>
                <a:path w="4140834" h="1099185">
                  <a:moveTo>
                    <a:pt x="2366772" y="367284"/>
                  </a:moveTo>
                  <a:lnTo>
                    <a:pt x="2218944" y="367284"/>
                  </a:lnTo>
                  <a:lnTo>
                    <a:pt x="2218944" y="1098804"/>
                  </a:lnTo>
                  <a:lnTo>
                    <a:pt x="2366772" y="1098804"/>
                  </a:lnTo>
                  <a:lnTo>
                    <a:pt x="2366772" y="367284"/>
                  </a:lnTo>
                  <a:close/>
                </a:path>
                <a:path w="4140834" h="1099185">
                  <a:moveTo>
                    <a:pt x="2808732" y="405384"/>
                  </a:moveTo>
                  <a:lnTo>
                    <a:pt x="2660904" y="405384"/>
                  </a:lnTo>
                  <a:lnTo>
                    <a:pt x="2660904" y="1098804"/>
                  </a:lnTo>
                  <a:lnTo>
                    <a:pt x="2808732" y="1098804"/>
                  </a:lnTo>
                  <a:lnTo>
                    <a:pt x="2808732" y="405384"/>
                  </a:lnTo>
                  <a:close/>
                </a:path>
                <a:path w="4140834" h="1099185">
                  <a:moveTo>
                    <a:pt x="3252216" y="525780"/>
                  </a:moveTo>
                  <a:lnTo>
                    <a:pt x="3104388" y="525780"/>
                  </a:lnTo>
                  <a:lnTo>
                    <a:pt x="3104388" y="1098804"/>
                  </a:lnTo>
                  <a:lnTo>
                    <a:pt x="3252216" y="1098804"/>
                  </a:lnTo>
                  <a:lnTo>
                    <a:pt x="3252216" y="525780"/>
                  </a:lnTo>
                  <a:close/>
                </a:path>
                <a:path w="4140834" h="1099185">
                  <a:moveTo>
                    <a:pt x="3698748" y="461772"/>
                  </a:moveTo>
                  <a:lnTo>
                    <a:pt x="3547872" y="461772"/>
                  </a:lnTo>
                  <a:lnTo>
                    <a:pt x="3547872" y="1098804"/>
                  </a:lnTo>
                  <a:lnTo>
                    <a:pt x="3698748" y="1098804"/>
                  </a:lnTo>
                  <a:lnTo>
                    <a:pt x="3698748" y="461772"/>
                  </a:lnTo>
                  <a:close/>
                </a:path>
                <a:path w="4140834" h="1099185">
                  <a:moveTo>
                    <a:pt x="4140708" y="537972"/>
                  </a:moveTo>
                  <a:lnTo>
                    <a:pt x="3992880" y="537972"/>
                  </a:lnTo>
                  <a:lnTo>
                    <a:pt x="3992880" y="1098804"/>
                  </a:lnTo>
                  <a:lnTo>
                    <a:pt x="4140708" y="1098804"/>
                  </a:lnTo>
                  <a:lnTo>
                    <a:pt x="4140708" y="537972"/>
                  </a:lnTo>
                  <a:close/>
                </a:path>
              </a:pathLst>
            </a:custGeom>
            <a:solidFill>
              <a:srgbClr val="BE1F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7626096" y="3581399"/>
              <a:ext cx="3695700" cy="1511935"/>
            </a:xfrm>
            <a:custGeom>
              <a:avLst/>
              <a:gdLst/>
              <a:ahLst/>
              <a:cxnLst/>
              <a:rect l="l" t="t" r="r" b="b"/>
              <a:pathLst>
                <a:path w="3695700" h="1511935">
                  <a:moveTo>
                    <a:pt x="147828" y="0"/>
                  </a:moveTo>
                  <a:lnTo>
                    <a:pt x="0" y="0"/>
                  </a:lnTo>
                  <a:lnTo>
                    <a:pt x="0" y="1511808"/>
                  </a:lnTo>
                  <a:lnTo>
                    <a:pt x="147828" y="1511808"/>
                  </a:lnTo>
                  <a:lnTo>
                    <a:pt x="147828" y="0"/>
                  </a:lnTo>
                  <a:close/>
                </a:path>
                <a:path w="3695700" h="1511935">
                  <a:moveTo>
                    <a:pt x="591312" y="306324"/>
                  </a:moveTo>
                  <a:lnTo>
                    <a:pt x="443484" y="306324"/>
                  </a:lnTo>
                  <a:lnTo>
                    <a:pt x="443484" y="1511808"/>
                  </a:lnTo>
                  <a:lnTo>
                    <a:pt x="591312" y="1511808"/>
                  </a:lnTo>
                  <a:lnTo>
                    <a:pt x="591312" y="306324"/>
                  </a:lnTo>
                  <a:close/>
                </a:path>
                <a:path w="3695700" h="1511935">
                  <a:moveTo>
                    <a:pt x="1033272" y="426720"/>
                  </a:moveTo>
                  <a:lnTo>
                    <a:pt x="885444" y="426720"/>
                  </a:lnTo>
                  <a:lnTo>
                    <a:pt x="885444" y="1511808"/>
                  </a:lnTo>
                  <a:lnTo>
                    <a:pt x="1033272" y="1511808"/>
                  </a:lnTo>
                  <a:lnTo>
                    <a:pt x="1033272" y="426720"/>
                  </a:lnTo>
                  <a:close/>
                </a:path>
                <a:path w="3695700" h="1511935">
                  <a:moveTo>
                    <a:pt x="1476756" y="597408"/>
                  </a:moveTo>
                  <a:lnTo>
                    <a:pt x="1328928" y="597408"/>
                  </a:lnTo>
                  <a:lnTo>
                    <a:pt x="1328928" y="1511808"/>
                  </a:lnTo>
                  <a:lnTo>
                    <a:pt x="1476756" y="1511808"/>
                  </a:lnTo>
                  <a:lnTo>
                    <a:pt x="1476756" y="597408"/>
                  </a:lnTo>
                  <a:close/>
                </a:path>
                <a:path w="3695700" h="1511935">
                  <a:moveTo>
                    <a:pt x="1924812" y="708660"/>
                  </a:moveTo>
                  <a:lnTo>
                    <a:pt x="1776984" y="708660"/>
                  </a:lnTo>
                  <a:lnTo>
                    <a:pt x="1776984" y="1511808"/>
                  </a:lnTo>
                  <a:lnTo>
                    <a:pt x="1924812" y="1511808"/>
                  </a:lnTo>
                  <a:lnTo>
                    <a:pt x="1924812" y="708660"/>
                  </a:lnTo>
                  <a:close/>
                </a:path>
                <a:path w="3695700" h="1511935">
                  <a:moveTo>
                    <a:pt x="2366772" y="708660"/>
                  </a:moveTo>
                  <a:lnTo>
                    <a:pt x="2215896" y="708660"/>
                  </a:lnTo>
                  <a:lnTo>
                    <a:pt x="2215896" y="1511808"/>
                  </a:lnTo>
                  <a:lnTo>
                    <a:pt x="2366772" y="1511808"/>
                  </a:lnTo>
                  <a:lnTo>
                    <a:pt x="2366772" y="708660"/>
                  </a:lnTo>
                  <a:close/>
                </a:path>
                <a:path w="3695700" h="1511935">
                  <a:moveTo>
                    <a:pt x="2810256" y="743712"/>
                  </a:moveTo>
                  <a:lnTo>
                    <a:pt x="2659380" y="743712"/>
                  </a:lnTo>
                  <a:lnTo>
                    <a:pt x="2659380" y="1511808"/>
                  </a:lnTo>
                  <a:lnTo>
                    <a:pt x="2810256" y="1511808"/>
                  </a:lnTo>
                  <a:lnTo>
                    <a:pt x="2810256" y="743712"/>
                  </a:lnTo>
                  <a:close/>
                </a:path>
                <a:path w="3695700" h="1511935">
                  <a:moveTo>
                    <a:pt x="3253740" y="943356"/>
                  </a:moveTo>
                  <a:lnTo>
                    <a:pt x="3105912" y="943356"/>
                  </a:lnTo>
                  <a:lnTo>
                    <a:pt x="3105912" y="1511808"/>
                  </a:lnTo>
                  <a:lnTo>
                    <a:pt x="3253740" y="1511808"/>
                  </a:lnTo>
                  <a:lnTo>
                    <a:pt x="3253740" y="943356"/>
                  </a:lnTo>
                  <a:close/>
                </a:path>
                <a:path w="3695700" h="1511935">
                  <a:moveTo>
                    <a:pt x="3695700" y="950976"/>
                  </a:moveTo>
                  <a:lnTo>
                    <a:pt x="3547872" y="950976"/>
                  </a:lnTo>
                  <a:lnTo>
                    <a:pt x="3547872" y="1511808"/>
                  </a:lnTo>
                  <a:lnTo>
                    <a:pt x="3695700" y="1511808"/>
                  </a:lnTo>
                  <a:lnTo>
                    <a:pt x="3695700" y="950976"/>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6940295" y="3026664"/>
              <a:ext cx="0" cy="2066925"/>
            </a:xfrm>
            <a:custGeom>
              <a:avLst/>
              <a:gdLst/>
              <a:ahLst/>
              <a:cxnLst/>
              <a:rect l="l" t="t" r="r" b="b"/>
              <a:pathLst>
                <a:path h="2066925">
                  <a:moveTo>
                    <a:pt x="0" y="2066544"/>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6900671" y="3026664"/>
              <a:ext cx="40005" cy="2066925"/>
            </a:xfrm>
            <a:custGeom>
              <a:avLst/>
              <a:gdLst/>
              <a:ahLst/>
              <a:cxnLst/>
              <a:rect l="l" t="t" r="r" b="b"/>
              <a:pathLst>
                <a:path w="40004" h="2066925">
                  <a:moveTo>
                    <a:pt x="0" y="2066544"/>
                  </a:moveTo>
                  <a:lnTo>
                    <a:pt x="39624" y="2066544"/>
                  </a:lnTo>
                </a:path>
                <a:path w="40004" h="2066925">
                  <a:moveTo>
                    <a:pt x="0" y="1653540"/>
                  </a:moveTo>
                  <a:lnTo>
                    <a:pt x="39624" y="1653540"/>
                  </a:lnTo>
                </a:path>
                <a:path w="40004" h="2066925">
                  <a:moveTo>
                    <a:pt x="0" y="1240536"/>
                  </a:moveTo>
                  <a:lnTo>
                    <a:pt x="39624" y="1240536"/>
                  </a:lnTo>
                </a:path>
                <a:path w="40004" h="2066925">
                  <a:moveTo>
                    <a:pt x="0" y="826008"/>
                  </a:moveTo>
                  <a:lnTo>
                    <a:pt x="39624" y="826008"/>
                  </a:lnTo>
                </a:path>
                <a:path w="40004" h="2066925">
                  <a:moveTo>
                    <a:pt x="0" y="413003"/>
                  </a:moveTo>
                  <a:lnTo>
                    <a:pt x="39624" y="413003"/>
                  </a:lnTo>
                </a:path>
                <a:path w="40004" h="2066925">
                  <a:moveTo>
                    <a:pt x="0" y="0"/>
                  </a:moveTo>
                  <a:lnTo>
                    <a:pt x="39624" y="0"/>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6940295" y="5093208"/>
              <a:ext cx="4434840" cy="0"/>
            </a:xfrm>
            <a:custGeom>
              <a:avLst/>
              <a:gdLst/>
              <a:ahLst/>
              <a:cxnLst/>
              <a:rect l="l" t="t" r="r" b="b"/>
              <a:pathLst>
                <a:path w="4434840">
                  <a:moveTo>
                    <a:pt x="0" y="0"/>
                  </a:moveTo>
                  <a:lnTo>
                    <a:pt x="4434839"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7164323" y="5093208"/>
              <a:ext cx="4211320" cy="35560"/>
            </a:xfrm>
            <a:custGeom>
              <a:avLst/>
              <a:gdLst/>
              <a:ahLst/>
              <a:cxnLst/>
              <a:rect l="l" t="t" r="r" b="b"/>
              <a:pathLst>
                <a:path w="4211320" h="35560">
                  <a:moveTo>
                    <a:pt x="0" y="0"/>
                  </a:moveTo>
                  <a:lnTo>
                    <a:pt x="0" y="35052"/>
                  </a:lnTo>
                </a:path>
                <a:path w="4211320" h="35560">
                  <a:moveTo>
                    <a:pt x="443483" y="0"/>
                  </a:moveTo>
                  <a:lnTo>
                    <a:pt x="443483" y="35052"/>
                  </a:lnTo>
                </a:path>
                <a:path w="4211320" h="35560">
                  <a:moveTo>
                    <a:pt x="885444" y="0"/>
                  </a:moveTo>
                  <a:lnTo>
                    <a:pt x="885444" y="35052"/>
                  </a:lnTo>
                </a:path>
                <a:path w="4211320" h="35560">
                  <a:moveTo>
                    <a:pt x="1328927" y="0"/>
                  </a:moveTo>
                  <a:lnTo>
                    <a:pt x="1328927" y="35052"/>
                  </a:lnTo>
                </a:path>
                <a:path w="4211320" h="35560">
                  <a:moveTo>
                    <a:pt x="1772411" y="0"/>
                  </a:moveTo>
                  <a:lnTo>
                    <a:pt x="1772411" y="35052"/>
                  </a:lnTo>
                </a:path>
                <a:path w="4211320" h="35560">
                  <a:moveTo>
                    <a:pt x="2214372" y="0"/>
                  </a:moveTo>
                  <a:lnTo>
                    <a:pt x="2214372" y="35052"/>
                  </a:lnTo>
                </a:path>
                <a:path w="4211320" h="35560">
                  <a:moveTo>
                    <a:pt x="2657855" y="0"/>
                  </a:moveTo>
                  <a:lnTo>
                    <a:pt x="2657855" y="35052"/>
                  </a:lnTo>
                </a:path>
                <a:path w="4211320" h="35560">
                  <a:moveTo>
                    <a:pt x="3099816" y="0"/>
                  </a:moveTo>
                  <a:lnTo>
                    <a:pt x="3099816" y="35052"/>
                  </a:lnTo>
                </a:path>
                <a:path w="4211320" h="35560">
                  <a:moveTo>
                    <a:pt x="3546348" y="0"/>
                  </a:moveTo>
                  <a:lnTo>
                    <a:pt x="3546348" y="35052"/>
                  </a:lnTo>
                </a:path>
                <a:path w="4211320" h="35560">
                  <a:moveTo>
                    <a:pt x="3989831" y="0"/>
                  </a:moveTo>
                  <a:lnTo>
                    <a:pt x="3989831" y="35052"/>
                  </a:lnTo>
                </a:path>
                <a:path w="4211320" h="35560">
                  <a:moveTo>
                    <a:pt x="4210811" y="0"/>
                  </a:moveTo>
                  <a:lnTo>
                    <a:pt x="4210811" y="35052"/>
                  </a:lnTo>
                </a:path>
              </a:pathLst>
            </a:custGeom>
            <a:ln w="914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object 63"/>
          <p:cNvSpPr txBox="1"/>
          <p:nvPr/>
        </p:nvSpPr>
        <p:spPr>
          <a:xfrm>
            <a:off x="6990715" y="3822953"/>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53</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4" name="object 64"/>
          <p:cNvSpPr txBox="1"/>
          <p:nvPr/>
        </p:nvSpPr>
        <p:spPr>
          <a:xfrm>
            <a:off x="7435342" y="3978909"/>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46</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5" name="object 65"/>
          <p:cNvSpPr txBox="1"/>
          <p:nvPr/>
        </p:nvSpPr>
        <p:spPr>
          <a:xfrm>
            <a:off x="7878318" y="4035933"/>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43</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6" name="object 66"/>
          <p:cNvSpPr txBox="1"/>
          <p:nvPr/>
        </p:nvSpPr>
        <p:spPr>
          <a:xfrm>
            <a:off x="8324468" y="4054221"/>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7" name="object 67"/>
          <p:cNvSpPr txBox="1"/>
          <p:nvPr/>
        </p:nvSpPr>
        <p:spPr>
          <a:xfrm>
            <a:off x="8767318" y="4107560"/>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39</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8" name="object 68"/>
          <p:cNvSpPr txBox="1"/>
          <p:nvPr/>
        </p:nvSpPr>
        <p:spPr>
          <a:xfrm>
            <a:off x="9653396" y="4228591"/>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34</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69" name="object 69"/>
          <p:cNvSpPr txBox="1"/>
          <p:nvPr/>
        </p:nvSpPr>
        <p:spPr>
          <a:xfrm>
            <a:off x="10096245" y="4349877"/>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0" name="object 70"/>
          <p:cNvSpPr txBox="1"/>
          <p:nvPr/>
        </p:nvSpPr>
        <p:spPr>
          <a:xfrm>
            <a:off x="10529696" y="4296536"/>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31</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1" name="object 71"/>
          <p:cNvSpPr txBox="1"/>
          <p:nvPr/>
        </p:nvSpPr>
        <p:spPr>
          <a:xfrm>
            <a:off x="7624064" y="3405885"/>
            <a:ext cx="138430" cy="1479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73</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2" name="object 72"/>
          <p:cNvSpPr txBox="1"/>
          <p:nvPr/>
        </p:nvSpPr>
        <p:spPr>
          <a:xfrm>
            <a:off x="8067293" y="3716273"/>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58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3" name="object 73"/>
          <p:cNvSpPr txBox="1"/>
          <p:nvPr/>
        </p:nvSpPr>
        <p:spPr>
          <a:xfrm>
            <a:off x="8511667" y="3837559"/>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52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4" name="object 74"/>
          <p:cNvSpPr txBox="1"/>
          <p:nvPr/>
        </p:nvSpPr>
        <p:spPr>
          <a:xfrm>
            <a:off x="8954769" y="4008246"/>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44</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5" name="object 75"/>
          <p:cNvSpPr txBox="1"/>
          <p:nvPr/>
        </p:nvSpPr>
        <p:spPr>
          <a:xfrm>
            <a:off x="9184893" y="4114927"/>
            <a:ext cx="376555" cy="147955"/>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7" normalizeH="0" baseline="-41666" noProof="0" dirty="0">
                <a:ln>
                  <a:noFill/>
                </a:ln>
                <a:solidFill>
                  <a:prstClr val="black"/>
                </a:solidFill>
                <a:effectLst/>
                <a:uLnTx/>
                <a:uFillTx/>
                <a:latin typeface="Arial"/>
                <a:ea typeface="+mn-ea"/>
                <a:cs typeface="Arial"/>
              </a:rPr>
              <a:t>36</a:t>
            </a:r>
            <a:r>
              <a:rPr kumimoji="0" sz="1200" b="0" i="0" u="none" strike="noStrike" kern="1200" cap="none" spc="127" normalizeH="0" baseline="-41666" noProof="0" dirty="0">
                <a:ln>
                  <a:noFill/>
                </a:ln>
                <a:solidFill>
                  <a:prstClr val="black"/>
                </a:solidFill>
                <a:effectLst/>
                <a:uLnTx/>
                <a:uFillTx/>
                <a:latin typeface="Arial"/>
                <a:ea typeface="+mn-ea"/>
                <a:cs typeface="Arial"/>
              </a:rPr>
              <a:t> </a:t>
            </a:r>
            <a:r>
              <a:rPr kumimoji="0" sz="800" b="0" i="0" u="none" strike="noStrike" kern="1200" cap="none" spc="-5" normalizeH="0" baseline="0" noProof="0" dirty="0">
                <a:ln>
                  <a:noFill/>
                </a:ln>
                <a:solidFill>
                  <a:prstClr val="black"/>
                </a:solidFill>
                <a:effectLst/>
                <a:uLnTx/>
                <a:uFillTx/>
                <a:latin typeface="Arial"/>
                <a:ea typeface="+mn-ea"/>
                <a:cs typeface="Arial"/>
              </a:rPr>
              <a:t>39</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6" name="object 76"/>
          <p:cNvSpPr txBox="1"/>
          <p:nvPr/>
        </p:nvSpPr>
        <p:spPr>
          <a:xfrm>
            <a:off x="9840594" y="4114927"/>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39</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7" name="object 77"/>
          <p:cNvSpPr txBox="1"/>
          <p:nvPr/>
        </p:nvSpPr>
        <p:spPr>
          <a:xfrm>
            <a:off x="10283443" y="4153280"/>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37</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8" name="object 78"/>
          <p:cNvSpPr txBox="1"/>
          <p:nvPr/>
        </p:nvSpPr>
        <p:spPr>
          <a:xfrm>
            <a:off x="10717148" y="4366386"/>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79" name="object 79"/>
          <p:cNvSpPr txBox="1"/>
          <p:nvPr/>
        </p:nvSpPr>
        <p:spPr>
          <a:xfrm>
            <a:off x="10972545" y="4377309"/>
            <a:ext cx="32575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7" normalizeH="0" baseline="3472" noProof="0" dirty="0">
                <a:ln>
                  <a:noFill/>
                </a:ln>
                <a:solidFill>
                  <a:prstClr val="black"/>
                </a:solidFill>
                <a:effectLst/>
                <a:uLnTx/>
                <a:uFillTx/>
                <a:latin typeface="Arial"/>
                <a:ea typeface="+mn-ea"/>
                <a:cs typeface="Arial"/>
              </a:rPr>
              <a:t>27</a:t>
            </a:r>
            <a:r>
              <a:rPr kumimoji="0" sz="1200" b="0" i="0" u="none" strike="noStrike" kern="1200" cap="none" spc="97" normalizeH="0" baseline="3472" noProof="0" dirty="0">
                <a:ln>
                  <a:noFill/>
                </a:ln>
                <a:solidFill>
                  <a:prstClr val="black"/>
                </a:solidFill>
                <a:effectLst/>
                <a:uLnTx/>
                <a:uFillTx/>
                <a:latin typeface="Arial"/>
                <a:ea typeface="+mn-ea"/>
                <a:cs typeface="Arial"/>
              </a:rPr>
              <a:t> </a:t>
            </a:r>
            <a:r>
              <a:rPr kumimoji="0" sz="800" b="0" i="0" u="none" strike="noStrike" kern="1200" cap="none" spc="-5" normalizeH="0" baseline="0" noProof="0" dirty="0">
                <a:ln>
                  <a:noFill/>
                </a:ln>
                <a:solidFill>
                  <a:prstClr val="black"/>
                </a:solidFill>
                <a:effectLst/>
                <a:uLnTx/>
                <a:uFillTx/>
                <a:latin typeface="Arial"/>
                <a:ea typeface="+mn-ea"/>
                <a:cs typeface="Arial"/>
              </a:rPr>
              <a:t>27</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0" name="object 80"/>
          <p:cNvSpPr txBox="1"/>
          <p:nvPr/>
        </p:nvSpPr>
        <p:spPr>
          <a:xfrm>
            <a:off x="6820916" y="5033264"/>
            <a:ext cx="8255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a:ea typeface="+mn-ea"/>
                <a:cs typeface="Arial"/>
              </a:rPr>
              <a:t>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1" name="object 81"/>
          <p:cNvSpPr txBox="1"/>
          <p:nvPr/>
        </p:nvSpPr>
        <p:spPr>
          <a:xfrm>
            <a:off x="6768465" y="4620005"/>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2" name="object 82"/>
          <p:cNvSpPr txBox="1"/>
          <p:nvPr/>
        </p:nvSpPr>
        <p:spPr>
          <a:xfrm>
            <a:off x="6768465" y="4204842"/>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40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3" name="object 83"/>
          <p:cNvSpPr txBox="1"/>
          <p:nvPr/>
        </p:nvSpPr>
        <p:spPr>
          <a:xfrm>
            <a:off x="6768465" y="3791458"/>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60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4" name="object 84"/>
          <p:cNvSpPr txBox="1"/>
          <p:nvPr/>
        </p:nvSpPr>
        <p:spPr>
          <a:xfrm>
            <a:off x="6768465" y="3378200"/>
            <a:ext cx="138430" cy="1479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5" name="object 85"/>
          <p:cNvSpPr txBox="1"/>
          <p:nvPr/>
        </p:nvSpPr>
        <p:spPr>
          <a:xfrm>
            <a:off x="6719061" y="2968879"/>
            <a:ext cx="194945" cy="14795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100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6" name="object 86"/>
          <p:cNvSpPr txBox="1"/>
          <p:nvPr/>
        </p:nvSpPr>
        <p:spPr>
          <a:xfrm>
            <a:off x="7093966" y="5121402"/>
            <a:ext cx="1441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0" normalizeH="0" baseline="0" noProof="0" dirty="0">
                <a:ln>
                  <a:noFill/>
                </a:ln>
                <a:solidFill>
                  <a:prstClr val="black"/>
                </a:solidFill>
                <a:effectLst/>
                <a:uLnTx/>
                <a:uFillTx/>
                <a:latin typeface="Arial"/>
                <a:ea typeface="+mn-ea"/>
                <a:cs typeface="Arial"/>
              </a:rPr>
              <a:t>B</a:t>
            </a:r>
            <a:r>
              <a:rPr kumimoji="0" sz="800" b="0" i="0" u="none" strike="noStrike" kern="1200" cap="none" spc="0" normalizeH="0" baseline="0" noProof="0" dirty="0">
                <a:ln>
                  <a:noFill/>
                </a:ln>
                <a:solidFill>
                  <a:prstClr val="black"/>
                </a:solidFill>
                <a:effectLst/>
                <a:uLnTx/>
                <a:uFillTx/>
                <a:latin typeface="Arial"/>
                <a:ea typeface="+mn-ea"/>
                <a:cs typeface="Arial"/>
              </a:rPr>
              <a:t>L</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7" name="object 87"/>
          <p:cNvSpPr txBox="1"/>
          <p:nvPr/>
        </p:nvSpPr>
        <p:spPr>
          <a:xfrm>
            <a:off x="7543292" y="5121402"/>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8" name="object 88"/>
          <p:cNvSpPr txBox="1"/>
          <p:nvPr/>
        </p:nvSpPr>
        <p:spPr>
          <a:xfrm>
            <a:off x="7986141" y="5121402"/>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52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9" name="object 89"/>
          <p:cNvSpPr txBox="1"/>
          <p:nvPr/>
        </p:nvSpPr>
        <p:spPr>
          <a:xfrm>
            <a:off x="8432418" y="5121402"/>
            <a:ext cx="138430"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80</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90" name="object 90"/>
          <p:cNvSpPr txBox="1"/>
          <p:nvPr/>
        </p:nvSpPr>
        <p:spPr>
          <a:xfrm>
            <a:off x="9739121" y="5121402"/>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156</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91" name="object 91"/>
          <p:cNvSpPr txBox="1"/>
          <p:nvPr/>
        </p:nvSpPr>
        <p:spPr>
          <a:xfrm>
            <a:off x="10181970" y="5121402"/>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182</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92" name="object 92"/>
          <p:cNvSpPr txBox="1"/>
          <p:nvPr/>
        </p:nvSpPr>
        <p:spPr>
          <a:xfrm>
            <a:off x="10624819" y="5121402"/>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208</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93" name="object 93"/>
          <p:cNvSpPr txBox="1"/>
          <p:nvPr/>
        </p:nvSpPr>
        <p:spPr>
          <a:xfrm>
            <a:off x="11071097" y="5121402"/>
            <a:ext cx="19494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234</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94" name="object 94"/>
          <p:cNvSpPr txBox="1"/>
          <p:nvPr/>
        </p:nvSpPr>
        <p:spPr>
          <a:xfrm>
            <a:off x="6558427" y="3333583"/>
            <a:ext cx="139700" cy="1516380"/>
          </a:xfrm>
          <a:prstGeom prst="rect">
            <a:avLst/>
          </a:prstGeom>
        </p:spPr>
        <p:txBody>
          <a:bodyPr vert="vert270"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a:ea typeface="+mn-ea"/>
                <a:cs typeface="Arial"/>
              </a:rPr>
              <a:t>Median </a:t>
            </a:r>
            <a:r>
              <a:rPr kumimoji="0" sz="800" b="1" i="1" u="none" strike="noStrike" kern="1200" cap="none" spc="0" normalizeH="0" baseline="0" noProof="0" dirty="0">
                <a:ln>
                  <a:noFill/>
                </a:ln>
                <a:solidFill>
                  <a:prstClr val="black"/>
                </a:solidFill>
                <a:effectLst/>
                <a:uLnTx/>
                <a:uFillTx/>
                <a:latin typeface="Arial"/>
                <a:ea typeface="+mn-ea"/>
                <a:cs typeface="Arial"/>
              </a:rPr>
              <a:t>JAK2</a:t>
            </a:r>
            <a:r>
              <a:rPr kumimoji="0" sz="750" b="1" i="1" u="none" strike="noStrike" kern="1200" cap="none" spc="0" normalizeH="0" baseline="27777" noProof="0" dirty="0">
                <a:ln>
                  <a:noFill/>
                </a:ln>
                <a:solidFill>
                  <a:prstClr val="black"/>
                </a:solidFill>
                <a:effectLst/>
                <a:uLnTx/>
                <a:uFillTx/>
                <a:latin typeface="Arial"/>
                <a:ea typeface="+mn-ea"/>
                <a:cs typeface="Arial"/>
              </a:rPr>
              <a:t>V617F </a:t>
            </a:r>
            <a:r>
              <a:rPr kumimoji="0" sz="800" b="1" i="0" u="none" strike="noStrike" kern="1200" cap="none" spc="0" normalizeH="0" baseline="0" noProof="0" dirty="0">
                <a:ln>
                  <a:noFill/>
                </a:ln>
                <a:solidFill>
                  <a:prstClr val="black"/>
                </a:solidFill>
                <a:effectLst/>
                <a:uLnTx/>
                <a:uFillTx/>
                <a:latin typeface="Arial"/>
                <a:ea typeface="+mn-ea"/>
                <a:cs typeface="Arial"/>
              </a:rPr>
              <a:t>allele</a:t>
            </a:r>
            <a:r>
              <a:rPr kumimoji="0" sz="800" b="1" i="0" u="none" strike="noStrike" kern="1200" cap="none" spc="-120" normalizeH="0" baseline="0" noProof="0" dirty="0">
                <a:ln>
                  <a:noFill/>
                </a:ln>
                <a:solidFill>
                  <a:prstClr val="black"/>
                </a:solidFill>
                <a:effectLst/>
                <a:uLnTx/>
                <a:uFillTx/>
                <a:latin typeface="Arial"/>
                <a:ea typeface="+mn-ea"/>
                <a:cs typeface="Arial"/>
              </a:rPr>
              <a:t> </a:t>
            </a:r>
            <a:r>
              <a:rPr kumimoji="0" sz="800" b="1" i="0" u="none" strike="noStrike" kern="1200" cap="none" spc="0" normalizeH="0" baseline="0" noProof="0" dirty="0">
                <a:ln>
                  <a:noFill/>
                </a:ln>
                <a:solidFill>
                  <a:prstClr val="black"/>
                </a:solidFill>
                <a:effectLst/>
                <a:uLnTx/>
                <a:uFillTx/>
                <a:latin typeface="Arial"/>
                <a:ea typeface="+mn-ea"/>
                <a:cs typeface="Arial"/>
              </a:rPr>
              <a:t>burden</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95" name="object 95"/>
          <p:cNvSpPr txBox="1"/>
          <p:nvPr/>
        </p:nvSpPr>
        <p:spPr>
          <a:xfrm>
            <a:off x="8664702" y="5104358"/>
            <a:ext cx="965835" cy="304800"/>
          </a:xfrm>
          <a:prstGeom prst="rect">
            <a:avLst/>
          </a:prstGeom>
        </p:spPr>
        <p:txBody>
          <a:bodyPr vert="horz" wrap="square" lIns="0" tIns="29845" rIns="0" bIns="0" rtlCol="0">
            <a:spAutoFit/>
          </a:bodyPr>
          <a:lstStyle/>
          <a:p>
            <a:pPr marL="43815" marR="0" lvl="0" indent="0" algn="ctr" defTabSz="914400" rtl="0" eaLnBrk="1" fontAlgn="auto" latinLnBrk="0" hangingPunct="1">
              <a:lnSpc>
                <a:spcPct val="100000"/>
              </a:lnSpc>
              <a:spcBef>
                <a:spcPts val="235"/>
              </a:spcBef>
              <a:spcAft>
                <a:spcPts val="0"/>
              </a:spcAft>
              <a:buClrTx/>
              <a:buSzTx/>
              <a:buFontTx/>
              <a:buNone/>
              <a:tabLst>
                <a:tab pos="490855" algn="l"/>
              </a:tabLst>
              <a:defRPr/>
            </a:pPr>
            <a:r>
              <a:rPr kumimoji="0" sz="800" b="0" i="0" u="none" strike="noStrike" kern="1200" cap="none" spc="-5" normalizeH="0" baseline="0" noProof="0" dirty="0">
                <a:ln>
                  <a:noFill/>
                </a:ln>
                <a:solidFill>
                  <a:prstClr val="black"/>
                </a:solidFill>
                <a:effectLst/>
                <a:uLnTx/>
                <a:uFillTx/>
                <a:latin typeface="Arial"/>
                <a:ea typeface="+mn-ea"/>
                <a:cs typeface="Arial"/>
              </a:rPr>
              <a:t>104	130</a:t>
            </a:r>
            <a:endParaRPr kumimoji="0" sz="8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14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a:ea typeface="+mn-ea"/>
                <a:cs typeface="Arial"/>
              </a:rPr>
              <a:t>Time (study</a:t>
            </a:r>
            <a:r>
              <a:rPr kumimoji="0" sz="800" b="1" i="0" u="none" strike="noStrike" kern="1200" cap="none" spc="-20"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weeks)</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grpSp>
        <p:nvGrpSpPr>
          <p:cNvPr id="96" name="object 96"/>
          <p:cNvGrpSpPr/>
          <p:nvPr/>
        </p:nvGrpSpPr>
        <p:grpSpPr>
          <a:xfrm>
            <a:off x="8933688" y="3241548"/>
            <a:ext cx="800100" cy="73660"/>
            <a:chOff x="8933688" y="3241548"/>
            <a:chExt cx="800100" cy="73660"/>
          </a:xfrm>
        </p:grpSpPr>
        <p:sp>
          <p:nvSpPr>
            <p:cNvPr id="97" name="object 97"/>
            <p:cNvSpPr/>
            <p:nvPr/>
          </p:nvSpPr>
          <p:spPr>
            <a:xfrm>
              <a:off x="8933688" y="3241548"/>
              <a:ext cx="155575" cy="73660"/>
            </a:xfrm>
            <a:custGeom>
              <a:avLst/>
              <a:gdLst/>
              <a:ahLst/>
              <a:cxnLst/>
              <a:rect l="l" t="t" r="r" b="b"/>
              <a:pathLst>
                <a:path w="155575" h="73660">
                  <a:moveTo>
                    <a:pt x="155448" y="0"/>
                  </a:moveTo>
                  <a:lnTo>
                    <a:pt x="0" y="0"/>
                  </a:lnTo>
                  <a:lnTo>
                    <a:pt x="0" y="73151"/>
                  </a:lnTo>
                  <a:lnTo>
                    <a:pt x="155448" y="73151"/>
                  </a:lnTo>
                  <a:lnTo>
                    <a:pt x="155448" y="0"/>
                  </a:lnTo>
                  <a:close/>
                </a:path>
              </a:pathLst>
            </a:custGeom>
            <a:solidFill>
              <a:srgbClr val="C23C0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98"/>
            <p:cNvSpPr/>
            <p:nvPr/>
          </p:nvSpPr>
          <p:spPr>
            <a:xfrm>
              <a:off x="9579864" y="3241548"/>
              <a:ext cx="154305" cy="73660"/>
            </a:xfrm>
            <a:custGeom>
              <a:avLst/>
              <a:gdLst/>
              <a:ahLst/>
              <a:cxnLst/>
              <a:rect l="l" t="t" r="r" b="b"/>
              <a:pathLst>
                <a:path w="154304" h="73660">
                  <a:moveTo>
                    <a:pt x="153924" y="0"/>
                  </a:moveTo>
                  <a:lnTo>
                    <a:pt x="0" y="0"/>
                  </a:lnTo>
                  <a:lnTo>
                    <a:pt x="0" y="73151"/>
                  </a:lnTo>
                  <a:lnTo>
                    <a:pt x="153924" y="73151"/>
                  </a:lnTo>
                  <a:lnTo>
                    <a:pt x="153924" y="0"/>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9" name="object 99"/>
          <p:cNvSpPr txBox="1"/>
          <p:nvPr/>
        </p:nvSpPr>
        <p:spPr>
          <a:xfrm>
            <a:off x="8917940" y="3122955"/>
            <a:ext cx="2167890" cy="596265"/>
          </a:xfrm>
          <a:prstGeom prst="rect">
            <a:avLst/>
          </a:prstGeom>
        </p:spPr>
        <p:txBody>
          <a:bodyPr vert="horz" wrap="square" lIns="0" tIns="69215" rIns="0" bIns="0" rtlCol="0">
            <a:spAutoFit/>
          </a:bodyPr>
          <a:lstStyle/>
          <a:p>
            <a:pPr marL="209550" marR="0" lvl="0" indent="0" algn="l" defTabSz="914400" rtl="0" eaLnBrk="1" fontAlgn="auto" latinLnBrk="0" hangingPunct="1">
              <a:lnSpc>
                <a:spcPct val="100000"/>
              </a:lnSpc>
              <a:spcBef>
                <a:spcPts val="545"/>
              </a:spcBef>
              <a:spcAft>
                <a:spcPts val="0"/>
              </a:spcAft>
              <a:buClrTx/>
              <a:buSzTx/>
              <a:buFontTx/>
              <a:buNone/>
              <a:tabLst>
                <a:tab pos="859155" algn="l"/>
              </a:tabLst>
              <a:defRPr/>
            </a:pPr>
            <a:r>
              <a:rPr kumimoji="0" sz="1000" b="0" i="0" u="none" strike="noStrike" kern="1200" cap="none" spc="-5" normalizeH="0" baseline="0" noProof="0" dirty="0">
                <a:ln>
                  <a:noFill/>
                </a:ln>
                <a:solidFill>
                  <a:srgbClr val="C00000"/>
                </a:solidFill>
                <a:effectLst/>
                <a:uLnTx/>
                <a:uFillTx/>
                <a:latin typeface="Arial"/>
                <a:ea typeface="+mn-ea"/>
                <a:cs typeface="Arial"/>
              </a:rPr>
              <a:t>RUX	</a:t>
            </a:r>
            <a:r>
              <a:rPr kumimoji="0" sz="1000" b="0" i="0" u="none" strike="noStrike" kern="1200" cap="none" spc="-5" normalizeH="0" baseline="0" noProof="0" dirty="0">
                <a:ln>
                  <a:noFill/>
                </a:ln>
                <a:solidFill>
                  <a:srgbClr val="00AFEF"/>
                </a:solidFill>
                <a:effectLst/>
                <a:uLnTx/>
                <a:uFillTx/>
                <a:latin typeface="Arial"/>
                <a:ea typeface="+mn-ea"/>
                <a:cs typeface="Arial"/>
              </a:rPr>
              <a:t>Crossover</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450"/>
              </a:spcBef>
              <a:spcAft>
                <a:spcPts val="0"/>
              </a:spcAft>
              <a:buClrTx/>
              <a:buSzTx/>
              <a:buFontTx/>
              <a:buNone/>
              <a:tabLst/>
              <a:defRPr/>
            </a:pPr>
            <a:r>
              <a:rPr kumimoji="0" sz="1000" b="0" i="0" u="none" strike="noStrike" kern="1200" cap="none" spc="-10" normalizeH="0" baseline="0" noProof="0" dirty="0">
                <a:ln>
                  <a:noFill/>
                </a:ln>
                <a:solidFill>
                  <a:srgbClr val="006FC0"/>
                </a:solidFill>
                <a:effectLst/>
                <a:uLnTx/>
                <a:uFillTx/>
                <a:latin typeface="Arial"/>
                <a:ea typeface="+mn-ea"/>
                <a:cs typeface="Arial"/>
              </a:rPr>
              <a:t>BAT </a:t>
            </a:r>
            <a:r>
              <a:rPr kumimoji="0" sz="1000" b="0" i="0" u="none" strike="noStrike" kern="1200" cap="none" spc="-5" normalizeH="0" baseline="0" noProof="0" dirty="0">
                <a:ln>
                  <a:noFill/>
                </a:ln>
                <a:solidFill>
                  <a:srgbClr val="006FC0"/>
                </a:solidFill>
                <a:effectLst/>
                <a:uLnTx/>
                <a:uFillTx/>
                <a:latin typeface="Arial"/>
                <a:ea typeface="+mn-ea"/>
                <a:cs typeface="Arial"/>
              </a:rPr>
              <a:t>not reported due to </a:t>
            </a:r>
            <a:r>
              <a:rPr kumimoji="0" sz="1000" b="0" i="0" u="none" strike="noStrike" kern="1200" cap="none" spc="0" normalizeH="0" baseline="0" noProof="0" dirty="0">
                <a:ln>
                  <a:noFill/>
                </a:ln>
                <a:solidFill>
                  <a:srgbClr val="006FC0"/>
                </a:solidFill>
                <a:effectLst/>
                <a:uLnTx/>
                <a:uFillTx/>
                <a:latin typeface="Arial"/>
                <a:ea typeface="+mn-ea"/>
                <a:cs typeface="Arial"/>
              </a:rPr>
              <a:t>small</a:t>
            </a:r>
            <a:r>
              <a:rPr kumimoji="0" sz="1000" b="0" i="0" u="none" strike="noStrike" kern="1200" cap="none" spc="-50" normalizeH="0" baseline="0" noProof="0" dirty="0">
                <a:ln>
                  <a:noFill/>
                </a:ln>
                <a:solidFill>
                  <a:srgbClr val="006FC0"/>
                </a:solidFill>
                <a:effectLst/>
                <a:uLnTx/>
                <a:uFillTx/>
                <a:latin typeface="Arial"/>
                <a:ea typeface="+mn-ea"/>
                <a:cs typeface="Arial"/>
              </a:rPr>
              <a:t> </a:t>
            </a:r>
            <a:r>
              <a:rPr kumimoji="0" sz="1000" b="0" i="0" u="none" strike="noStrike" kern="1200" cap="none" spc="-5" normalizeH="0" baseline="0" noProof="0" dirty="0">
                <a:ln>
                  <a:noFill/>
                </a:ln>
                <a:solidFill>
                  <a:srgbClr val="006FC0"/>
                </a:solidFill>
                <a:effectLst/>
                <a:uLnTx/>
                <a:uFillTx/>
                <a:latin typeface="Arial"/>
                <a:ea typeface="+mn-ea"/>
                <a:cs typeface="Arial"/>
              </a:rPr>
              <a:t>number  of patients through </a:t>
            </a:r>
            <a:r>
              <a:rPr kumimoji="0" sz="1000" b="0" i="0" u="none" strike="noStrike" kern="1200" cap="none" spc="5" normalizeH="0" baseline="0" noProof="0" dirty="0">
                <a:ln>
                  <a:noFill/>
                </a:ln>
                <a:solidFill>
                  <a:srgbClr val="006FC0"/>
                </a:solidFill>
                <a:effectLst/>
                <a:uLnTx/>
                <a:uFillTx/>
                <a:latin typeface="Arial"/>
                <a:ea typeface="+mn-ea"/>
                <a:cs typeface="Arial"/>
              </a:rPr>
              <a:t>Week</a:t>
            </a:r>
            <a:r>
              <a:rPr kumimoji="0" sz="1000" b="0" i="0" u="none" strike="noStrike" kern="1200" cap="none" spc="-75" normalizeH="0" baseline="0" noProof="0" dirty="0">
                <a:ln>
                  <a:noFill/>
                </a:ln>
                <a:solidFill>
                  <a:srgbClr val="006FC0"/>
                </a:solidFill>
                <a:effectLst/>
                <a:uLnTx/>
                <a:uFillTx/>
                <a:latin typeface="Arial"/>
                <a:ea typeface="+mn-ea"/>
                <a:cs typeface="Arial"/>
              </a:rPr>
              <a:t> </a:t>
            </a:r>
            <a:r>
              <a:rPr kumimoji="0" sz="1000" b="0" i="0" u="none" strike="noStrike" kern="1200" cap="none" spc="-5" normalizeH="0" baseline="0" noProof="0" dirty="0">
                <a:ln>
                  <a:noFill/>
                </a:ln>
                <a:solidFill>
                  <a:srgbClr val="006FC0"/>
                </a:solidFill>
                <a:effectLst/>
                <a:uLnTx/>
                <a:uFillTx/>
                <a:latin typeface="Arial"/>
                <a:ea typeface="+mn-ea"/>
                <a:cs typeface="Arial"/>
              </a:rPr>
              <a:t>80</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graphicFrame>
        <p:nvGraphicFramePr>
          <p:cNvPr id="100" name="object 100"/>
          <p:cNvGraphicFramePr>
            <a:graphicFrameLocks noGrp="1"/>
          </p:cNvGraphicFramePr>
          <p:nvPr/>
        </p:nvGraphicFramePr>
        <p:xfrm>
          <a:off x="6480047" y="5594202"/>
          <a:ext cx="4876161" cy="273196"/>
        </p:xfrm>
        <a:graphic>
          <a:graphicData uri="http://schemas.openxmlformats.org/drawingml/2006/table">
            <a:tbl>
              <a:tblPr firstRow="1" bandRow="1">
                <a:tableStyleId>{2D5ABB26-0587-4C30-8999-92F81FD0307C}</a:tableStyleId>
              </a:tblPr>
              <a:tblGrid>
                <a:gridCol w="551815">
                  <a:extLst>
                    <a:ext uri="{9D8B030D-6E8A-4147-A177-3AD203B41FA5}">
                      <a16:colId xmlns:a16="http://schemas.microsoft.com/office/drawing/2014/main" val="20000"/>
                    </a:ext>
                  </a:extLst>
                </a:gridCol>
                <a:gridCol w="398779">
                  <a:extLst>
                    <a:ext uri="{9D8B030D-6E8A-4147-A177-3AD203B41FA5}">
                      <a16:colId xmlns:a16="http://schemas.microsoft.com/office/drawing/2014/main" val="20001"/>
                    </a:ext>
                  </a:extLst>
                </a:gridCol>
                <a:gridCol w="438150">
                  <a:extLst>
                    <a:ext uri="{9D8B030D-6E8A-4147-A177-3AD203B41FA5}">
                      <a16:colId xmlns:a16="http://schemas.microsoft.com/office/drawing/2014/main" val="20002"/>
                    </a:ext>
                  </a:extLst>
                </a:gridCol>
                <a:gridCol w="441325">
                  <a:extLst>
                    <a:ext uri="{9D8B030D-6E8A-4147-A177-3AD203B41FA5}">
                      <a16:colId xmlns:a16="http://schemas.microsoft.com/office/drawing/2014/main" val="20003"/>
                    </a:ext>
                  </a:extLst>
                </a:gridCol>
                <a:gridCol w="442594">
                  <a:extLst>
                    <a:ext uri="{9D8B030D-6E8A-4147-A177-3AD203B41FA5}">
                      <a16:colId xmlns:a16="http://schemas.microsoft.com/office/drawing/2014/main" val="20004"/>
                    </a:ext>
                  </a:extLst>
                </a:gridCol>
                <a:gridCol w="442594">
                  <a:extLst>
                    <a:ext uri="{9D8B030D-6E8A-4147-A177-3AD203B41FA5}">
                      <a16:colId xmlns:a16="http://schemas.microsoft.com/office/drawing/2014/main" val="20005"/>
                    </a:ext>
                  </a:extLst>
                </a:gridCol>
                <a:gridCol w="442594">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2595">
                  <a:extLst>
                    <a:ext uri="{9D8B030D-6E8A-4147-A177-3AD203B41FA5}">
                      <a16:colId xmlns:a16="http://schemas.microsoft.com/office/drawing/2014/main" val="20009"/>
                    </a:ext>
                  </a:extLst>
                </a:gridCol>
                <a:gridCol w="390525">
                  <a:extLst>
                    <a:ext uri="{9D8B030D-6E8A-4147-A177-3AD203B41FA5}">
                      <a16:colId xmlns:a16="http://schemas.microsoft.com/office/drawing/2014/main" val="20010"/>
                    </a:ext>
                  </a:extLst>
                </a:gridCol>
              </a:tblGrid>
              <a:tr h="88284">
                <a:tc>
                  <a:txBody>
                    <a:bodyPr/>
                    <a:lstStyle/>
                    <a:p>
                      <a:pPr marL="65405">
                        <a:lnSpc>
                          <a:spcPts val="595"/>
                        </a:lnSpc>
                      </a:pPr>
                      <a:r>
                        <a:rPr sz="600" spc="-10" dirty="0">
                          <a:latin typeface="Arial"/>
                          <a:cs typeface="Arial"/>
                        </a:rPr>
                        <a:t>RUX</a:t>
                      </a:r>
                      <a:endParaRPr sz="600">
                        <a:latin typeface="Arial"/>
                        <a:cs typeface="Arial"/>
                      </a:endParaRPr>
                    </a:p>
                  </a:txBody>
                  <a:tcPr marL="0" marR="0" marT="0" marB="0">
                    <a:solidFill>
                      <a:srgbClr val="F1F1F1"/>
                    </a:solidFill>
                  </a:tcPr>
                </a:tc>
                <a:tc>
                  <a:txBody>
                    <a:bodyPr/>
                    <a:lstStyle/>
                    <a:p>
                      <a:pPr marL="137795">
                        <a:lnSpc>
                          <a:spcPts val="595"/>
                        </a:lnSpc>
                      </a:pPr>
                      <a:r>
                        <a:rPr sz="600" spc="-5" dirty="0">
                          <a:latin typeface="Arial"/>
                          <a:cs typeface="Arial"/>
                        </a:rPr>
                        <a:t>72</a:t>
                      </a:r>
                      <a:endParaRPr sz="600">
                        <a:latin typeface="Arial"/>
                        <a:cs typeface="Arial"/>
                      </a:endParaRPr>
                    </a:p>
                  </a:txBody>
                  <a:tcPr marL="0" marR="0" marT="0" marB="0">
                    <a:solidFill>
                      <a:srgbClr val="F1F1F1"/>
                    </a:solidFill>
                  </a:tcPr>
                </a:tc>
                <a:tc>
                  <a:txBody>
                    <a:bodyPr/>
                    <a:lstStyle/>
                    <a:p>
                      <a:pPr algn="ctr">
                        <a:lnSpc>
                          <a:spcPts val="595"/>
                        </a:lnSpc>
                      </a:pPr>
                      <a:r>
                        <a:rPr sz="600" spc="-5" dirty="0">
                          <a:latin typeface="Arial"/>
                          <a:cs typeface="Arial"/>
                        </a:rPr>
                        <a:t>67</a:t>
                      </a:r>
                      <a:endParaRPr sz="600">
                        <a:latin typeface="Arial"/>
                        <a:cs typeface="Arial"/>
                      </a:endParaRPr>
                    </a:p>
                  </a:txBody>
                  <a:tcPr marL="0" marR="0" marT="0" marB="0">
                    <a:solidFill>
                      <a:srgbClr val="F1F1F1"/>
                    </a:solidFill>
                  </a:tcPr>
                </a:tc>
                <a:tc>
                  <a:txBody>
                    <a:bodyPr/>
                    <a:lstStyle/>
                    <a:p>
                      <a:pPr marL="177165">
                        <a:lnSpc>
                          <a:spcPts val="595"/>
                        </a:lnSpc>
                      </a:pPr>
                      <a:r>
                        <a:rPr sz="600" spc="-5" dirty="0">
                          <a:latin typeface="Arial"/>
                          <a:cs typeface="Arial"/>
                        </a:rPr>
                        <a:t>66</a:t>
                      </a:r>
                      <a:endParaRPr sz="600">
                        <a:latin typeface="Arial"/>
                        <a:cs typeface="Arial"/>
                      </a:endParaRPr>
                    </a:p>
                  </a:txBody>
                  <a:tcPr marL="0" marR="0" marT="0" marB="0">
                    <a:solidFill>
                      <a:srgbClr val="F1F1F1"/>
                    </a:solidFill>
                  </a:tcPr>
                </a:tc>
                <a:tc>
                  <a:txBody>
                    <a:bodyPr/>
                    <a:lstStyle/>
                    <a:p>
                      <a:pPr algn="ctr">
                        <a:lnSpc>
                          <a:spcPts val="595"/>
                        </a:lnSpc>
                      </a:pPr>
                      <a:r>
                        <a:rPr sz="600" spc="-5" dirty="0">
                          <a:latin typeface="Arial"/>
                          <a:cs typeface="Arial"/>
                        </a:rPr>
                        <a:t>65</a:t>
                      </a:r>
                      <a:endParaRPr sz="600">
                        <a:latin typeface="Arial"/>
                        <a:cs typeface="Arial"/>
                      </a:endParaRPr>
                    </a:p>
                  </a:txBody>
                  <a:tcPr marL="0" marR="0" marT="0" marB="0">
                    <a:solidFill>
                      <a:srgbClr val="F1F1F1"/>
                    </a:solidFill>
                  </a:tcPr>
                </a:tc>
                <a:tc>
                  <a:txBody>
                    <a:bodyPr/>
                    <a:lstStyle/>
                    <a:p>
                      <a:pPr marR="172085" algn="r">
                        <a:lnSpc>
                          <a:spcPts val="595"/>
                        </a:lnSpc>
                      </a:pPr>
                      <a:r>
                        <a:rPr sz="600" dirty="0">
                          <a:latin typeface="Arial"/>
                          <a:cs typeface="Arial"/>
                        </a:rPr>
                        <a:t>65</a:t>
                      </a:r>
                      <a:endParaRPr sz="600">
                        <a:latin typeface="Arial"/>
                        <a:cs typeface="Arial"/>
                      </a:endParaRPr>
                    </a:p>
                  </a:txBody>
                  <a:tcPr marL="0" marR="0" marT="0" marB="0">
                    <a:solidFill>
                      <a:srgbClr val="F1F1F1"/>
                    </a:solidFill>
                  </a:tcPr>
                </a:tc>
                <a:tc>
                  <a:txBody>
                    <a:bodyPr/>
                    <a:lstStyle/>
                    <a:p>
                      <a:pPr algn="ctr">
                        <a:lnSpc>
                          <a:spcPts val="595"/>
                        </a:lnSpc>
                      </a:pPr>
                      <a:r>
                        <a:rPr sz="600" spc="-5" dirty="0">
                          <a:latin typeface="Arial"/>
                          <a:cs typeface="Arial"/>
                        </a:rPr>
                        <a:t>61</a:t>
                      </a:r>
                      <a:endParaRPr sz="600">
                        <a:latin typeface="Arial"/>
                        <a:cs typeface="Arial"/>
                      </a:endParaRPr>
                    </a:p>
                  </a:txBody>
                  <a:tcPr marL="0" marR="0" marT="0" marB="0">
                    <a:solidFill>
                      <a:srgbClr val="F1F1F1"/>
                    </a:solidFill>
                  </a:tcPr>
                </a:tc>
                <a:tc>
                  <a:txBody>
                    <a:bodyPr/>
                    <a:lstStyle/>
                    <a:p>
                      <a:pPr marL="178435">
                        <a:lnSpc>
                          <a:spcPts val="595"/>
                        </a:lnSpc>
                      </a:pPr>
                      <a:r>
                        <a:rPr sz="600" spc="-5" dirty="0">
                          <a:latin typeface="Arial"/>
                          <a:cs typeface="Arial"/>
                        </a:rPr>
                        <a:t>57</a:t>
                      </a:r>
                      <a:endParaRPr sz="600">
                        <a:latin typeface="Arial"/>
                        <a:cs typeface="Arial"/>
                      </a:endParaRPr>
                    </a:p>
                  </a:txBody>
                  <a:tcPr marL="0" marR="0" marT="0" marB="0">
                    <a:solidFill>
                      <a:srgbClr val="F1F1F1"/>
                    </a:solidFill>
                  </a:tcPr>
                </a:tc>
                <a:tc>
                  <a:txBody>
                    <a:bodyPr/>
                    <a:lstStyle/>
                    <a:p>
                      <a:pPr algn="ctr">
                        <a:lnSpc>
                          <a:spcPts val="595"/>
                        </a:lnSpc>
                      </a:pPr>
                      <a:r>
                        <a:rPr sz="600" spc="-5" dirty="0">
                          <a:latin typeface="Arial"/>
                          <a:cs typeface="Arial"/>
                        </a:rPr>
                        <a:t>58</a:t>
                      </a:r>
                      <a:endParaRPr sz="600">
                        <a:latin typeface="Arial"/>
                        <a:cs typeface="Arial"/>
                      </a:endParaRPr>
                    </a:p>
                  </a:txBody>
                  <a:tcPr marL="0" marR="0" marT="0" marB="0">
                    <a:solidFill>
                      <a:srgbClr val="F1F1F1"/>
                    </a:solidFill>
                  </a:tcPr>
                </a:tc>
                <a:tc>
                  <a:txBody>
                    <a:bodyPr/>
                    <a:lstStyle/>
                    <a:p>
                      <a:pPr algn="ctr">
                        <a:lnSpc>
                          <a:spcPts val="595"/>
                        </a:lnSpc>
                      </a:pPr>
                      <a:r>
                        <a:rPr sz="600" spc="-5" dirty="0">
                          <a:latin typeface="Arial"/>
                          <a:cs typeface="Arial"/>
                        </a:rPr>
                        <a:t>53</a:t>
                      </a:r>
                      <a:endParaRPr sz="600">
                        <a:latin typeface="Arial"/>
                        <a:cs typeface="Arial"/>
                      </a:endParaRPr>
                    </a:p>
                  </a:txBody>
                  <a:tcPr marL="0" marR="0" marT="0" marB="0">
                    <a:solidFill>
                      <a:srgbClr val="F1F1F1"/>
                    </a:solidFill>
                  </a:tcPr>
                </a:tc>
                <a:tc>
                  <a:txBody>
                    <a:bodyPr/>
                    <a:lstStyle/>
                    <a:p>
                      <a:pPr marR="119380" algn="r">
                        <a:lnSpc>
                          <a:spcPts val="595"/>
                        </a:lnSpc>
                      </a:pPr>
                      <a:r>
                        <a:rPr sz="600" dirty="0">
                          <a:latin typeface="Arial"/>
                          <a:cs typeface="Arial"/>
                        </a:rPr>
                        <a:t>52</a:t>
                      </a:r>
                      <a:endParaRPr sz="600">
                        <a:latin typeface="Arial"/>
                        <a:cs typeface="Arial"/>
                      </a:endParaRPr>
                    </a:p>
                  </a:txBody>
                  <a:tcPr marL="0" marR="0" marT="0" marB="0">
                    <a:solidFill>
                      <a:srgbClr val="F1F1F1"/>
                    </a:solidFill>
                  </a:tcPr>
                </a:tc>
                <a:extLst>
                  <a:ext uri="{0D108BD9-81ED-4DB2-BD59-A6C34878D82A}">
                    <a16:rowId xmlns:a16="http://schemas.microsoft.com/office/drawing/2014/main" val="10000"/>
                  </a:ext>
                </a:extLst>
              </a:tr>
              <a:tr h="184912">
                <a:tc>
                  <a:txBody>
                    <a:bodyPr/>
                    <a:lstStyle/>
                    <a:p>
                      <a:pPr marL="65405">
                        <a:lnSpc>
                          <a:spcPts val="690"/>
                        </a:lnSpc>
                      </a:pPr>
                      <a:r>
                        <a:rPr sz="600" dirty="0">
                          <a:latin typeface="Arial"/>
                          <a:cs typeface="Arial"/>
                        </a:rPr>
                        <a:t>Crossover</a:t>
                      </a:r>
                      <a:endParaRPr sz="600">
                        <a:latin typeface="Arial"/>
                        <a:cs typeface="Arial"/>
                      </a:endParaRPr>
                    </a:p>
                  </a:txBody>
                  <a:tcPr marL="0" marR="0" marT="0" marB="0">
                    <a:solidFill>
                      <a:srgbClr val="F1F1F1"/>
                    </a:solidFill>
                  </a:tcPr>
                </a:tc>
                <a:tc>
                  <a:txBody>
                    <a:bodyPr/>
                    <a:lstStyle/>
                    <a:p>
                      <a:pPr marL="168275">
                        <a:lnSpc>
                          <a:spcPts val="690"/>
                        </a:lnSpc>
                      </a:pPr>
                      <a:r>
                        <a:rPr sz="600" dirty="0">
                          <a:latin typeface="Arial"/>
                          <a:cs typeface="Arial"/>
                        </a:rPr>
                        <a:t>-</a:t>
                      </a:r>
                      <a:endParaRPr sz="600">
                        <a:latin typeface="Arial"/>
                        <a:cs typeface="Arial"/>
                      </a:endParaRPr>
                    </a:p>
                  </a:txBody>
                  <a:tcPr marL="0" marR="0" marT="0" marB="0">
                    <a:solidFill>
                      <a:srgbClr val="F1F1F1"/>
                    </a:solidFill>
                  </a:tcPr>
                </a:tc>
                <a:tc>
                  <a:txBody>
                    <a:bodyPr/>
                    <a:lstStyle/>
                    <a:p>
                      <a:pPr algn="ctr">
                        <a:lnSpc>
                          <a:spcPts val="690"/>
                        </a:lnSpc>
                      </a:pPr>
                      <a:r>
                        <a:rPr sz="600" spc="-5" dirty="0">
                          <a:latin typeface="Arial"/>
                          <a:cs typeface="Arial"/>
                        </a:rPr>
                        <a:t>57</a:t>
                      </a:r>
                      <a:endParaRPr sz="600">
                        <a:latin typeface="Arial"/>
                        <a:cs typeface="Arial"/>
                      </a:endParaRPr>
                    </a:p>
                  </a:txBody>
                  <a:tcPr marL="0" marR="0" marT="0" marB="0">
                    <a:solidFill>
                      <a:srgbClr val="F1F1F1"/>
                    </a:solidFill>
                  </a:tcPr>
                </a:tc>
                <a:tc>
                  <a:txBody>
                    <a:bodyPr/>
                    <a:lstStyle/>
                    <a:p>
                      <a:pPr marL="177165">
                        <a:lnSpc>
                          <a:spcPts val="690"/>
                        </a:lnSpc>
                      </a:pPr>
                      <a:r>
                        <a:rPr sz="600" spc="-5" dirty="0">
                          <a:latin typeface="Arial"/>
                          <a:cs typeface="Arial"/>
                        </a:rPr>
                        <a:t>49</a:t>
                      </a:r>
                      <a:endParaRPr sz="600">
                        <a:latin typeface="Arial"/>
                        <a:cs typeface="Arial"/>
                      </a:endParaRPr>
                    </a:p>
                  </a:txBody>
                  <a:tcPr marL="0" marR="0" marT="0" marB="0">
                    <a:solidFill>
                      <a:srgbClr val="F1F1F1"/>
                    </a:solidFill>
                  </a:tcPr>
                </a:tc>
                <a:tc>
                  <a:txBody>
                    <a:bodyPr/>
                    <a:lstStyle/>
                    <a:p>
                      <a:pPr algn="ctr">
                        <a:lnSpc>
                          <a:spcPts val="690"/>
                        </a:lnSpc>
                      </a:pPr>
                      <a:r>
                        <a:rPr sz="600" spc="-5" dirty="0">
                          <a:latin typeface="Arial"/>
                          <a:cs typeface="Arial"/>
                        </a:rPr>
                        <a:t>40</a:t>
                      </a:r>
                      <a:endParaRPr sz="600">
                        <a:latin typeface="Arial"/>
                        <a:cs typeface="Arial"/>
                      </a:endParaRPr>
                    </a:p>
                  </a:txBody>
                  <a:tcPr marL="0" marR="0" marT="0" marB="0">
                    <a:solidFill>
                      <a:srgbClr val="F1F1F1"/>
                    </a:solidFill>
                  </a:tcPr>
                </a:tc>
                <a:tc>
                  <a:txBody>
                    <a:bodyPr/>
                    <a:lstStyle/>
                    <a:p>
                      <a:pPr marR="172085" algn="r">
                        <a:lnSpc>
                          <a:spcPts val="690"/>
                        </a:lnSpc>
                      </a:pPr>
                      <a:r>
                        <a:rPr sz="600" dirty="0">
                          <a:latin typeface="Arial"/>
                          <a:cs typeface="Arial"/>
                        </a:rPr>
                        <a:t>44</a:t>
                      </a:r>
                      <a:endParaRPr sz="600">
                        <a:latin typeface="Arial"/>
                        <a:cs typeface="Arial"/>
                      </a:endParaRPr>
                    </a:p>
                  </a:txBody>
                  <a:tcPr marL="0" marR="0" marT="0" marB="0">
                    <a:solidFill>
                      <a:srgbClr val="F1F1F1"/>
                    </a:solidFill>
                  </a:tcPr>
                </a:tc>
                <a:tc>
                  <a:txBody>
                    <a:bodyPr/>
                    <a:lstStyle/>
                    <a:p>
                      <a:pPr algn="ctr">
                        <a:lnSpc>
                          <a:spcPts val="690"/>
                        </a:lnSpc>
                      </a:pPr>
                      <a:r>
                        <a:rPr sz="600" spc="-5" dirty="0">
                          <a:latin typeface="Arial"/>
                          <a:cs typeface="Arial"/>
                        </a:rPr>
                        <a:t>44</a:t>
                      </a:r>
                      <a:endParaRPr sz="600">
                        <a:latin typeface="Arial"/>
                        <a:cs typeface="Arial"/>
                      </a:endParaRPr>
                    </a:p>
                  </a:txBody>
                  <a:tcPr marL="0" marR="0" marT="0" marB="0">
                    <a:solidFill>
                      <a:srgbClr val="F1F1F1"/>
                    </a:solidFill>
                  </a:tcPr>
                </a:tc>
                <a:tc>
                  <a:txBody>
                    <a:bodyPr/>
                    <a:lstStyle/>
                    <a:p>
                      <a:pPr marL="178435">
                        <a:lnSpc>
                          <a:spcPts val="690"/>
                        </a:lnSpc>
                      </a:pPr>
                      <a:r>
                        <a:rPr sz="600" spc="-5" dirty="0">
                          <a:latin typeface="Arial"/>
                          <a:cs typeface="Arial"/>
                        </a:rPr>
                        <a:t>44</a:t>
                      </a:r>
                      <a:endParaRPr sz="600">
                        <a:latin typeface="Arial"/>
                        <a:cs typeface="Arial"/>
                      </a:endParaRPr>
                    </a:p>
                  </a:txBody>
                  <a:tcPr marL="0" marR="0" marT="0" marB="0">
                    <a:solidFill>
                      <a:srgbClr val="F1F1F1"/>
                    </a:solidFill>
                  </a:tcPr>
                </a:tc>
                <a:tc>
                  <a:txBody>
                    <a:bodyPr/>
                    <a:lstStyle/>
                    <a:p>
                      <a:pPr algn="ctr">
                        <a:lnSpc>
                          <a:spcPts val="690"/>
                        </a:lnSpc>
                      </a:pPr>
                      <a:r>
                        <a:rPr sz="600" spc="-5" dirty="0">
                          <a:latin typeface="Arial"/>
                          <a:cs typeface="Arial"/>
                        </a:rPr>
                        <a:t>38</a:t>
                      </a:r>
                      <a:endParaRPr sz="600">
                        <a:latin typeface="Arial"/>
                        <a:cs typeface="Arial"/>
                      </a:endParaRPr>
                    </a:p>
                  </a:txBody>
                  <a:tcPr marL="0" marR="0" marT="0" marB="0">
                    <a:solidFill>
                      <a:srgbClr val="F1F1F1"/>
                    </a:solidFill>
                  </a:tcPr>
                </a:tc>
                <a:tc>
                  <a:txBody>
                    <a:bodyPr/>
                    <a:lstStyle/>
                    <a:p>
                      <a:pPr algn="ctr">
                        <a:lnSpc>
                          <a:spcPts val="690"/>
                        </a:lnSpc>
                      </a:pPr>
                      <a:r>
                        <a:rPr sz="600" spc="-5" dirty="0">
                          <a:latin typeface="Arial"/>
                          <a:cs typeface="Arial"/>
                        </a:rPr>
                        <a:t>35</a:t>
                      </a:r>
                      <a:endParaRPr sz="600">
                        <a:latin typeface="Arial"/>
                        <a:cs typeface="Arial"/>
                      </a:endParaRPr>
                    </a:p>
                  </a:txBody>
                  <a:tcPr marL="0" marR="0" marT="0" marB="0">
                    <a:solidFill>
                      <a:srgbClr val="F1F1F1"/>
                    </a:solidFill>
                  </a:tcPr>
                </a:tc>
                <a:tc>
                  <a:txBody>
                    <a:bodyPr/>
                    <a:lstStyle/>
                    <a:p>
                      <a:pPr marR="119380" algn="r">
                        <a:lnSpc>
                          <a:spcPts val="690"/>
                        </a:lnSpc>
                      </a:pPr>
                      <a:r>
                        <a:rPr sz="600" dirty="0">
                          <a:latin typeface="Arial"/>
                          <a:cs typeface="Arial"/>
                        </a:rPr>
                        <a:t>37</a:t>
                      </a:r>
                      <a:endParaRPr sz="600">
                        <a:latin typeface="Arial"/>
                        <a:cs typeface="Arial"/>
                      </a:endParaRPr>
                    </a:p>
                  </a:txBody>
                  <a:tcPr marL="0" marR="0" marT="0" marB="0">
                    <a:solidFill>
                      <a:srgbClr val="F1F1F1"/>
                    </a:solidFill>
                  </a:tcPr>
                </a:tc>
                <a:extLst>
                  <a:ext uri="{0D108BD9-81ED-4DB2-BD59-A6C34878D82A}">
                    <a16:rowId xmlns:a16="http://schemas.microsoft.com/office/drawing/2014/main" val="10001"/>
                  </a:ext>
                </a:extLst>
              </a:tr>
            </a:tbl>
          </a:graphicData>
        </a:graphic>
      </p:graphicFrame>
      <p:grpSp>
        <p:nvGrpSpPr>
          <p:cNvPr id="101" name="object 101"/>
          <p:cNvGrpSpPr/>
          <p:nvPr/>
        </p:nvGrpSpPr>
        <p:grpSpPr>
          <a:xfrm>
            <a:off x="6937247" y="3020567"/>
            <a:ext cx="4441190" cy="2092960"/>
            <a:chOff x="6937247" y="3020567"/>
            <a:chExt cx="4441190" cy="2092960"/>
          </a:xfrm>
        </p:grpSpPr>
        <p:sp>
          <p:nvSpPr>
            <p:cNvPr id="102" name="object 102"/>
            <p:cNvSpPr/>
            <p:nvPr/>
          </p:nvSpPr>
          <p:spPr>
            <a:xfrm>
              <a:off x="11375135" y="3025139"/>
              <a:ext cx="0" cy="2087880"/>
            </a:xfrm>
            <a:custGeom>
              <a:avLst/>
              <a:gdLst/>
              <a:ahLst/>
              <a:cxnLst/>
              <a:rect l="l" t="t" r="r" b="b"/>
              <a:pathLst>
                <a:path h="2087879">
                  <a:moveTo>
                    <a:pt x="0" y="208788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103"/>
            <p:cNvSpPr/>
            <p:nvPr/>
          </p:nvSpPr>
          <p:spPr>
            <a:xfrm>
              <a:off x="6937247" y="3023615"/>
              <a:ext cx="4427220" cy="0"/>
            </a:xfrm>
            <a:custGeom>
              <a:avLst/>
              <a:gdLst/>
              <a:ahLst/>
              <a:cxnLst/>
              <a:rect l="l" t="t" r="r" b="b"/>
              <a:pathLst>
                <a:path w="4427220">
                  <a:moveTo>
                    <a:pt x="4427220" y="0"/>
                  </a:moveTo>
                  <a:lnTo>
                    <a:pt x="0" y="0"/>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4" name="object 104"/>
          <p:cNvSpPr txBox="1"/>
          <p:nvPr/>
        </p:nvSpPr>
        <p:spPr>
          <a:xfrm>
            <a:off x="772688" y="3717805"/>
            <a:ext cx="139700" cy="739140"/>
          </a:xfrm>
          <a:prstGeom prst="rect">
            <a:avLst/>
          </a:prstGeom>
        </p:spPr>
        <p:txBody>
          <a:bodyPr vert="vert270" wrap="square" lIns="0" tIns="3175" rIns="0" bIns="0" rtlCol="0">
            <a:spAutoFit/>
          </a:bodyPr>
          <a:lstStyle/>
          <a:p>
            <a:pPr marL="12700" marR="0" lvl="0" indent="0" algn="l" defTabSz="914400" rtl="0" eaLnBrk="1" fontAlgn="auto" latinLnBrk="0" hangingPunct="1">
              <a:lnSpc>
                <a:spcPct val="100000"/>
              </a:lnSpc>
              <a:spcBef>
                <a:spcPts val="25"/>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a:ea typeface="+mn-ea"/>
                <a:cs typeface="Arial"/>
              </a:rPr>
              <a:t>Probability</a:t>
            </a:r>
            <a:r>
              <a:rPr kumimoji="0" sz="800" b="1" i="0" u="none" strike="noStrike" kern="1200" cap="none" spc="-65" normalizeH="0" baseline="0" noProof="0" dirty="0">
                <a:ln>
                  <a:noFill/>
                </a:ln>
                <a:solidFill>
                  <a:prstClr val="black"/>
                </a:solidFill>
                <a:effectLst/>
                <a:uLnTx/>
                <a:uFillTx/>
                <a:latin typeface="Arial"/>
                <a:ea typeface="+mn-ea"/>
                <a:cs typeface="Arial"/>
              </a:rPr>
              <a:t> </a:t>
            </a:r>
            <a:r>
              <a:rPr kumimoji="0" sz="800" b="1" i="0" u="none" strike="noStrike" kern="1200" cap="none" spc="-5" normalizeH="0" baseline="0" noProof="0" dirty="0">
                <a:ln>
                  <a:noFill/>
                </a:ln>
                <a:solidFill>
                  <a:prstClr val="black"/>
                </a:solidFill>
                <a:effectLst/>
                <a:uLnTx/>
                <a:uFillTx/>
                <a:latin typeface="Arial"/>
                <a:ea typeface="+mn-ea"/>
                <a:cs typeface="Arial"/>
              </a:rPr>
              <a:t>(%)</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graphicFrame>
        <p:nvGraphicFramePr>
          <p:cNvPr id="105" name="object 105"/>
          <p:cNvGraphicFramePr>
            <a:graphicFrameLocks noGrp="1"/>
          </p:cNvGraphicFramePr>
          <p:nvPr/>
        </p:nvGraphicFramePr>
        <p:xfrm>
          <a:off x="843635" y="5314335"/>
          <a:ext cx="4601843" cy="493671"/>
        </p:xfrm>
        <a:graphic>
          <a:graphicData uri="http://schemas.openxmlformats.org/drawingml/2006/table">
            <a:tbl>
              <a:tblPr firstRow="1" bandRow="1">
                <a:tableStyleId>{2D5ABB26-0587-4C30-8999-92F81FD0307C}</a:tableStyleId>
              </a:tblPr>
              <a:tblGrid>
                <a:gridCol w="344805">
                  <a:extLst>
                    <a:ext uri="{9D8B030D-6E8A-4147-A177-3AD203B41FA5}">
                      <a16:colId xmlns:a16="http://schemas.microsoft.com/office/drawing/2014/main" val="20000"/>
                    </a:ext>
                  </a:extLst>
                </a:gridCol>
                <a:gridCol w="594359">
                  <a:extLst>
                    <a:ext uri="{9D8B030D-6E8A-4147-A177-3AD203B41FA5}">
                      <a16:colId xmlns:a16="http://schemas.microsoft.com/office/drawing/2014/main" val="20001"/>
                    </a:ext>
                  </a:extLst>
                </a:gridCol>
                <a:gridCol w="401955">
                  <a:extLst>
                    <a:ext uri="{9D8B030D-6E8A-4147-A177-3AD203B41FA5}">
                      <a16:colId xmlns:a16="http://schemas.microsoft.com/office/drawing/2014/main" val="20002"/>
                    </a:ext>
                  </a:extLst>
                </a:gridCol>
                <a:gridCol w="403860">
                  <a:extLst>
                    <a:ext uri="{9D8B030D-6E8A-4147-A177-3AD203B41FA5}">
                      <a16:colId xmlns:a16="http://schemas.microsoft.com/office/drawing/2014/main" val="20003"/>
                    </a:ext>
                  </a:extLst>
                </a:gridCol>
                <a:gridCol w="1530349">
                  <a:extLst>
                    <a:ext uri="{9D8B030D-6E8A-4147-A177-3AD203B41FA5}">
                      <a16:colId xmlns:a16="http://schemas.microsoft.com/office/drawing/2014/main" val="20004"/>
                    </a:ext>
                  </a:extLst>
                </a:gridCol>
                <a:gridCol w="388620">
                  <a:extLst>
                    <a:ext uri="{9D8B030D-6E8A-4147-A177-3AD203B41FA5}">
                      <a16:colId xmlns:a16="http://schemas.microsoft.com/office/drawing/2014/main" val="20005"/>
                    </a:ext>
                  </a:extLst>
                </a:gridCol>
                <a:gridCol w="384175">
                  <a:extLst>
                    <a:ext uri="{9D8B030D-6E8A-4147-A177-3AD203B41FA5}">
                      <a16:colId xmlns:a16="http://schemas.microsoft.com/office/drawing/2014/main" val="20006"/>
                    </a:ext>
                  </a:extLst>
                </a:gridCol>
                <a:gridCol w="390525">
                  <a:extLst>
                    <a:ext uri="{9D8B030D-6E8A-4147-A177-3AD203B41FA5}">
                      <a16:colId xmlns:a16="http://schemas.microsoft.com/office/drawing/2014/main" val="20007"/>
                    </a:ext>
                  </a:extLst>
                </a:gridCol>
                <a:gridCol w="163195">
                  <a:extLst>
                    <a:ext uri="{9D8B030D-6E8A-4147-A177-3AD203B41FA5}">
                      <a16:colId xmlns:a16="http://schemas.microsoft.com/office/drawing/2014/main" val="20008"/>
                    </a:ext>
                  </a:extLst>
                </a:gridCol>
              </a:tblGrid>
              <a:tr h="200500">
                <a:tc gridSpan="4">
                  <a:txBody>
                    <a:bodyPr/>
                    <a:lstStyle/>
                    <a:p>
                      <a:pPr>
                        <a:lnSpc>
                          <a:spcPct val="100000"/>
                        </a:lnSpc>
                      </a:pPr>
                      <a:endParaRPr sz="1000">
                        <a:latin typeface="Times New Roman"/>
                        <a:cs typeface="Times New Roman"/>
                      </a:endParaRPr>
                    </a:p>
                  </a:txBody>
                  <a:tcPr marL="0" marR="0" marT="0" marB="0">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63525">
                        <a:lnSpc>
                          <a:spcPct val="100000"/>
                        </a:lnSpc>
                        <a:spcBef>
                          <a:spcPts val="175"/>
                        </a:spcBef>
                      </a:pPr>
                      <a:r>
                        <a:rPr sz="800" b="1" spc="-5" dirty="0">
                          <a:latin typeface="Arial"/>
                          <a:cs typeface="Arial"/>
                        </a:rPr>
                        <a:t>Time (study</a:t>
                      </a:r>
                      <a:r>
                        <a:rPr sz="800" b="1" dirty="0">
                          <a:latin typeface="Arial"/>
                          <a:cs typeface="Arial"/>
                        </a:rPr>
                        <a:t> </a:t>
                      </a:r>
                      <a:r>
                        <a:rPr sz="800" b="1" spc="-5" dirty="0">
                          <a:latin typeface="Arial"/>
                          <a:cs typeface="Arial"/>
                        </a:rPr>
                        <a:t>weeks)</a:t>
                      </a:r>
                      <a:endParaRPr sz="800">
                        <a:latin typeface="Arial"/>
                        <a:cs typeface="Arial"/>
                      </a:endParaRPr>
                    </a:p>
                  </a:txBody>
                  <a:tcPr marL="0" marR="0" marT="22225" marB="0">
                    <a:solidFill>
                      <a:srgbClr val="F1F1F1"/>
                    </a:solidFill>
                  </a:tcPr>
                </a:tc>
                <a:tc gridSpan="4">
                  <a:txBody>
                    <a:bodyPr/>
                    <a:lstStyle/>
                    <a:p>
                      <a:pPr>
                        <a:lnSpc>
                          <a:spcPct val="100000"/>
                        </a:lnSpc>
                      </a:pPr>
                      <a:endParaRPr sz="1000">
                        <a:latin typeface="Times New Roman"/>
                        <a:cs typeface="Times New Roman"/>
                      </a:endParaRPr>
                    </a:p>
                  </a:txBody>
                  <a:tcPr marL="0" marR="0" marT="0" marB="0">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8049">
                <a:tc>
                  <a:txBody>
                    <a:bodyPr/>
                    <a:lstStyle/>
                    <a:p>
                      <a:pPr marL="38100">
                        <a:lnSpc>
                          <a:spcPct val="100000"/>
                        </a:lnSpc>
                        <a:spcBef>
                          <a:spcPts val="370"/>
                        </a:spcBef>
                      </a:pPr>
                      <a:r>
                        <a:rPr sz="600" spc="-5" dirty="0">
                          <a:latin typeface="Arial"/>
                          <a:cs typeface="Arial"/>
                        </a:rPr>
                        <a:t>At</a:t>
                      </a:r>
                      <a:r>
                        <a:rPr sz="600" spc="-25" dirty="0">
                          <a:latin typeface="Arial"/>
                          <a:cs typeface="Arial"/>
                        </a:rPr>
                        <a:t> </a:t>
                      </a:r>
                      <a:r>
                        <a:rPr sz="600" dirty="0">
                          <a:latin typeface="Arial"/>
                          <a:cs typeface="Arial"/>
                        </a:rPr>
                        <a:t>risk</a:t>
                      </a:r>
                      <a:endParaRPr sz="600">
                        <a:latin typeface="Arial"/>
                        <a:cs typeface="Arial"/>
                      </a:endParaRPr>
                    </a:p>
                  </a:txBody>
                  <a:tcPr marL="0" marR="0" marT="46990" marB="0">
                    <a:solidFill>
                      <a:srgbClr val="F1F1F1"/>
                    </a:solidFill>
                  </a:tcPr>
                </a:tc>
                <a:tc>
                  <a:txBody>
                    <a:bodyPr/>
                    <a:lstStyle/>
                    <a:p>
                      <a:pPr algn="ctr">
                        <a:lnSpc>
                          <a:spcPct val="100000"/>
                        </a:lnSpc>
                        <a:spcBef>
                          <a:spcPts val="370"/>
                        </a:spcBef>
                      </a:pPr>
                      <a:r>
                        <a:rPr sz="600" spc="-40" dirty="0">
                          <a:latin typeface="Arial"/>
                          <a:cs typeface="Arial"/>
                        </a:rPr>
                        <a:t>18 </a:t>
                      </a:r>
                      <a:r>
                        <a:rPr sz="600" spc="-55" dirty="0">
                          <a:latin typeface="Arial"/>
                          <a:cs typeface="Arial"/>
                        </a:rPr>
                        <a:t>18 </a:t>
                      </a:r>
                      <a:r>
                        <a:rPr sz="600" spc="-5" dirty="0">
                          <a:latin typeface="Arial"/>
                          <a:cs typeface="Arial"/>
                        </a:rPr>
                        <a:t>14</a:t>
                      </a:r>
                      <a:r>
                        <a:rPr sz="600" spc="55" dirty="0">
                          <a:latin typeface="Arial"/>
                          <a:cs typeface="Arial"/>
                        </a:rPr>
                        <a:t> </a:t>
                      </a:r>
                      <a:r>
                        <a:rPr sz="600" spc="-65" dirty="0">
                          <a:latin typeface="Arial"/>
                          <a:cs typeface="Arial"/>
                        </a:rPr>
                        <a:t>11</a:t>
                      </a:r>
                      <a:endParaRPr sz="600">
                        <a:latin typeface="Arial"/>
                        <a:cs typeface="Arial"/>
                      </a:endParaRPr>
                    </a:p>
                  </a:txBody>
                  <a:tcPr marL="0" marR="0" marT="46990" marB="0">
                    <a:solidFill>
                      <a:srgbClr val="F1F1F1"/>
                    </a:solidFill>
                  </a:tcPr>
                </a:tc>
                <a:tc>
                  <a:txBody>
                    <a:bodyPr/>
                    <a:lstStyle/>
                    <a:p>
                      <a:pPr marL="22860" algn="ctr">
                        <a:lnSpc>
                          <a:spcPct val="100000"/>
                        </a:lnSpc>
                        <a:spcBef>
                          <a:spcPts val="370"/>
                        </a:spcBef>
                        <a:tabLst>
                          <a:tab pos="202565" algn="l"/>
                        </a:tabLst>
                      </a:pPr>
                      <a:r>
                        <a:rPr sz="600" spc="-5" dirty="0">
                          <a:latin typeface="Arial"/>
                          <a:cs typeface="Arial"/>
                        </a:rPr>
                        <a:t>7	7</a:t>
                      </a:r>
                      <a:endParaRPr sz="600">
                        <a:latin typeface="Arial"/>
                        <a:cs typeface="Arial"/>
                      </a:endParaRPr>
                    </a:p>
                  </a:txBody>
                  <a:tcPr marL="0" marR="0" marT="46990" marB="0">
                    <a:solidFill>
                      <a:srgbClr val="F1F1F1"/>
                    </a:solidFill>
                  </a:tcPr>
                </a:tc>
                <a:tc>
                  <a:txBody>
                    <a:bodyPr/>
                    <a:lstStyle/>
                    <a:p>
                      <a:pPr marL="25400" algn="ctr">
                        <a:lnSpc>
                          <a:spcPct val="100000"/>
                        </a:lnSpc>
                        <a:spcBef>
                          <a:spcPts val="370"/>
                        </a:spcBef>
                        <a:tabLst>
                          <a:tab pos="233045" algn="l"/>
                        </a:tabLst>
                      </a:pPr>
                      <a:r>
                        <a:rPr sz="600" spc="-5" dirty="0">
                          <a:latin typeface="Arial"/>
                          <a:cs typeface="Arial"/>
                        </a:rPr>
                        <a:t>6	5</a:t>
                      </a:r>
                      <a:endParaRPr sz="600">
                        <a:latin typeface="Arial"/>
                        <a:cs typeface="Arial"/>
                      </a:endParaRPr>
                    </a:p>
                  </a:txBody>
                  <a:tcPr marL="0" marR="0" marT="46990" marB="0">
                    <a:solidFill>
                      <a:srgbClr val="F1F1F1"/>
                    </a:solidFill>
                  </a:tcPr>
                </a:tc>
                <a:tc>
                  <a:txBody>
                    <a:bodyPr/>
                    <a:lstStyle/>
                    <a:p>
                      <a:pPr marL="72390">
                        <a:lnSpc>
                          <a:spcPct val="100000"/>
                        </a:lnSpc>
                        <a:spcBef>
                          <a:spcPts val="370"/>
                        </a:spcBef>
                        <a:tabLst>
                          <a:tab pos="250190" algn="l"/>
                          <a:tab pos="445134" algn="l"/>
                          <a:tab pos="637540" algn="l"/>
                          <a:tab pos="832485" algn="l"/>
                          <a:tab pos="1028065" algn="l"/>
                          <a:tab pos="1220470" algn="l"/>
                          <a:tab pos="1415415" algn="l"/>
                        </a:tabLst>
                      </a:pPr>
                      <a:r>
                        <a:rPr sz="600" spc="-5" dirty="0">
                          <a:latin typeface="Arial"/>
                          <a:cs typeface="Arial"/>
                        </a:rPr>
                        <a:t>5	5	4	4	4	4	3	3</a:t>
                      </a:r>
                      <a:endParaRPr sz="600">
                        <a:latin typeface="Arial"/>
                        <a:cs typeface="Arial"/>
                      </a:endParaRPr>
                    </a:p>
                  </a:txBody>
                  <a:tcPr marL="0" marR="0" marT="46990" marB="0">
                    <a:solidFill>
                      <a:srgbClr val="F1F1F1"/>
                    </a:solidFill>
                  </a:tcPr>
                </a:tc>
                <a:tc>
                  <a:txBody>
                    <a:bodyPr/>
                    <a:lstStyle/>
                    <a:p>
                      <a:pPr marL="79375">
                        <a:lnSpc>
                          <a:spcPct val="100000"/>
                        </a:lnSpc>
                        <a:spcBef>
                          <a:spcPts val="370"/>
                        </a:spcBef>
                        <a:tabLst>
                          <a:tab pos="271780" algn="l"/>
                        </a:tabLst>
                      </a:pPr>
                      <a:r>
                        <a:rPr sz="600" spc="-5" dirty="0">
                          <a:latin typeface="Arial"/>
                          <a:cs typeface="Arial"/>
                        </a:rPr>
                        <a:t>3	3</a:t>
                      </a:r>
                      <a:endParaRPr sz="600">
                        <a:latin typeface="Arial"/>
                        <a:cs typeface="Arial"/>
                      </a:endParaRPr>
                    </a:p>
                  </a:txBody>
                  <a:tcPr marL="0" marR="0" marT="46990" marB="0">
                    <a:solidFill>
                      <a:srgbClr val="F1F1F1"/>
                    </a:solidFill>
                  </a:tcPr>
                </a:tc>
                <a:tc>
                  <a:txBody>
                    <a:bodyPr/>
                    <a:lstStyle/>
                    <a:p>
                      <a:pPr marL="6985" algn="ctr">
                        <a:lnSpc>
                          <a:spcPct val="100000"/>
                        </a:lnSpc>
                        <a:spcBef>
                          <a:spcPts val="370"/>
                        </a:spcBef>
                        <a:tabLst>
                          <a:tab pos="201930" algn="l"/>
                        </a:tabLst>
                      </a:pPr>
                      <a:r>
                        <a:rPr sz="600" spc="-5" dirty="0">
                          <a:latin typeface="Arial"/>
                          <a:cs typeface="Arial"/>
                        </a:rPr>
                        <a:t>3	2</a:t>
                      </a:r>
                      <a:endParaRPr sz="600">
                        <a:latin typeface="Arial"/>
                        <a:cs typeface="Arial"/>
                      </a:endParaRPr>
                    </a:p>
                  </a:txBody>
                  <a:tcPr marL="0" marR="0" marT="46990" marB="0">
                    <a:solidFill>
                      <a:srgbClr val="F1F1F1"/>
                    </a:solidFill>
                  </a:tcPr>
                </a:tc>
                <a:tc>
                  <a:txBody>
                    <a:bodyPr/>
                    <a:lstStyle/>
                    <a:p>
                      <a:pPr marR="66040" algn="r">
                        <a:lnSpc>
                          <a:spcPct val="100000"/>
                        </a:lnSpc>
                        <a:spcBef>
                          <a:spcPts val="370"/>
                        </a:spcBef>
                        <a:tabLst>
                          <a:tab pos="194945" algn="l"/>
                        </a:tabLst>
                      </a:pPr>
                      <a:r>
                        <a:rPr sz="600" dirty="0">
                          <a:latin typeface="Arial"/>
                          <a:cs typeface="Arial"/>
                        </a:rPr>
                        <a:t>2	1</a:t>
                      </a:r>
                      <a:endParaRPr sz="600">
                        <a:latin typeface="Arial"/>
                        <a:cs typeface="Arial"/>
                      </a:endParaRPr>
                    </a:p>
                  </a:txBody>
                  <a:tcPr marL="0" marR="0" marT="46990" marB="0">
                    <a:solidFill>
                      <a:srgbClr val="F1F1F1"/>
                    </a:solidFill>
                  </a:tcPr>
                </a:tc>
                <a:tc>
                  <a:txBody>
                    <a:bodyPr/>
                    <a:lstStyle/>
                    <a:p>
                      <a:pPr marL="36195" algn="ctr">
                        <a:lnSpc>
                          <a:spcPct val="100000"/>
                        </a:lnSpc>
                        <a:spcBef>
                          <a:spcPts val="370"/>
                        </a:spcBef>
                      </a:pPr>
                      <a:r>
                        <a:rPr sz="600" dirty="0">
                          <a:latin typeface="Arial"/>
                          <a:cs typeface="Arial"/>
                        </a:rPr>
                        <a:t>0</a:t>
                      </a:r>
                      <a:endParaRPr sz="600">
                        <a:latin typeface="Arial"/>
                        <a:cs typeface="Arial"/>
                      </a:endParaRPr>
                    </a:p>
                  </a:txBody>
                  <a:tcPr marL="0" marR="0" marT="46990" marB="0">
                    <a:solidFill>
                      <a:srgbClr val="F1F1F1"/>
                    </a:solidFill>
                  </a:tcPr>
                </a:tc>
                <a:extLst>
                  <a:ext uri="{0D108BD9-81ED-4DB2-BD59-A6C34878D82A}">
                    <a16:rowId xmlns:a16="http://schemas.microsoft.com/office/drawing/2014/main" val="10001"/>
                  </a:ext>
                </a:extLst>
              </a:tr>
              <a:tr h="135122">
                <a:tc>
                  <a:txBody>
                    <a:bodyPr/>
                    <a:lstStyle/>
                    <a:p>
                      <a:pPr marL="31750">
                        <a:lnSpc>
                          <a:spcPct val="100000"/>
                        </a:lnSpc>
                        <a:spcBef>
                          <a:spcPts val="85"/>
                        </a:spcBef>
                      </a:pPr>
                      <a:r>
                        <a:rPr sz="600" spc="-5" dirty="0">
                          <a:latin typeface="Arial"/>
                          <a:cs typeface="Arial"/>
                        </a:rPr>
                        <a:t>Events</a:t>
                      </a:r>
                      <a:endParaRPr sz="600">
                        <a:latin typeface="Arial"/>
                        <a:cs typeface="Arial"/>
                      </a:endParaRPr>
                    </a:p>
                  </a:txBody>
                  <a:tcPr marL="0" marR="0" marT="10795" marB="0">
                    <a:solidFill>
                      <a:srgbClr val="F1F1F1"/>
                    </a:solidFill>
                  </a:tcPr>
                </a:tc>
                <a:tc>
                  <a:txBody>
                    <a:bodyPr/>
                    <a:lstStyle/>
                    <a:p>
                      <a:pPr marL="6985" algn="ctr">
                        <a:lnSpc>
                          <a:spcPct val="100000"/>
                        </a:lnSpc>
                        <a:spcBef>
                          <a:spcPts val="85"/>
                        </a:spcBef>
                      </a:pPr>
                      <a:r>
                        <a:rPr sz="600" spc="-5" dirty="0">
                          <a:latin typeface="Arial"/>
                          <a:cs typeface="Arial"/>
                        </a:rPr>
                        <a:t>0 0 4</a:t>
                      </a:r>
                      <a:r>
                        <a:rPr sz="600" spc="120" dirty="0">
                          <a:latin typeface="Arial"/>
                          <a:cs typeface="Arial"/>
                        </a:rPr>
                        <a:t> </a:t>
                      </a:r>
                      <a:r>
                        <a:rPr sz="600" spc="-5" dirty="0">
                          <a:latin typeface="Arial"/>
                          <a:cs typeface="Arial"/>
                        </a:rPr>
                        <a:t>7</a:t>
                      </a:r>
                      <a:endParaRPr sz="600">
                        <a:latin typeface="Arial"/>
                        <a:cs typeface="Arial"/>
                      </a:endParaRPr>
                    </a:p>
                  </a:txBody>
                  <a:tcPr marL="0" marR="0" marT="10795" marB="0">
                    <a:solidFill>
                      <a:srgbClr val="F1F1F1"/>
                    </a:solidFill>
                  </a:tcPr>
                </a:tc>
                <a:tc>
                  <a:txBody>
                    <a:bodyPr/>
                    <a:lstStyle/>
                    <a:p>
                      <a:pPr marL="16510" algn="ctr">
                        <a:lnSpc>
                          <a:spcPct val="100000"/>
                        </a:lnSpc>
                        <a:spcBef>
                          <a:spcPts val="85"/>
                        </a:spcBef>
                      </a:pPr>
                      <a:r>
                        <a:rPr sz="600" spc="-70" dirty="0">
                          <a:latin typeface="Arial"/>
                          <a:cs typeface="Arial"/>
                        </a:rPr>
                        <a:t>11</a:t>
                      </a:r>
                      <a:r>
                        <a:rPr sz="600" spc="-40" dirty="0">
                          <a:latin typeface="Arial"/>
                          <a:cs typeface="Arial"/>
                        </a:rPr>
                        <a:t> </a:t>
                      </a:r>
                      <a:r>
                        <a:rPr sz="600" spc="-65" dirty="0">
                          <a:latin typeface="Arial"/>
                          <a:cs typeface="Arial"/>
                        </a:rPr>
                        <a:t>11</a:t>
                      </a:r>
                      <a:endParaRPr sz="600">
                        <a:latin typeface="Arial"/>
                        <a:cs typeface="Arial"/>
                      </a:endParaRPr>
                    </a:p>
                  </a:txBody>
                  <a:tcPr marL="0" marR="0" marT="10795" marB="0">
                    <a:solidFill>
                      <a:srgbClr val="F1F1F1"/>
                    </a:solidFill>
                  </a:tcPr>
                </a:tc>
                <a:tc>
                  <a:txBody>
                    <a:bodyPr/>
                    <a:lstStyle/>
                    <a:p>
                      <a:pPr marL="13970" algn="ctr">
                        <a:lnSpc>
                          <a:spcPct val="100000"/>
                        </a:lnSpc>
                        <a:spcBef>
                          <a:spcPts val="85"/>
                        </a:spcBef>
                        <a:tabLst>
                          <a:tab pos="223520" algn="l"/>
                        </a:tabLst>
                      </a:pPr>
                      <a:r>
                        <a:rPr sz="600" spc="-55" dirty="0">
                          <a:latin typeface="Arial"/>
                          <a:cs typeface="Arial"/>
                        </a:rPr>
                        <a:t>12	</a:t>
                      </a:r>
                      <a:r>
                        <a:rPr sz="600" spc="-60" dirty="0">
                          <a:latin typeface="Arial"/>
                          <a:cs typeface="Arial"/>
                        </a:rPr>
                        <a:t>13</a:t>
                      </a:r>
                      <a:endParaRPr sz="600">
                        <a:latin typeface="Arial"/>
                        <a:cs typeface="Arial"/>
                      </a:endParaRPr>
                    </a:p>
                  </a:txBody>
                  <a:tcPr marL="0" marR="0" marT="10795" marB="0">
                    <a:solidFill>
                      <a:srgbClr val="F1F1F1"/>
                    </a:solidFill>
                  </a:tcPr>
                </a:tc>
                <a:tc>
                  <a:txBody>
                    <a:bodyPr/>
                    <a:lstStyle/>
                    <a:p>
                      <a:pPr marL="54610">
                        <a:lnSpc>
                          <a:spcPct val="100000"/>
                        </a:lnSpc>
                        <a:spcBef>
                          <a:spcPts val="85"/>
                        </a:spcBef>
                      </a:pPr>
                      <a:r>
                        <a:rPr sz="600" spc="-55" dirty="0">
                          <a:latin typeface="Arial"/>
                          <a:cs typeface="Arial"/>
                        </a:rPr>
                        <a:t>13 13 14 14 </a:t>
                      </a:r>
                      <a:r>
                        <a:rPr sz="600" spc="-45" dirty="0">
                          <a:latin typeface="Arial"/>
                          <a:cs typeface="Arial"/>
                        </a:rPr>
                        <a:t>14 14 </a:t>
                      </a:r>
                      <a:r>
                        <a:rPr sz="600" spc="-65" dirty="0">
                          <a:latin typeface="Arial"/>
                          <a:cs typeface="Arial"/>
                        </a:rPr>
                        <a:t>15</a:t>
                      </a:r>
                      <a:r>
                        <a:rPr sz="600" spc="5" dirty="0">
                          <a:latin typeface="Arial"/>
                          <a:cs typeface="Arial"/>
                        </a:rPr>
                        <a:t> </a:t>
                      </a:r>
                      <a:r>
                        <a:rPr sz="600" spc="-60" dirty="0">
                          <a:latin typeface="Arial"/>
                          <a:cs typeface="Arial"/>
                        </a:rPr>
                        <a:t>15</a:t>
                      </a:r>
                      <a:endParaRPr sz="600">
                        <a:latin typeface="Arial"/>
                        <a:cs typeface="Arial"/>
                      </a:endParaRPr>
                    </a:p>
                  </a:txBody>
                  <a:tcPr marL="0" marR="0" marT="10795" marB="0">
                    <a:solidFill>
                      <a:srgbClr val="F1F1F1"/>
                    </a:solidFill>
                  </a:tcPr>
                </a:tc>
                <a:tc>
                  <a:txBody>
                    <a:bodyPr/>
                    <a:lstStyle/>
                    <a:p>
                      <a:pPr marL="60325">
                        <a:lnSpc>
                          <a:spcPct val="100000"/>
                        </a:lnSpc>
                        <a:spcBef>
                          <a:spcPts val="85"/>
                        </a:spcBef>
                      </a:pPr>
                      <a:r>
                        <a:rPr sz="600" spc="-55" dirty="0">
                          <a:latin typeface="Arial"/>
                          <a:cs typeface="Arial"/>
                        </a:rPr>
                        <a:t>15</a:t>
                      </a:r>
                      <a:r>
                        <a:rPr sz="600" spc="-40" dirty="0">
                          <a:latin typeface="Arial"/>
                          <a:cs typeface="Arial"/>
                        </a:rPr>
                        <a:t> </a:t>
                      </a:r>
                      <a:r>
                        <a:rPr sz="600" spc="-55" dirty="0">
                          <a:latin typeface="Arial"/>
                          <a:cs typeface="Arial"/>
                        </a:rPr>
                        <a:t>15</a:t>
                      </a:r>
                      <a:endParaRPr sz="600">
                        <a:latin typeface="Arial"/>
                        <a:cs typeface="Arial"/>
                      </a:endParaRPr>
                    </a:p>
                  </a:txBody>
                  <a:tcPr marL="0" marR="0" marT="10795" marB="0">
                    <a:solidFill>
                      <a:srgbClr val="F1F1F1"/>
                    </a:solidFill>
                  </a:tcPr>
                </a:tc>
                <a:tc>
                  <a:txBody>
                    <a:bodyPr/>
                    <a:lstStyle/>
                    <a:p>
                      <a:pPr algn="ctr">
                        <a:lnSpc>
                          <a:spcPct val="100000"/>
                        </a:lnSpc>
                        <a:spcBef>
                          <a:spcPts val="85"/>
                        </a:spcBef>
                      </a:pPr>
                      <a:r>
                        <a:rPr sz="600" spc="-55" dirty="0">
                          <a:latin typeface="Arial"/>
                          <a:cs typeface="Arial"/>
                        </a:rPr>
                        <a:t>15</a:t>
                      </a:r>
                      <a:r>
                        <a:rPr sz="600" spc="45" dirty="0">
                          <a:latin typeface="Arial"/>
                          <a:cs typeface="Arial"/>
                        </a:rPr>
                        <a:t> </a:t>
                      </a:r>
                      <a:r>
                        <a:rPr sz="600" spc="-70" dirty="0">
                          <a:latin typeface="Arial"/>
                          <a:cs typeface="Arial"/>
                        </a:rPr>
                        <a:t>15</a:t>
                      </a:r>
                      <a:endParaRPr sz="600">
                        <a:latin typeface="Arial"/>
                        <a:cs typeface="Arial"/>
                      </a:endParaRPr>
                    </a:p>
                  </a:txBody>
                  <a:tcPr marL="0" marR="0" marT="10795" marB="0">
                    <a:solidFill>
                      <a:srgbClr val="F1F1F1"/>
                    </a:solidFill>
                  </a:tcPr>
                </a:tc>
                <a:tc>
                  <a:txBody>
                    <a:bodyPr/>
                    <a:lstStyle/>
                    <a:p>
                      <a:pPr marR="52069" algn="r">
                        <a:lnSpc>
                          <a:spcPct val="100000"/>
                        </a:lnSpc>
                        <a:spcBef>
                          <a:spcPts val="85"/>
                        </a:spcBef>
                      </a:pPr>
                      <a:r>
                        <a:rPr sz="600" spc="-45" dirty="0">
                          <a:latin typeface="Arial"/>
                          <a:cs typeface="Arial"/>
                        </a:rPr>
                        <a:t>15</a:t>
                      </a:r>
                      <a:r>
                        <a:rPr sz="600" spc="-35" dirty="0">
                          <a:latin typeface="Arial"/>
                          <a:cs typeface="Arial"/>
                        </a:rPr>
                        <a:t> </a:t>
                      </a:r>
                      <a:r>
                        <a:rPr sz="600" spc="-55" dirty="0">
                          <a:latin typeface="Arial"/>
                          <a:cs typeface="Arial"/>
                        </a:rPr>
                        <a:t>15</a:t>
                      </a:r>
                      <a:endParaRPr sz="600">
                        <a:latin typeface="Arial"/>
                        <a:cs typeface="Arial"/>
                      </a:endParaRPr>
                    </a:p>
                  </a:txBody>
                  <a:tcPr marL="0" marR="0" marT="10795" marB="0">
                    <a:solidFill>
                      <a:srgbClr val="F1F1F1"/>
                    </a:solidFill>
                  </a:tcPr>
                </a:tc>
                <a:tc>
                  <a:txBody>
                    <a:bodyPr/>
                    <a:lstStyle/>
                    <a:p>
                      <a:pPr marL="27940" algn="ctr">
                        <a:lnSpc>
                          <a:spcPct val="100000"/>
                        </a:lnSpc>
                        <a:spcBef>
                          <a:spcPts val="85"/>
                        </a:spcBef>
                      </a:pPr>
                      <a:r>
                        <a:rPr sz="600" spc="-55" dirty="0">
                          <a:latin typeface="Arial"/>
                          <a:cs typeface="Arial"/>
                        </a:rPr>
                        <a:t>15</a:t>
                      </a:r>
                      <a:endParaRPr sz="600">
                        <a:latin typeface="Arial"/>
                        <a:cs typeface="Arial"/>
                      </a:endParaRPr>
                    </a:p>
                  </a:txBody>
                  <a:tcPr marL="0" marR="0" marT="10795" marB="0">
                    <a:solidFill>
                      <a:srgbClr val="F1F1F1"/>
                    </a:solidFill>
                  </a:tcPr>
                </a:tc>
                <a:extLst>
                  <a:ext uri="{0D108BD9-81ED-4DB2-BD59-A6C34878D82A}">
                    <a16:rowId xmlns:a16="http://schemas.microsoft.com/office/drawing/2014/main" val="10002"/>
                  </a:ext>
                </a:extLst>
              </a:tr>
            </a:tbl>
          </a:graphicData>
        </a:graphic>
      </p:graphicFrame>
      <p:sp>
        <p:nvSpPr>
          <p:cNvPr id="106" name="object 106"/>
          <p:cNvSpPr txBox="1"/>
          <p:nvPr/>
        </p:nvSpPr>
        <p:spPr>
          <a:xfrm>
            <a:off x="1535683" y="4897323"/>
            <a:ext cx="239395" cy="1485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10" normalizeH="0" baseline="0" noProof="0" dirty="0">
                <a:ln>
                  <a:noFill/>
                </a:ln>
                <a:solidFill>
                  <a:srgbClr val="C00000"/>
                </a:solidFill>
                <a:effectLst/>
                <a:uLnTx/>
                <a:uFillTx/>
                <a:latin typeface="Arial"/>
                <a:ea typeface="+mn-ea"/>
                <a:cs typeface="Arial"/>
              </a:rPr>
              <a:t>RUX</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107" name="object 107"/>
          <p:cNvSpPr/>
          <p:nvPr/>
        </p:nvSpPr>
        <p:spPr>
          <a:xfrm>
            <a:off x="1240536" y="4971288"/>
            <a:ext cx="243840" cy="0"/>
          </a:xfrm>
          <a:custGeom>
            <a:avLst/>
            <a:gdLst/>
            <a:ahLst/>
            <a:cxnLst/>
            <a:rect l="l" t="t" r="r" b="b"/>
            <a:pathLst>
              <a:path w="243840">
                <a:moveTo>
                  <a:pt x="0" y="0"/>
                </a:moveTo>
                <a:lnTo>
                  <a:pt x="243839" y="0"/>
                </a:lnTo>
              </a:path>
            </a:pathLst>
          </a:custGeom>
          <a:ln w="12192">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09"/>
          <p:cNvSpPr txBox="1"/>
          <p:nvPr/>
        </p:nvSpPr>
        <p:spPr>
          <a:xfrm>
            <a:off x="438708" y="6479330"/>
            <a:ext cx="9993630" cy="28725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004676"/>
                </a:solidFill>
                <a:effectLst/>
                <a:uLnTx/>
                <a:uFillTx/>
                <a:latin typeface="Arial"/>
                <a:ea typeface="+mn-ea"/>
                <a:cs typeface="Arial"/>
              </a:rPr>
              <a:t>Crossover data based on crossover set. AML, acute </a:t>
            </a:r>
            <a:r>
              <a:rPr kumimoji="0" sz="1000" b="0" i="0" u="none" strike="noStrike" kern="1200" cap="none" spc="-10" normalizeH="0" baseline="0" noProof="0" dirty="0">
                <a:ln>
                  <a:noFill/>
                </a:ln>
                <a:solidFill>
                  <a:srgbClr val="004676"/>
                </a:solidFill>
                <a:effectLst/>
                <a:uLnTx/>
                <a:uFillTx/>
                <a:latin typeface="Arial"/>
                <a:ea typeface="+mn-ea"/>
                <a:cs typeface="Arial"/>
              </a:rPr>
              <a:t>myeloid </a:t>
            </a:r>
            <a:r>
              <a:rPr kumimoji="0" sz="1000" b="0" i="0" u="none" strike="noStrike" kern="1200" cap="none" spc="-5" normalizeH="0" baseline="0" noProof="0" dirty="0">
                <a:ln>
                  <a:noFill/>
                </a:ln>
                <a:solidFill>
                  <a:srgbClr val="004676"/>
                </a:solidFill>
                <a:effectLst/>
                <a:uLnTx/>
                <a:uFillTx/>
                <a:latin typeface="Arial"/>
                <a:ea typeface="+mn-ea"/>
                <a:cs typeface="Arial"/>
              </a:rPr>
              <a:t>leukemia; CHR, complete hematologic remission; KM, Kaplan-Meier; MF, myelofibrosis; </a:t>
            </a:r>
            <a:r>
              <a:rPr kumimoji="0" sz="1000" b="0" i="0" u="none" strike="noStrike" kern="1200" cap="none" spc="5" normalizeH="0" baseline="0" noProof="0" dirty="0">
                <a:ln>
                  <a:noFill/>
                </a:ln>
                <a:solidFill>
                  <a:srgbClr val="004676"/>
                </a:solidFill>
                <a:effectLst/>
                <a:uLnTx/>
                <a:uFillTx/>
                <a:latin typeface="Arial"/>
                <a:ea typeface="+mn-ea"/>
                <a:cs typeface="Arial"/>
              </a:rPr>
              <a:t>WBC, </a:t>
            </a:r>
            <a:r>
              <a:rPr kumimoji="0" sz="1000" b="0" i="0" u="none" strike="noStrike" kern="1200" cap="none" spc="-10" normalizeH="0" baseline="0" noProof="0" dirty="0">
                <a:ln>
                  <a:noFill/>
                </a:ln>
                <a:solidFill>
                  <a:srgbClr val="004676"/>
                </a:solidFill>
                <a:effectLst/>
                <a:uLnTx/>
                <a:uFillTx/>
                <a:latin typeface="Arial"/>
                <a:ea typeface="+mn-ea"/>
                <a:cs typeface="Arial"/>
              </a:rPr>
              <a:t>white blood </a:t>
            </a:r>
            <a:r>
              <a:rPr kumimoji="0" sz="1000" b="0" i="0" u="none" strike="noStrike" kern="1200" cap="none" spc="-5" normalizeH="0" baseline="0" noProof="0" dirty="0">
                <a:ln>
                  <a:noFill/>
                </a:ln>
                <a:solidFill>
                  <a:srgbClr val="004676"/>
                </a:solidFill>
                <a:effectLst/>
                <a:uLnTx/>
                <a:uFillTx/>
                <a:latin typeface="Arial"/>
                <a:ea typeface="+mn-ea"/>
                <a:cs typeface="Arial"/>
              </a:rPr>
              <a:t>cell</a:t>
            </a:r>
            <a:r>
              <a:rPr kumimoji="0" sz="1000" b="0" i="0" u="none" strike="noStrike" kern="1200" cap="none" spc="30"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count.</a:t>
            </a:r>
            <a:endParaRPr kumimoji="0" sz="1000" b="0" i="0" u="none" strike="noStrike" kern="1200" cap="none" spc="0" normalizeH="0" baseline="0" noProof="0" dirty="0">
              <a:ln>
                <a:noFill/>
              </a:ln>
              <a:solidFill>
                <a:srgbClr val="004676"/>
              </a:solidFill>
              <a:effectLst/>
              <a:uLnTx/>
              <a:uFillTx/>
              <a:latin typeface="Arial"/>
              <a:ea typeface="+mn-ea"/>
              <a:cs typeface="Arial"/>
            </a:endParaRPr>
          </a:p>
          <a:p>
            <a:pPr marL="3550285" marR="0" lvl="0" indent="0" algn="l" defTabSz="914400" rtl="0" eaLnBrk="1" fontAlgn="auto" latinLnBrk="0" hangingPunct="1">
              <a:lnSpc>
                <a:spcPct val="100000"/>
              </a:lnSpc>
              <a:spcBef>
                <a:spcPts val="204"/>
              </a:spcBef>
              <a:spcAft>
                <a:spcPts val="0"/>
              </a:spcAft>
              <a:buClrTx/>
              <a:buSzTx/>
              <a:buFontTx/>
              <a:buNone/>
              <a:tabLst/>
              <a:defRPr/>
            </a:pPr>
            <a:r>
              <a:rPr kumimoji="0" sz="700" b="0" i="0" u="none" strike="noStrike" kern="1200" cap="none" spc="15" normalizeH="0" baseline="0" noProof="0" dirty="0">
                <a:ln>
                  <a:noFill/>
                </a:ln>
                <a:solidFill>
                  <a:srgbClr val="004676"/>
                </a:solidFill>
                <a:effectLst/>
                <a:uLnTx/>
                <a:uFillTx/>
                <a:latin typeface="Arial"/>
                <a:ea typeface="+mn-ea"/>
                <a:cs typeface="Arial"/>
              </a:rPr>
              <a:t>Poster presented </a:t>
            </a:r>
            <a:r>
              <a:rPr kumimoji="0" sz="700" b="0" i="0" u="none" strike="noStrike" kern="1200" cap="none" spc="10" normalizeH="0" baseline="0" noProof="0" dirty="0">
                <a:ln>
                  <a:noFill/>
                </a:ln>
                <a:solidFill>
                  <a:srgbClr val="004676"/>
                </a:solidFill>
                <a:effectLst/>
                <a:uLnTx/>
                <a:uFillTx/>
                <a:latin typeface="Arial"/>
                <a:ea typeface="+mn-ea"/>
                <a:cs typeface="Arial"/>
              </a:rPr>
              <a:t>at the </a:t>
            </a:r>
            <a:r>
              <a:rPr kumimoji="0" sz="700" b="0" i="0" u="none" strike="noStrike" kern="1200" cap="none" spc="15" normalizeH="0" baseline="0" noProof="0" dirty="0">
                <a:ln>
                  <a:noFill/>
                </a:ln>
                <a:solidFill>
                  <a:srgbClr val="004676"/>
                </a:solidFill>
                <a:effectLst/>
                <a:uLnTx/>
                <a:uFillTx/>
                <a:latin typeface="Arial"/>
                <a:ea typeface="+mn-ea"/>
                <a:cs typeface="Arial"/>
              </a:rPr>
              <a:t>2020 </a:t>
            </a:r>
            <a:r>
              <a:rPr kumimoji="0" sz="700" b="0" i="0" u="none" strike="noStrike" kern="1200" cap="none" spc="20" normalizeH="0" baseline="0" noProof="0" dirty="0">
                <a:ln>
                  <a:noFill/>
                </a:ln>
                <a:solidFill>
                  <a:srgbClr val="004676"/>
                </a:solidFill>
                <a:effectLst/>
                <a:uLnTx/>
                <a:uFillTx/>
                <a:latin typeface="Arial"/>
                <a:ea typeface="+mn-ea"/>
                <a:cs typeface="Arial"/>
              </a:rPr>
              <a:t>ASH </a:t>
            </a:r>
            <a:r>
              <a:rPr kumimoji="0" sz="700" b="0" i="0" u="none" strike="noStrike" kern="1200" cap="none" spc="15" normalizeH="0" baseline="0" noProof="0" dirty="0">
                <a:ln>
                  <a:noFill/>
                </a:ln>
                <a:solidFill>
                  <a:srgbClr val="004676"/>
                </a:solidFill>
                <a:effectLst/>
                <a:uLnTx/>
                <a:uFillTx/>
                <a:latin typeface="Arial"/>
                <a:ea typeface="+mn-ea"/>
                <a:cs typeface="Arial"/>
              </a:rPr>
              <a:t>Annual Meeting </a:t>
            </a:r>
            <a:r>
              <a:rPr kumimoji="0" sz="700" b="0" i="0" u="none" strike="noStrike" kern="1200" cap="none" spc="20" normalizeH="0" baseline="0" noProof="0" dirty="0">
                <a:ln>
                  <a:noFill/>
                </a:ln>
                <a:solidFill>
                  <a:srgbClr val="004676"/>
                </a:solidFill>
                <a:effectLst/>
                <a:uLnTx/>
                <a:uFillTx/>
                <a:latin typeface="Arial"/>
                <a:ea typeface="+mn-ea"/>
                <a:cs typeface="Arial"/>
              </a:rPr>
              <a:t>&amp; </a:t>
            </a:r>
            <a:r>
              <a:rPr kumimoji="0" sz="700" b="0" i="0" u="none" strike="noStrike" kern="1200" cap="none" spc="10" normalizeH="0" baseline="0" noProof="0" dirty="0">
                <a:ln>
                  <a:noFill/>
                </a:ln>
                <a:solidFill>
                  <a:srgbClr val="004676"/>
                </a:solidFill>
                <a:effectLst/>
                <a:uLnTx/>
                <a:uFillTx/>
                <a:latin typeface="Arial"/>
                <a:ea typeface="+mn-ea"/>
                <a:cs typeface="Arial"/>
              </a:rPr>
              <a:t>Exposition, </a:t>
            </a:r>
            <a:r>
              <a:rPr kumimoji="0" sz="700" b="0" i="0" u="none" strike="noStrike" kern="1200" cap="none" spc="15" normalizeH="0" baseline="0" noProof="0" dirty="0">
                <a:ln>
                  <a:noFill/>
                </a:ln>
                <a:solidFill>
                  <a:srgbClr val="004676"/>
                </a:solidFill>
                <a:effectLst/>
                <a:uLnTx/>
                <a:uFillTx/>
                <a:latin typeface="Arial"/>
                <a:ea typeface="+mn-ea"/>
                <a:cs typeface="Arial"/>
              </a:rPr>
              <a:t>held </a:t>
            </a:r>
            <a:r>
              <a:rPr kumimoji="0" sz="700" b="0" i="0" u="none" strike="noStrike" kern="1200" cap="none" spc="10" normalizeH="0" baseline="0" noProof="0" dirty="0">
                <a:ln>
                  <a:noFill/>
                </a:ln>
                <a:solidFill>
                  <a:srgbClr val="004676"/>
                </a:solidFill>
                <a:effectLst/>
                <a:uLnTx/>
                <a:uFillTx/>
                <a:latin typeface="Arial"/>
                <a:ea typeface="+mn-ea"/>
                <a:cs typeface="Arial"/>
              </a:rPr>
              <a:t>virtually </a:t>
            </a:r>
            <a:r>
              <a:rPr kumimoji="0" sz="700" b="0" i="0" u="none" strike="noStrike" kern="1200" cap="none" spc="15" normalizeH="0" baseline="0" noProof="0" dirty="0">
                <a:ln>
                  <a:noFill/>
                </a:ln>
                <a:solidFill>
                  <a:srgbClr val="004676"/>
                </a:solidFill>
                <a:effectLst/>
                <a:uLnTx/>
                <a:uFillTx/>
                <a:latin typeface="Arial"/>
                <a:ea typeface="+mn-ea"/>
                <a:cs typeface="Arial"/>
              </a:rPr>
              <a:t>on </a:t>
            </a:r>
            <a:r>
              <a:rPr kumimoji="0" sz="700" b="0" i="0" u="none" strike="noStrike" kern="1200" cap="none" spc="25" normalizeH="0" baseline="0" noProof="0" dirty="0">
                <a:ln>
                  <a:noFill/>
                </a:ln>
                <a:solidFill>
                  <a:srgbClr val="004676"/>
                </a:solidFill>
                <a:effectLst/>
                <a:uLnTx/>
                <a:uFillTx/>
                <a:latin typeface="Arial"/>
                <a:ea typeface="+mn-ea"/>
                <a:cs typeface="Arial"/>
              </a:rPr>
              <a:t>5–8 </a:t>
            </a:r>
            <a:r>
              <a:rPr kumimoji="0" sz="700" b="0" i="0" u="none" strike="noStrike" kern="1200" cap="none" spc="15" normalizeH="0" baseline="0" noProof="0" dirty="0">
                <a:ln>
                  <a:noFill/>
                </a:ln>
                <a:solidFill>
                  <a:srgbClr val="004676"/>
                </a:solidFill>
                <a:effectLst/>
                <a:uLnTx/>
                <a:uFillTx/>
                <a:latin typeface="Arial"/>
                <a:ea typeface="+mn-ea"/>
                <a:cs typeface="Arial"/>
              </a:rPr>
              <a:t>December</a:t>
            </a:r>
            <a:r>
              <a:rPr kumimoji="0" sz="700" b="0" i="0" u="none" strike="noStrike" kern="1200" cap="none" spc="-75" normalizeH="0" baseline="0" noProof="0" dirty="0">
                <a:ln>
                  <a:noFill/>
                </a:ln>
                <a:solidFill>
                  <a:srgbClr val="004676"/>
                </a:solidFill>
                <a:effectLst/>
                <a:uLnTx/>
                <a:uFillTx/>
                <a:latin typeface="Arial"/>
                <a:ea typeface="+mn-ea"/>
                <a:cs typeface="Arial"/>
              </a:rPr>
              <a:t> </a:t>
            </a:r>
            <a:r>
              <a:rPr kumimoji="0" sz="700" b="0" i="0" u="none" strike="noStrike" kern="1200" cap="none" spc="15" normalizeH="0" baseline="0" noProof="0" dirty="0">
                <a:ln>
                  <a:noFill/>
                </a:ln>
                <a:solidFill>
                  <a:srgbClr val="004676"/>
                </a:solidFill>
                <a:effectLst/>
                <a:uLnTx/>
                <a:uFillTx/>
                <a:latin typeface="Arial"/>
                <a:ea typeface="+mn-ea"/>
                <a:cs typeface="Arial"/>
              </a:rPr>
              <a:t>2020</a:t>
            </a:r>
            <a:endParaRPr kumimoji="0" sz="700" b="0" i="0" u="none" strike="noStrike" kern="1200" cap="none" spc="0" normalizeH="0" baseline="0" noProof="0" dirty="0">
              <a:ln>
                <a:noFill/>
              </a:ln>
              <a:solidFill>
                <a:srgbClr val="004676"/>
              </a:solidFill>
              <a:effectLst/>
              <a:uLnTx/>
              <a:uFillTx/>
              <a:latin typeface="Arial"/>
              <a:ea typeface="+mn-ea"/>
              <a:cs typeface="Arial"/>
            </a:endParaRPr>
          </a:p>
        </p:txBody>
      </p:sp>
    </p:spTree>
    <p:extLst>
      <p:ext uri="{BB962C8B-B14F-4D97-AF65-F5344CB8AC3E}">
        <p14:creationId xmlns:p14="http://schemas.microsoft.com/office/powerpoint/2010/main" val="389399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74954"/>
            <a:ext cx="12192000" cy="6102350"/>
          </a:xfrm>
          <a:custGeom>
            <a:avLst/>
            <a:gdLst/>
            <a:ahLst/>
            <a:cxnLst/>
            <a:rect l="l" t="t" r="r" b="b"/>
            <a:pathLst>
              <a:path w="12192000" h="6102350">
                <a:moveTo>
                  <a:pt x="0" y="6102095"/>
                </a:moveTo>
                <a:lnTo>
                  <a:pt x="12192000" y="6102095"/>
                </a:lnTo>
                <a:lnTo>
                  <a:pt x="12192000" y="0"/>
                </a:lnTo>
                <a:lnTo>
                  <a:pt x="0" y="0"/>
                </a:lnTo>
                <a:lnTo>
                  <a:pt x="0" y="6102095"/>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14527" y="1033272"/>
            <a:ext cx="11396980" cy="5184775"/>
          </a:xfrm>
          <a:custGeom>
            <a:avLst/>
            <a:gdLst/>
            <a:ahLst/>
            <a:cxnLst/>
            <a:rect l="l" t="t" r="r" b="b"/>
            <a:pathLst>
              <a:path w="11396980" h="5184775">
                <a:moveTo>
                  <a:pt x="11215624" y="0"/>
                </a:moveTo>
                <a:lnTo>
                  <a:pt x="180848" y="0"/>
                </a:lnTo>
                <a:lnTo>
                  <a:pt x="132769" y="6464"/>
                </a:lnTo>
                <a:lnTo>
                  <a:pt x="89567" y="24703"/>
                </a:lnTo>
                <a:lnTo>
                  <a:pt x="52966" y="52990"/>
                </a:lnTo>
                <a:lnTo>
                  <a:pt x="24689" y="89596"/>
                </a:lnTo>
                <a:lnTo>
                  <a:pt x="6459" y="132791"/>
                </a:lnTo>
                <a:lnTo>
                  <a:pt x="0" y="180848"/>
                </a:lnTo>
                <a:lnTo>
                  <a:pt x="0" y="5003800"/>
                </a:lnTo>
                <a:lnTo>
                  <a:pt x="6459" y="5051878"/>
                </a:lnTo>
                <a:lnTo>
                  <a:pt x="24689" y="5095080"/>
                </a:lnTo>
                <a:lnTo>
                  <a:pt x="52966" y="5131681"/>
                </a:lnTo>
                <a:lnTo>
                  <a:pt x="89567" y="5159958"/>
                </a:lnTo>
                <a:lnTo>
                  <a:pt x="132769" y="5178188"/>
                </a:lnTo>
                <a:lnTo>
                  <a:pt x="180848" y="5184648"/>
                </a:lnTo>
                <a:lnTo>
                  <a:pt x="11215624" y="5184648"/>
                </a:lnTo>
                <a:lnTo>
                  <a:pt x="11263680" y="5178188"/>
                </a:lnTo>
                <a:lnTo>
                  <a:pt x="11306875" y="5159958"/>
                </a:lnTo>
                <a:lnTo>
                  <a:pt x="11343481" y="5131681"/>
                </a:lnTo>
                <a:lnTo>
                  <a:pt x="11371768" y="5095080"/>
                </a:lnTo>
                <a:lnTo>
                  <a:pt x="11390007" y="5051878"/>
                </a:lnTo>
                <a:lnTo>
                  <a:pt x="11396472" y="5003800"/>
                </a:lnTo>
                <a:lnTo>
                  <a:pt x="11396472" y="180848"/>
                </a:lnTo>
                <a:lnTo>
                  <a:pt x="11390007" y="132791"/>
                </a:lnTo>
                <a:lnTo>
                  <a:pt x="11371768" y="89596"/>
                </a:lnTo>
                <a:lnTo>
                  <a:pt x="11343481" y="52990"/>
                </a:lnTo>
                <a:lnTo>
                  <a:pt x="11306875" y="24703"/>
                </a:lnTo>
                <a:lnTo>
                  <a:pt x="11263680" y="6464"/>
                </a:lnTo>
                <a:lnTo>
                  <a:pt x="112156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0268" y="1156716"/>
            <a:ext cx="11033760" cy="3703320"/>
          </a:xfrm>
          <a:custGeom>
            <a:avLst/>
            <a:gdLst/>
            <a:ahLst/>
            <a:cxnLst/>
            <a:rect l="l" t="t" r="r" b="b"/>
            <a:pathLst>
              <a:path w="11033760" h="3703320">
                <a:moveTo>
                  <a:pt x="11033760" y="0"/>
                </a:moveTo>
                <a:lnTo>
                  <a:pt x="0" y="0"/>
                </a:lnTo>
                <a:lnTo>
                  <a:pt x="0" y="3703320"/>
                </a:lnTo>
                <a:lnTo>
                  <a:pt x="11033760" y="3703320"/>
                </a:lnTo>
                <a:lnTo>
                  <a:pt x="11033760"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493268" y="150075"/>
            <a:ext cx="8674483" cy="428322"/>
          </a:xfrm>
          <a:prstGeom prst="rect">
            <a:avLst/>
          </a:prstGeom>
        </p:spPr>
        <p:txBody>
          <a:bodyPr vert="horz" wrap="square" lIns="0" tIns="12700" rIns="0" bIns="0" rtlCol="0">
            <a:spAutoFit/>
          </a:bodyPr>
          <a:lstStyle/>
          <a:p>
            <a:pPr marL="12700">
              <a:lnSpc>
                <a:spcPct val="100000"/>
              </a:lnSpc>
              <a:spcBef>
                <a:spcPts val="100"/>
              </a:spcBef>
            </a:pPr>
            <a:r>
              <a:rPr lang="it-IT" sz="2700" b="1" spc="-15" dirty="0"/>
              <a:t>RESPONSE-2: </a:t>
            </a:r>
            <a:r>
              <a:rPr sz="2700" b="1" spc="-15" dirty="0"/>
              <a:t>PV-associated </a:t>
            </a:r>
            <a:r>
              <a:rPr sz="2700" b="1" spc="-10" dirty="0"/>
              <a:t>symptoms </a:t>
            </a:r>
            <a:r>
              <a:rPr sz="2700" b="1" spc="-5" dirty="0"/>
              <a:t>(MPN-SAF</a:t>
            </a:r>
            <a:r>
              <a:rPr sz="2700" b="1" spc="65" dirty="0"/>
              <a:t> </a:t>
            </a:r>
            <a:r>
              <a:rPr sz="2700" b="1" dirty="0"/>
              <a:t>TSS)</a:t>
            </a:r>
          </a:p>
        </p:txBody>
      </p:sp>
      <p:sp>
        <p:nvSpPr>
          <p:cNvPr id="7" name="object 7"/>
          <p:cNvSpPr txBox="1"/>
          <p:nvPr/>
        </p:nvSpPr>
        <p:spPr>
          <a:xfrm>
            <a:off x="912063" y="1208023"/>
            <a:ext cx="697674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05821"/>
                </a:solidFill>
                <a:effectLst/>
                <a:uLnTx/>
                <a:uFillTx/>
                <a:latin typeface="Carlito"/>
                <a:ea typeface="+mn-ea"/>
                <a:cs typeface="Carlito"/>
              </a:rPr>
              <a:t>Significant </a:t>
            </a:r>
            <a:r>
              <a:rPr kumimoji="0" sz="1800" b="1" i="0" u="none" strike="noStrike" kern="1200" cap="none" spc="-10" normalizeH="0" baseline="0" noProof="0" dirty="0">
                <a:ln>
                  <a:noFill/>
                </a:ln>
                <a:solidFill>
                  <a:srgbClr val="F05821"/>
                </a:solidFill>
                <a:effectLst/>
                <a:uLnTx/>
                <a:uFillTx/>
                <a:latin typeface="Carlito"/>
                <a:ea typeface="+mn-ea"/>
                <a:cs typeface="Carlito"/>
              </a:rPr>
              <a:t>improvement </a:t>
            </a:r>
            <a:r>
              <a:rPr kumimoji="0" sz="1800" b="1" i="0" u="none" strike="noStrike" kern="1200" cap="none" spc="0" normalizeH="0" baseline="0" noProof="0" dirty="0">
                <a:ln>
                  <a:noFill/>
                </a:ln>
                <a:solidFill>
                  <a:srgbClr val="F05821"/>
                </a:solidFill>
                <a:effectLst/>
                <a:uLnTx/>
                <a:uFillTx/>
                <a:latin typeface="Carlito"/>
                <a:ea typeface="+mn-ea"/>
                <a:cs typeface="Carlito"/>
              </a:rPr>
              <a:t>in </a:t>
            </a:r>
            <a:r>
              <a:rPr kumimoji="0" sz="1800" b="1" i="0" u="none" strike="noStrike" kern="1200" cap="none" spc="-5" normalizeH="0" baseline="0" noProof="0" dirty="0">
                <a:ln>
                  <a:noFill/>
                </a:ln>
                <a:solidFill>
                  <a:srgbClr val="F05821"/>
                </a:solidFill>
                <a:effectLst/>
                <a:uLnTx/>
                <a:uFillTx/>
                <a:latin typeface="Carlito"/>
                <a:ea typeface="+mn-ea"/>
                <a:cs typeface="Carlito"/>
              </a:rPr>
              <a:t>PV </a:t>
            </a:r>
            <a:r>
              <a:rPr kumimoji="0" sz="1800" b="1" i="0" u="none" strike="noStrike" kern="1200" cap="none" spc="-10" normalizeH="0" baseline="0" noProof="0" dirty="0">
                <a:ln>
                  <a:noFill/>
                </a:ln>
                <a:solidFill>
                  <a:srgbClr val="F05821"/>
                </a:solidFill>
                <a:effectLst/>
                <a:uLnTx/>
                <a:uFillTx/>
                <a:latin typeface="Carlito"/>
                <a:ea typeface="+mn-ea"/>
                <a:cs typeface="Carlito"/>
              </a:rPr>
              <a:t>symptoms </a:t>
            </a:r>
            <a:r>
              <a:rPr kumimoji="0" sz="1800" b="1" i="0" u="none" strike="noStrike" kern="1200" cap="none" spc="-5" normalizeH="0" baseline="0" noProof="0" dirty="0">
                <a:ln>
                  <a:noFill/>
                </a:ln>
                <a:solidFill>
                  <a:srgbClr val="F05821"/>
                </a:solidFill>
                <a:effectLst/>
                <a:uLnTx/>
                <a:uFillTx/>
                <a:latin typeface="Carlito"/>
                <a:ea typeface="+mn-ea"/>
                <a:cs typeface="Carlito"/>
              </a:rPr>
              <a:t>(MPN-SAF TSS) with RUX vs</a:t>
            </a:r>
            <a:r>
              <a:rPr kumimoji="0" sz="1800" b="1" i="0" u="none" strike="noStrike" kern="1200" cap="none" spc="-40" normalizeH="0" baseline="0" noProof="0" dirty="0">
                <a:ln>
                  <a:noFill/>
                </a:ln>
                <a:solidFill>
                  <a:srgbClr val="F05821"/>
                </a:solidFill>
                <a:effectLst/>
                <a:uLnTx/>
                <a:uFillTx/>
                <a:latin typeface="Carlito"/>
                <a:ea typeface="+mn-ea"/>
                <a:cs typeface="Carlito"/>
              </a:rPr>
              <a:t> </a:t>
            </a:r>
            <a:r>
              <a:rPr kumimoji="0" sz="1800" b="1" i="0" u="none" strike="noStrike" kern="1200" cap="none" spc="-55" normalizeH="0" baseline="0" noProof="0" dirty="0">
                <a:ln>
                  <a:noFill/>
                </a:ln>
                <a:solidFill>
                  <a:srgbClr val="F05821"/>
                </a:solidFill>
                <a:effectLst/>
                <a:uLnTx/>
                <a:uFillTx/>
                <a:latin typeface="Carlito"/>
                <a:ea typeface="+mn-ea"/>
                <a:cs typeface="Carlito"/>
              </a:rPr>
              <a:t>BAT</a:t>
            </a:r>
            <a:endParaRPr kumimoji="0" sz="1800" b="0" i="0" u="none" strike="noStrike" kern="1200" cap="none" spc="0" normalizeH="0" baseline="0" noProof="0">
              <a:ln>
                <a:noFill/>
              </a:ln>
              <a:solidFill>
                <a:prstClr val="black"/>
              </a:solidFill>
              <a:effectLst/>
              <a:uLnTx/>
              <a:uFillTx/>
              <a:latin typeface="Carlito"/>
              <a:ea typeface="+mn-ea"/>
              <a:cs typeface="Carlito"/>
            </a:endParaRPr>
          </a:p>
        </p:txBody>
      </p:sp>
      <p:sp>
        <p:nvSpPr>
          <p:cNvPr id="8" name="object 8"/>
          <p:cNvSpPr txBox="1"/>
          <p:nvPr/>
        </p:nvSpPr>
        <p:spPr>
          <a:xfrm>
            <a:off x="400608" y="4842738"/>
            <a:ext cx="10904220" cy="1572895"/>
          </a:xfrm>
          <a:prstGeom prst="rect">
            <a:avLst/>
          </a:prstGeom>
        </p:spPr>
        <p:txBody>
          <a:bodyPr vert="horz" wrap="square" lIns="0" tIns="12700" rIns="0" bIns="0" rtlCol="0">
            <a:spAutoFit/>
          </a:bodyPr>
          <a:lstStyle/>
          <a:p>
            <a:pPr marL="810260" marR="68580" lvl="0" indent="-287020" algn="l" defTabSz="914400" rtl="0" eaLnBrk="1" fontAlgn="auto" latinLnBrk="0" hangingPunct="1">
              <a:lnSpc>
                <a:spcPct val="120000"/>
              </a:lnSpc>
              <a:spcBef>
                <a:spcPts val="100"/>
              </a:spcBef>
              <a:spcAft>
                <a:spcPts val="0"/>
              </a:spcAft>
              <a:buClr>
                <a:srgbClr val="007C9F"/>
              </a:buClr>
              <a:buSzTx/>
              <a:buFontTx/>
              <a:buChar char="•"/>
              <a:tabLst>
                <a:tab pos="810260" algn="l"/>
                <a:tab pos="810895" algn="l"/>
              </a:tabLst>
              <a:defRPr/>
            </a:pPr>
            <a:r>
              <a:rPr kumimoji="0" sz="1400" b="0" i="0" u="none" strike="noStrike" kern="1200" cap="none" spc="0" normalizeH="0" baseline="0" noProof="0" dirty="0">
                <a:ln>
                  <a:noFill/>
                </a:ln>
                <a:solidFill>
                  <a:srgbClr val="004676"/>
                </a:solidFill>
                <a:effectLst/>
                <a:uLnTx/>
                <a:uFillTx/>
                <a:latin typeface="Arial"/>
                <a:ea typeface="+mn-ea"/>
                <a:cs typeface="Arial"/>
              </a:rPr>
              <a:t>At </a:t>
            </a:r>
            <a:r>
              <a:rPr kumimoji="0" sz="1400" b="0" i="0" u="none" strike="noStrike" kern="1200" cap="none" spc="-40" normalizeH="0" baseline="0" noProof="0" dirty="0">
                <a:ln>
                  <a:noFill/>
                </a:ln>
                <a:solidFill>
                  <a:srgbClr val="004676"/>
                </a:solidFill>
                <a:effectLst/>
                <a:uLnTx/>
                <a:uFillTx/>
                <a:latin typeface="Arial"/>
                <a:ea typeface="+mn-ea"/>
                <a:cs typeface="Arial"/>
              </a:rPr>
              <a:t>EOT, </a:t>
            </a:r>
            <a:r>
              <a:rPr kumimoji="0" sz="1400" b="0" i="0" u="none" strike="noStrike" kern="1200" cap="none" spc="0" normalizeH="0" baseline="0" noProof="0" dirty="0">
                <a:ln>
                  <a:noFill/>
                </a:ln>
                <a:solidFill>
                  <a:srgbClr val="004676"/>
                </a:solidFill>
                <a:effectLst/>
                <a:uLnTx/>
                <a:uFillTx/>
                <a:latin typeface="Arial"/>
                <a:ea typeface="+mn-ea"/>
                <a:cs typeface="Arial"/>
              </a:rPr>
              <a:t>45.2% (28/62) patients randomized to </a:t>
            </a:r>
            <a:r>
              <a:rPr kumimoji="0" sz="1400" b="0" i="0" u="none" strike="noStrike" kern="1200" cap="none" spc="-5" normalizeH="0" baseline="0" noProof="0" dirty="0">
                <a:ln>
                  <a:noFill/>
                </a:ln>
                <a:solidFill>
                  <a:srgbClr val="004676"/>
                </a:solidFill>
                <a:effectLst/>
                <a:uLnTx/>
                <a:uFillTx/>
                <a:latin typeface="Arial"/>
                <a:ea typeface="+mn-ea"/>
                <a:cs typeface="Arial"/>
              </a:rPr>
              <a:t>RUX achieved </a:t>
            </a:r>
            <a:r>
              <a:rPr kumimoji="0" sz="1400" b="0" i="0" u="none" strike="noStrike" kern="1200" cap="none" spc="0" normalizeH="0" baseline="0" noProof="0" dirty="0">
                <a:ln>
                  <a:noFill/>
                </a:ln>
                <a:solidFill>
                  <a:srgbClr val="004676"/>
                </a:solidFill>
                <a:effectLst/>
                <a:uLnTx/>
                <a:uFillTx/>
                <a:latin typeface="Arial"/>
                <a:ea typeface="+mn-ea"/>
                <a:cs typeface="Arial"/>
              </a:rPr>
              <a:t>≥50% reduction in MPN-SAF </a:t>
            </a:r>
            <a:r>
              <a:rPr kumimoji="0" sz="1400" b="0" i="0" u="none" strike="noStrike" kern="1200" cap="none" spc="-5" normalizeH="0" baseline="0" noProof="0" dirty="0">
                <a:ln>
                  <a:noFill/>
                </a:ln>
                <a:solidFill>
                  <a:srgbClr val="004676"/>
                </a:solidFill>
                <a:effectLst/>
                <a:uLnTx/>
                <a:uFillTx/>
                <a:latin typeface="Arial"/>
                <a:ea typeface="+mn-ea"/>
                <a:cs typeface="Arial"/>
              </a:rPr>
              <a:t>TSS </a:t>
            </a:r>
            <a:r>
              <a:rPr kumimoji="0" sz="1400" b="0" i="0" u="none" strike="noStrike" kern="1200" cap="none" spc="0" normalizeH="0" baseline="0" noProof="0" dirty="0">
                <a:ln>
                  <a:noFill/>
                </a:ln>
                <a:solidFill>
                  <a:srgbClr val="004676"/>
                </a:solidFill>
                <a:effectLst/>
                <a:uLnTx/>
                <a:uFillTx/>
                <a:latin typeface="Arial"/>
                <a:ea typeface="+mn-ea"/>
                <a:cs typeface="Arial"/>
              </a:rPr>
              <a:t>from baseline </a:t>
            </a:r>
            <a:r>
              <a:rPr kumimoji="0" sz="1400" b="0" i="0" u="none" strike="noStrike" kern="1200" cap="none" spc="-10" normalizeH="0" baseline="0" noProof="0" dirty="0">
                <a:ln>
                  <a:noFill/>
                </a:ln>
                <a:solidFill>
                  <a:srgbClr val="004676"/>
                </a:solidFill>
                <a:effectLst/>
                <a:uLnTx/>
                <a:uFillTx/>
                <a:latin typeface="Arial"/>
                <a:ea typeface="+mn-ea"/>
                <a:cs typeface="Arial"/>
              </a:rPr>
              <a:t>vs </a:t>
            </a:r>
            <a:r>
              <a:rPr kumimoji="0" sz="1400" b="0" i="0" u="none" strike="noStrike" kern="1200" cap="none" spc="0" normalizeH="0" baseline="0" noProof="0" dirty="0">
                <a:ln>
                  <a:noFill/>
                </a:ln>
                <a:solidFill>
                  <a:srgbClr val="004676"/>
                </a:solidFill>
                <a:effectLst/>
                <a:uLnTx/>
                <a:uFillTx/>
                <a:latin typeface="Arial"/>
                <a:ea typeface="+mn-ea"/>
                <a:cs typeface="Arial"/>
              </a:rPr>
              <a:t>15.9%</a:t>
            </a:r>
            <a:r>
              <a:rPr kumimoji="0" sz="1400" b="0" i="0" u="none" strike="noStrike" kern="1200" cap="none" spc="-27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(10/63)  of patients </a:t>
            </a:r>
            <a:r>
              <a:rPr kumimoji="0" sz="1400" b="0" i="0" u="none" strike="noStrike" kern="1200" cap="none" spc="-5" normalizeH="0" baseline="0" noProof="0" dirty="0">
                <a:ln>
                  <a:noFill/>
                </a:ln>
                <a:solidFill>
                  <a:srgbClr val="004676"/>
                </a:solidFill>
                <a:effectLst/>
                <a:uLnTx/>
                <a:uFillTx/>
                <a:latin typeface="Arial"/>
                <a:ea typeface="+mn-ea"/>
                <a:cs typeface="Arial"/>
              </a:rPr>
              <a:t>randomized </a:t>
            </a:r>
            <a:r>
              <a:rPr kumimoji="0" sz="1400" b="0" i="0" u="none" strike="noStrike" kern="1200" cap="none" spc="0" normalizeH="0" baseline="0" noProof="0" dirty="0">
                <a:ln>
                  <a:noFill/>
                </a:ln>
                <a:solidFill>
                  <a:srgbClr val="004676"/>
                </a:solidFill>
                <a:effectLst/>
                <a:uLnTx/>
                <a:uFillTx/>
                <a:latin typeface="Arial"/>
                <a:ea typeface="+mn-ea"/>
                <a:cs typeface="Arial"/>
              </a:rPr>
              <a:t>to</a:t>
            </a:r>
            <a:r>
              <a:rPr kumimoji="0" sz="1400" b="0" i="0" u="none" strike="noStrike" kern="1200" cap="none" spc="-110" normalizeH="0" baseline="0" noProof="0" dirty="0">
                <a:ln>
                  <a:noFill/>
                </a:ln>
                <a:solidFill>
                  <a:srgbClr val="004676"/>
                </a:solidFill>
                <a:effectLst/>
                <a:uLnTx/>
                <a:uFillTx/>
                <a:latin typeface="Arial"/>
                <a:ea typeface="+mn-ea"/>
                <a:cs typeface="Arial"/>
              </a:rPr>
              <a:t> </a:t>
            </a:r>
            <a:r>
              <a:rPr kumimoji="0" sz="1400" b="0" i="0" u="none" strike="noStrike" kern="1200" cap="none" spc="-35" normalizeH="0" baseline="0" noProof="0" dirty="0">
                <a:ln>
                  <a:noFill/>
                </a:ln>
                <a:solidFill>
                  <a:srgbClr val="004676"/>
                </a:solidFill>
                <a:effectLst/>
                <a:uLnTx/>
                <a:uFillTx/>
                <a:latin typeface="Arial"/>
                <a:ea typeface="+mn-ea"/>
                <a:cs typeface="Arial"/>
              </a:rPr>
              <a:t>BAT</a:t>
            </a:r>
            <a:endParaRPr kumimoji="0" sz="1400" b="0" i="0" u="none" strike="noStrike" kern="1200" cap="none" spc="0" normalizeH="0" baseline="0" noProof="0" dirty="0">
              <a:ln>
                <a:noFill/>
              </a:ln>
              <a:solidFill>
                <a:srgbClr val="004676"/>
              </a:solidFill>
              <a:effectLst/>
              <a:uLnTx/>
              <a:uFillTx/>
              <a:latin typeface="Arial"/>
              <a:ea typeface="+mn-ea"/>
              <a:cs typeface="Arial"/>
            </a:endParaRPr>
          </a:p>
          <a:p>
            <a:pPr marL="981075" marR="0" lvl="0" indent="0" algn="l" defTabSz="914400" rtl="0" eaLnBrk="1" fontAlgn="auto" latinLnBrk="0" hangingPunct="1">
              <a:lnSpc>
                <a:spcPct val="100000"/>
              </a:lnSpc>
              <a:spcBef>
                <a:spcPts val="335"/>
              </a:spcBef>
              <a:spcAft>
                <a:spcPts val="0"/>
              </a:spcAft>
              <a:buClrTx/>
              <a:buSzTx/>
              <a:buFontTx/>
              <a:buNone/>
              <a:tabLst>
                <a:tab pos="1267460" algn="l"/>
              </a:tabLst>
              <a:defRPr/>
            </a:pPr>
            <a:r>
              <a:rPr kumimoji="0" sz="1400" b="0" i="0" u="none" strike="noStrike" kern="1200" cap="none" spc="0" normalizeH="0" baseline="0" noProof="0" dirty="0">
                <a:ln>
                  <a:noFill/>
                </a:ln>
                <a:solidFill>
                  <a:srgbClr val="004676"/>
                </a:solidFill>
                <a:effectLst/>
                <a:uLnTx/>
                <a:uFillTx/>
                <a:latin typeface="Courier New"/>
                <a:ea typeface="+mn-ea"/>
                <a:cs typeface="Courier New"/>
              </a:rPr>
              <a:t>o	</a:t>
            </a:r>
            <a:r>
              <a:rPr kumimoji="0" sz="1400" b="0" i="0" u="none" strike="noStrike" kern="1200" cap="none" spc="-5" normalizeH="0" baseline="0" noProof="0" dirty="0">
                <a:ln>
                  <a:noFill/>
                </a:ln>
                <a:solidFill>
                  <a:srgbClr val="004676"/>
                </a:solidFill>
                <a:effectLst/>
                <a:uLnTx/>
                <a:uFillTx/>
                <a:latin typeface="Arial"/>
                <a:ea typeface="+mn-ea"/>
                <a:cs typeface="Arial"/>
              </a:rPr>
              <a:t>Difference RUX </a:t>
            </a:r>
            <a:r>
              <a:rPr kumimoji="0" sz="1400" b="0" i="0" u="none" strike="noStrike" kern="1200" cap="none" spc="-10" normalizeH="0" baseline="0" noProof="0" dirty="0">
                <a:ln>
                  <a:noFill/>
                </a:ln>
                <a:solidFill>
                  <a:srgbClr val="004676"/>
                </a:solidFill>
                <a:effectLst/>
                <a:uLnTx/>
                <a:uFillTx/>
                <a:latin typeface="Arial"/>
                <a:ea typeface="+mn-ea"/>
                <a:cs typeface="Arial"/>
              </a:rPr>
              <a:t>vs </a:t>
            </a:r>
            <a:r>
              <a:rPr kumimoji="0" sz="1400" b="0" i="0" u="none" strike="noStrike" kern="1200" cap="none" spc="-55" normalizeH="0" baseline="0" noProof="0" dirty="0">
                <a:ln>
                  <a:noFill/>
                </a:ln>
                <a:solidFill>
                  <a:srgbClr val="004676"/>
                </a:solidFill>
                <a:effectLst/>
                <a:uLnTx/>
                <a:uFillTx/>
                <a:latin typeface="Arial"/>
                <a:ea typeface="+mn-ea"/>
                <a:cs typeface="Arial"/>
              </a:rPr>
              <a:t>BAT</a:t>
            </a:r>
            <a:r>
              <a:rPr kumimoji="0" sz="1350" b="0" i="0" u="none" strike="noStrike" kern="1200" cap="none" spc="-82" normalizeH="0" baseline="24691" noProof="0" dirty="0">
                <a:ln>
                  <a:noFill/>
                </a:ln>
                <a:solidFill>
                  <a:srgbClr val="004676"/>
                </a:solidFill>
                <a:effectLst/>
                <a:uLnTx/>
                <a:uFillTx/>
                <a:latin typeface="Arial"/>
                <a:ea typeface="+mn-ea"/>
                <a:cs typeface="Arial"/>
              </a:rPr>
              <a:t>a</a:t>
            </a:r>
            <a:r>
              <a:rPr kumimoji="0" sz="1400" b="0" i="0" u="none" strike="noStrike" kern="1200" cap="none" spc="-5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29.3% (95% </a:t>
            </a:r>
            <a:r>
              <a:rPr kumimoji="0" sz="1400" b="0" i="0" u="none" strike="noStrike" kern="1200" cap="none" spc="-5" normalizeH="0" baseline="0" noProof="0" dirty="0">
                <a:ln>
                  <a:noFill/>
                </a:ln>
                <a:solidFill>
                  <a:srgbClr val="004676"/>
                </a:solidFill>
                <a:effectLst/>
                <a:uLnTx/>
                <a:uFillTx/>
                <a:latin typeface="Arial"/>
                <a:ea typeface="+mn-ea"/>
                <a:cs typeface="Arial"/>
              </a:rPr>
              <a:t>CI </a:t>
            </a:r>
            <a:r>
              <a:rPr kumimoji="0" sz="1400" b="0" i="0" u="none" strike="noStrike" kern="1200" cap="none" spc="0" normalizeH="0" baseline="0" noProof="0" dirty="0">
                <a:ln>
                  <a:noFill/>
                </a:ln>
                <a:solidFill>
                  <a:srgbClr val="004676"/>
                </a:solidFill>
                <a:effectLst/>
                <a:uLnTx/>
                <a:uFillTx/>
                <a:latin typeface="Arial"/>
                <a:ea typeface="+mn-ea"/>
                <a:cs typeface="Arial"/>
              </a:rPr>
              <a:t>14.0,</a:t>
            </a:r>
            <a:r>
              <a:rPr kumimoji="0" sz="1400" b="0" i="0" u="none" strike="noStrike" kern="1200" cap="none" spc="-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44.6)</a:t>
            </a:r>
          </a:p>
          <a:p>
            <a:pPr marL="810260" marR="0" lvl="0" indent="-287020" algn="l" defTabSz="914400" rtl="0" eaLnBrk="1" fontAlgn="auto" latinLnBrk="0" hangingPunct="1">
              <a:lnSpc>
                <a:spcPct val="100000"/>
              </a:lnSpc>
              <a:spcBef>
                <a:spcPts val="335"/>
              </a:spcBef>
              <a:spcAft>
                <a:spcPts val="0"/>
              </a:spcAft>
              <a:buClr>
                <a:srgbClr val="007C9F"/>
              </a:buClr>
              <a:buSzTx/>
              <a:buFontTx/>
              <a:buChar char="•"/>
              <a:tabLst>
                <a:tab pos="810260" algn="l"/>
                <a:tab pos="810895" algn="l"/>
              </a:tabLst>
              <a:defRPr/>
            </a:pPr>
            <a:r>
              <a:rPr kumimoji="0" sz="1400" b="0" i="0" u="none" strike="noStrike" kern="1200" cap="none" spc="0" normalizeH="0" baseline="0" noProof="0" dirty="0">
                <a:ln>
                  <a:noFill/>
                </a:ln>
                <a:solidFill>
                  <a:srgbClr val="004676"/>
                </a:solidFill>
                <a:effectLst/>
                <a:uLnTx/>
                <a:uFillTx/>
                <a:latin typeface="Arial"/>
                <a:ea typeface="+mn-ea"/>
                <a:cs typeface="Arial"/>
              </a:rPr>
              <a:t>Odds ratio ≥50% </a:t>
            </a:r>
            <a:r>
              <a:rPr kumimoji="0" sz="1400" b="0" i="0" u="none" strike="noStrike" kern="1200" cap="none" spc="-5" normalizeH="0" baseline="0" noProof="0" dirty="0">
                <a:ln>
                  <a:noFill/>
                </a:ln>
                <a:solidFill>
                  <a:srgbClr val="004676"/>
                </a:solidFill>
                <a:effectLst/>
                <a:uLnTx/>
                <a:uFillTx/>
                <a:latin typeface="Arial"/>
                <a:ea typeface="+mn-ea"/>
                <a:cs typeface="Arial"/>
              </a:rPr>
              <a:t>reduction </a:t>
            </a:r>
            <a:r>
              <a:rPr kumimoji="0" sz="1400" b="0" i="0" u="none" strike="noStrike" kern="1200" cap="none" spc="0" normalizeH="0" baseline="0" noProof="0" dirty="0">
                <a:ln>
                  <a:noFill/>
                </a:ln>
                <a:solidFill>
                  <a:srgbClr val="004676"/>
                </a:solidFill>
                <a:effectLst/>
                <a:uLnTx/>
                <a:uFillTx/>
                <a:latin typeface="Arial"/>
                <a:ea typeface="+mn-ea"/>
                <a:cs typeface="Arial"/>
              </a:rPr>
              <a:t>MPN-SAF </a:t>
            </a:r>
            <a:r>
              <a:rPr kumimoji="0" sz="1400" b="0" i="0" u="none" strike="noStrike" kern="1200" cap="none" spc="-5" normalizeH="0" baseline="0" noProof="0" dirty="0">
                <a:ln>
                  <a:noFill/>
                </a:ln>
                <a:solidFill>
                  <a:srgbClr val="004676"/>
                </a:solidFill>
                <a:effectLst/>
                <a:uLnTx/>
                <a:uFillTx/>
                <a:latin typeface="Arial"/>
                <a:ea typeface="+mn-ea"/>
                <a:cs typeface="Arial"/>
              </a:rPr>
              <a:t>TSS</a:t>
            </a:r>
            <a:r>
              <a:rPr kumimoji="0" sz="1400" b="0" i="0" u="none" strike="noStrike" kern="1200" cap="none" spc="-145" normalizeH="0" baseline="0" noProof="0" dirty="0">
                <a:ln>
                  <a:noFill/>
                </a:ln>
                <a:solidFill>
                  <a:srgbClr val="004676"/>
                </a:solidFill>
                <a:effectLst/>
                <a:uLnTx/>
                <a:uFillTx/>
                <a:latin typeface="Arial"/>
                <a:ea typeface="+mn-ea"/>
                <a:cs typeface="Arial"/>
              </a:rPr>
              <a:t> </a:t>
            </a:r>
            <a:r>
              <a:rPr kumimoji="0" sz="1400" b="0" i="0" u="none" strike="noStrike" kern="1200" cap="none" spc="-15" normalizeH="0" baseline="0" noProof="0" dirty="0">
                <a:ln>
                  <a:noFill/>
                </a:ln>
                <a:solidFill>
                  <a:srgbClr val="004676"/>
                </a:solidFill>
                <a:effectLst/>
                <a:uLnTx/>
                <a:uFillTx/>
                <a:latin typeface="Arial"/>
                <a:ea typeface="+mn-ea"/>
                <a:cs typeface="Arial"/>
              </a:rPr>
              <a:t>(RUX/BAT):</a:t>
            </a:r>
            <a:endParaRPr kumimoji="0" sz="1400" b="0" i="0" u="none" strike="noStrike" kern="1200" cap="none" spc="0" normalizeH="0" baseline="0" noProof="0" dirty="0">
              <a:ln>
                <a:noFill/>
              </a:ln>
              <a:solidFill>
                <a:srgbClr val="004676"/>
              </a:solidFill>
              <a:effectLst/>
              <a:uLnTx/>
              <a:uFillTx/>
              <a:latin typeface="Arial"/>
              <a:ea typeface="+mn-ea"/>
              <a:cs typeface="Arial"/>
            </a:endParaRPr>
          </a:p>
          <a:p>
            <a:pPr marL="981075" marR="0" lvl="0" indent="0" algn="l" defTabSz="914400" rtl="0" eaLnBrk="1" fontAlgn="auto" latinLnBrk="0" hangingPunct="1">
              <a:lnSpc>
                <a:spcPct val="100000"/>
              </a:lnSpc>
              <a:spcBef>
                <a:spcPts val="340"/>
              </a:spcBef>
              <a:spcAft>
                <a:spcPts val="0"/>
              </a:spcAft>
              <a:buClrTx/>
              <a:buSzTx/>
              <a:buFontTx/>
              <a:buNone/>
              <a:tabLst>
                <a:tab pos="1267460" algn="l"/>
              </a:tabLst>
              <a:defRPr/>
            </a:pPr>
            <a:r>
              <a:rPr kumimoji="0" sz="1400" b="0" i="0" u="none" strike="noStrike" kern="1200" cap="none" spc="0" normalizeH="0" baseline="0" noProof="0" dirty="0">
                <a:ln>
                  <a:noFill/>
                </a:ln>
                <a:solidFill>
                  <a:srgbClr val="004676"/>
                </a:solidFill>
                <a:effectLst/>
                <a:uLnTx/>
                <a:uFillTx/>
                <a:latin typeface="Courier New"/>
                <a:ea typeface="+mn-ea"/>
                <a:cs typeface="Courier New"/>
              </a:rPr>
              <a:t>o	</a:t>
            </a:r>
            <a:r>
              <a:rPr kumimoji="0" sz="1400" b="0" i="0" u="none" strike="noStrike" kern="1200" cap="none" spc="0" normalizeH="0" baseline="0" noProof="0" dirty="0">
                <a:ln>
                  <a:noFill/>
                </a:ln>
                <a:solidFill>
                  <a:srgbClr val="004676"/>
                </a:solidFill>
                <a:effectLst/>
                <a:uLnTx/>
                <a:uFillTx/>
                <a:latin typeface="Arial"/>
                <a:ea typeface="+mn-ea"/>
                <a:cs typeface="Arial"/>
              </a:rPr>
              <a:t>4.36 (95% </a:t>
            </a:r>
            <a:r>
              <a:rPr kumimoji="0" sz="1400" b="0" i="0" u="none" strike="noStrike" kern="1200" cap="none" spc="-5" normalizeH="0" baseline="0" noProof="0" dirty="0">
                <a:ln>
                  <a:noFill/>
                </a:ln>
                <a:solidFill>
                  <a:srgbClr val="004676"/>
                </a:solidFill>
                <a:effectLst/>
                <a:uLnTx/>
                <a:uFillTx/>
                <a:latin typeface="Arial"/>
                <a:ea typeface="+mn-ea"/>
                <a:cs typeface="Arial"/>
              </a:rPr>
              <a:t>CI </a:t>
            </a:r>
            <a:r>
              <a:rPr kumimoji="0" sz="1400" b="0" i="0" u="none" strike="noStrike" kern="1200" cap="none" spc="0" normalizeH="0" baseline="0" noProof="0" dirty="0">
                <a:ln>
                  <a:noFill/>
                </a:ln>
                <a:solidFill>
                  <a:srgbClr val="004676"/>
                </a:solidFill>
                <a:effectLst/>
                <a:uLnTx/>
                <a:uFillTx/>
                <a:latin typeface="Arial"/>
                <a:ea typeface="+mn-ea"/>
                <a:cs typeface="Arial"/>
              </a:rPr>
              <a:t>1.88,</a:t>
            </a:r>
            <a:r>
              <a:rPr kumimoji="0" sz="1400" b="0" i="0" u="none" strike="noStrike" kern="1200" cap="none" spc="-8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10.12)</a:t>
            </a:r>
          </a:p>
          <a:p>
            <a:pPr marL="50800" marR="0" lvl="0" indent="0" algn="l" defTabSz="914400" rtl="0" eaLnBrk="1" fontAlgn="auto" latinLnBrk="0" hangingPunct="1">
              <a:lnSpc>
                <a:spcPct val="100000"/>
              </a:lnSpc>
              <a:spcBef>
                <a:spcPts val="900"/>
              </a:spcBef>
              <a:spcAft>
                <a:spcPts val="0"/>
              </a:spcAft>
              <a:buClrTx/>
              <a:buSzTx/>
              <a:buFontTx/>
              <a:buNone/>
              <a:tabLst/>
              <a:defRPr/>
            </a:pPr>
            <a:r>
              <a:rPr kumimoji="0" sz="975" b="0" i="0" u="none" strike="noStrike" kern="1200" cap="none" spc="15" normalizeH="0" baseline="25641" noProof="0" dirty="0">
                <a:ln>
                  <a:noFill/>
                </a:ln>
                <a:solidFill>
                  <a:srgbClr val="004676"/>
                </a:solidFill>
                <a:effectLst/>
                <a:uLnTx/>
                <a:uFillTx/>
                <a:latin typeface="Arial"/>
                <a:ea typeface="+mn-ea"/>
                <a:cs typeface="Arial"/>
              </a:rPr>
              <a:t>a </a:t>
            </a:r>
            <a:r>
              <a:rPr kumimoji="0" sz="1000" b="0" i="0" u="none" strike="noStrike" kern="1200" cap="none" spc="-5" normalizeH="0" baseline="0" noProof="0" dirty="0">
                <a:ln>
                  <a:noFill/>
                </a:ln>
                <a:solidFill>
                  <a:srgbClr val="004676"/>
                </a:solidFill>
                <a:effectLst/>
                <a:uLnTx/>
                <a:uFillTx/>
                <a:latin typeface="Arial"/>
                <a:ea typeface="+mn-ea"/>
                <a:cs typeface="Arial"/>
              </a:rPr>
              <a:t>Crossover patients not included. RUX and </a:t>
            </a:r>
            <a:r>
              <a:rPr kumimoji="0" sz="1000" b="0" i="0" u="none" strike="noStrike" kern="1200" cap="none" spc="-10" normalizeH="0" baseline="0" noProof="0" dirty="0">
                <a:ln>
                  <a:noFill/>
                </a:ln>
                <a:solidFill>
                  <a:srgbClr val="004676"/>
                </a:solidFill>
                <a:effectLst/>
                <a:uLnTx/>
                <a:uFillTx/>
                <a:latin typeface="Arial"/>
                <a:ea typeface="+mn-ea"/>
                <a:cs typeface="Arial"/>
              </a:rPr>
              <a:t>BAT </a:t>
            </a:r>
            <a:r>
              <a:rPr kumimoji="0" sz="1000" b="0" i="0" u="none" strike="noStrike" kern="1200" cap="none" spc="-5" normalizeH="0" baseline="0" noProof="0" dirty="0">
                <a:ln>
                  <a:noFill/>
                </a:ln>
                <a:solidFill>
                  <a:srgbClr val="004676"/>
                </a:solidFill>
                <a:effectLst/>
                <a:uLnTx/>
                <a:uFillTx/>
                <a:latin typeface="Arial"/>
                <a:ea typeface="+mn-ea"/>
                <a:cs typeface="Arial"/>
              </a:rPr>
              <a:t>data based on full </a:t>
            </a:r>
            <a:r>
              <a:rPr kumimoji="0" sz="1000" b="0" i="0" u="none" strike="noStrike" kern="1200" cap="none" spc="-10" normalizeH="0" baseline="0" noProof="0" dirty="0">
                <a:ln>
                  <a:noFill/>
                </a:ln>
                <a:solidFill>
                  <a:srgbClr val="004676"/>
                </a:solidFill>
                <a:effectLst/>
                <a:uLnTx/>
                <a:uFillTx/>
                <a:latin typeface="Arial"/>
                <a:ea typeface="+mn-ea"/>
                <a:cs typeface="Arial"/>
              </a:rPr>
              <a:t>analysis</a:t>
            </a:r>
            <a:r>
              <a:rPr kumimoji="0" sz="1000" b="0" i="0" u="none" strike="noStrike" kern="1200" cap="none" spc="-80"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set.</a:t>
            </a:r>
            <a:endParaRPr kumimoji="0" sz="1000" b="0" i="0" u="none" strike="noStrike" kern="1200" cap="none" spc="0" normalizeH="0" baseline="0" noProof="0" dirty="0">
              <a:ln>
                <a:noFill/>
              </a:ln>
              <a:solidFill>
                <a:srgbClr val="004676"/>
              </a:solidFill>
              <a:effectLst/>
              <a:uLnTx/>
              <a:uFillTx/>
              <a:latin typeface="Arial"/>
              <a:ea typeface="+mn-ea"/>
              <a:cs typeface="Arial"/>
            </a:endParaRPr>
          </a:p>
        </p:txBody>
      </p:sp>
      <p:graphicFrame>
        <p:nvGraphicFramePr>
          <p:cNvPr id="9" name="object 9"/>
          <p:cNvGraphicFramePr>
            <a:graphicFrameLocks noGrp="1"/>
          </p:cNvGraphicFramePr>
          <p:nvPr/>
        </p:nvGraphicFramePr>
        <p:xfrm>
          <a:off x="1132738" y="4349113"/>
          <a:ext cx="10010774" cy="510922"/>
        </p:xfrm>
        <a:graphic>
          <a:graphicData uri="http://schemas.openxmlformats.org/drawingml/2006/table">
            <a:tbl>
              <a:tblPr firstRow="1" bandRow="1">
                <a:tableStyleId>{2D5ABB26-0587-4C30-8999-92F81FD0307C}</a:tableStyleId>
              </a:tblPr>
              <a:tblGrid>
                <a:gridCol w="461645">
                  <a:extLst>
                    <a:ext uri="{9D8B030D-6E8A-4147-A177-3AD203B41FA5}">
                      <a16:colId xmlns:a16="http://schemas.microsoft.com/office/drawing/2014/main" val="20000"/>
                    </a:ext>
                  </a:extLst>
                </a:gridCol>
                <a:gridCol w="485140">
                  <a:extLst>
                    <a:ext uri="{9D8B030D-6E8A-4147-A177-3AD203B41FA5}">
                      <a16:colId xmlns:a16="http://schemas.microsoft.com/office/drawing/2014/main" val="20001"/>
                    </a:ext>
                  </a:extLst>
                </a:gridCol>
                <a:gridCol w="47498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gridCol w="476250">
                  <a:extLst>
                    <a:ext uri="{9D8B030D-6E8A-4147-A177-3AD203B41FA5}">
                      <a16:colId xmlns:a16="http://schemas.microsoft.com/office/drawing/2014/main" val="20008"/>
                    </a:ext>
                  </a:extLst>
                </a:gridCol>
                <a:gridCol w="476250">
                  <a:extLst>
                    <a:ext uri="{9D8B030D-6E8A-4147-A177-3AD203B41FA5}">
                      <a16:colId xmlns:a16="http://schemas.microsoft.com/office/drawing/2014/main" val="20009"/>
                    </a:ext>
                  </a:extLst>
                </a:gridCol>
                <a:gridCol w="476250">
                  <a:extLst>
                    <a:ext uri="{9D8B030D-6E8A-4147-A177-3AD203B41FA5}">
                      <a16:colId xmlns:a16="http://schemas.microsoft.com/office/drawing/2014/main" val="20010"/>
                    </a:ext>
                  </a:extLst>
                </a:gridCol>
                <a:gridCol w="476250">
                  <a:extLst>
                    <a:ext uri="{9D8B030D-6E8A-4147-A177-3AD203B41FA5}">
                      <a16:colId xmlns:a16="http://schemas.microsoft.com/office/drawing/2014/main" val="20011"/>
                    </a:ext>
                  </a:extLst>
                </a:gridCol>
                <a:gridCol w="476250">
                  <a:extLst>
                    <a:ext uri="{9D8B030D-6E8A-4147-A177-3AD203B41FA5}">
                      <a16:colId xmlns:a16="http://schemas.microsoft.com/office/drawing/2014/main" val="20012"/>
                    </a:ext>
                  </a:extLst>
                </a:gridCol>
                <a:gridCol w="476250">
                  <a:extLst>
                    <a:ext uri="{9D8B030D-6E8A-4147-A177-3AD203B41FA5}">
                      <a16:colId xmlns:a16="http://schemas.microsoft.com/office/drawing/2014/main" val="20013"/>
                    </a:ext>
                  </a:extLst>
                </a:gridCol>
                <a:gridCol w="476250">
                  <a:extLst>
                    <a:ext uri="{9D8B030D-6E8A-4147-A177-3AD203B41FA5}">
                      <a16:colId xmlns:a16="http://schemas.microsoft.com/office/drawing/2014/main" val="20014"/>
                    </a:ext>
                  </a:extLst>
                </a:gridCol>
                <a:gridCol w="476250">
                  <a:extLst>
                    <a:ext uri="{9D8B030D-6E8A-4147-A177-3AD203B41FA5}">
                      <a16:colId xmlns:a16="http://schemas.microsoft.com/office/drawing/2014/main" val="20015"/>
                    </a:ext>
                  </a:extLst>
                </a:gridCol>
                <a:gridCol w="476250">
                  <a:extLst>
                    <a:ext uri="{9D8B030D-6E8A-4147-A177-3AD203B41FA5}">
                      <a16:colId xmlns:a16="http://schemas.microsoft.com/office/drawing/2014/main" val="20016"/>
                    </a:ext>
                  </a:extLst>
                </a:gridCol>
                <a:gridCol w="476250">
                  <a:extLst>
                    <a:ext uri="{9D8B030D-6E8A-4147-A177-3AD203B41FA5}">
                      <a16:colId xmlns:a16="http://schemas.microsoft.com/office/drawing/2014/main" val="20017"/>
                    </a:ext>
                  </a:extLst>
                </a:gridCol>
                <a:gridCol w="476250">
                  <a:extLst>
                    <a:ext uri="{9D8B030D-6E8A-4147-A177-3AD203B41FA5}">
                      <a16:colId xmlns:a16="http://schemas.microsoft.com/office/drawing/2014/main" val="20018"/>
                    </a:ext>
                  </a:extLst>
                </a:gridCol>
                <a:gridCol w="476250">
                  <a:extLst>
                    <a:ext uri="{9D8B030D-6E8A-4147-A177-3AD203B41FA5}">
                      <a16:colId xmlns:a16="http://schemas.microsoft.com/office/drawing/2014/main" val="20019"/>
                    </a:ext>
                  </a:extLst>
                </a:gridCol>
                <a:gridCol w="492759">
                  <a:extLst>
                    <a:ext uri="{9D8B030D-6E8A-4147-A177-3AD203B41FA5}">
                      <a16:colId xmlns:a16="http://schemas.microsoft.com/office/drawing/2014/main" val="20020"/>
                    </a:ext>
                  </a:extLst>
                </a:gridCol>
              </a:tblGrid>
              <a:tr h="158564">
                <a:tc>
                  <a:txBody>
                    <a:bodyPr/>
                    <a:lstStyle/>
                    <a:p>
                      <a:pPr marR="113030" algn="r">
                        <a:lnSpc>
                          <a:spcPts val="890"/>
                        </a:lnSpc>
                      </a:pPr>
                      <a:r>
                        <a:rPr sz="800" spc="-10" dirty="0">
                          <a:latin typeface="Arial"/>
                          <a:cs typeface="Arial"/>
                        </a:rPr>
                        <a:t>RUX</a:t>
                      </a:r>
                      <a:endParaRPr sz="800">
                        <a:latin typeface="Arial"/>
                        <a:cs typeface="Arial"/>
                      </a:endParaRPr>
                    </a:p>
                  </a:txBody>
                  <a:tcPr marL="0" marR="0" marT="0" marB="0">
                    <a:solidFill>
                      <a:srgbClr val="F1F1F1"/>
                    </a:solidFill>
                  </a:tcPr>
                </a:tc>
                <a:tc>
                  <a:txBody>
                    <a:bodyPr/>
                    <a:lstStyle/>
                    <a:p>
                      <a:pPr marR="101600" algn="r">
                        <a:lnSpc>
                          <a:spcPts val="890"/>
                        </a:lnSpc>
                      </a:pPr>
                      <a:r>
                        <a:rPr sz="800" spc="-5" dirty="0">
                          <a:latin typeface="Arial"/>
                          <a:cs typeface="Arial"/>
                        </a:rPr>
                        <a:t>30</a:t>
                      </a:r>
                      <a:r>
                        <a:rPr sz="800" dirty="0">
                          <a:latin typeface="Arial"/>
                          <a:cs typeface="Arial"/>
                        </a:rPr>
                        <a:t>/</a:t>
                      </a:r>
                      <a:r>
                        <a:rPr sz="800" spc="-5" dirty="0">
                          <a:latin typeface="Arial"/>
                          <a:cs typeface="Arial"/>
                        </a:rPr>
                        <a:t>6</a:t>
                      </a:r>
                      <a:r>
                        <a:rPr sz="800" dirty="0">
                          <a:latin typeface="Arial"/>
                          <a:cs typeface="Arial"/>
                        </a:rPr>
                        <a:t>8</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36/68</a:t>
                      </a:r>
                      <a:endParaRPr sz="800">
                        <a:latin typeface="Arial"/>
                        <a:cs typeface="Arial"/>
                      </a:endParaRPr>
                    </a:p>
                  </a:txBody>
                  <a:tcPr marL="0" marR="0" marT="0" marB="0">
                    <a:solidFill>
                      <a:srgbClr val="F1F1F1"/>
                    </a:solidFill>
                  </a:tcPr>
                </a:tc>
                <a:tc>
                  <a:txBody>
                    <a:bodyPr/>
                    <a:lstStyle/>
                    <a:p>
                      <a:pPr marL="110489">
                        <a:lnSpc>
                          <a:spcPts val="890"/>
                        </a:lnSpc>
                      </a:pPr>
                      <a:r>
                        <a:rPr sz="800" dirty="0">
                          <a:latin typeface="Arial"/>
                          <a:cs typeface="Arial"/>
                        </a:rPr>
                        <a:t>34/67</a:t>
                      </a:r>
                      <a:endParaRPr sz="800">
                        <a:latin typeface="Arial"/>
                        <a:cs typeface="Arial"/>
                      </a:endParaRPr>
                    </a:p>
                  </a:txBody>
                  <a:tcPr marL="0" marR="0" marT="0" marB="0">
                    <a:solidFill>
                      <a:srgbClr val="F1F1F1"/>
                    </a:solidFill>
                  </a:tcPr>
                </a:tc>
                <a:tc>
                  <a:txBody>
                    <a:bodyPr/>
                    <a:lstStyle/>
                    <a:p>
                      <a:pPr marL="110489">
                        <a:lnSpc>
                          <a:spcPts val="890"/>
                        </a:lnSpc>
                      </a:pPr>
                      <a:r>
                        <a:rPr sz="800" dirty="0">
                          <a:latin typeface="Arial"/>
                          <a:cs typeface="Arial"/>
                        </a:rPr>
                        <a:t>29/65</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32/67</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34/70</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30/67</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28/64</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30/68</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28/64</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30/64</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30/64</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31/65</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29/64</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31/63</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29/61</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29/55</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23/55</a:t>
                      </a:r>
                      <a:endParaRPr sz="800">
                        <a:latin typeface="Arial"/>
                        <a:cs typeface="Arial"/>
                      </a:endParaRPr>
                    </a:p>
                  </a:txBody>
                  <a:tcPr marL="0" marR="0" marT="0" marB="0">
                    <a:solidFill>
                      <a:srgbClr val="F1F1F1"/>
                    </a:solidFill>
                  </a:tcPr>
                </a:tc>
                <a:tc>
                  <a:txBody>
                    <a:bodyPr/>
                    <a:lstStyle/>
                    <a:p>
                      <a:pPr algn="ctr">
                        <a:lnSpc>
                          <a:spcPts val="890"/>
                        </a:lnSpc>
                      </a:pPr>
                      <a:r>
                        <a:rPr sz="800" dirty="0">
                          <a:latin typeface="Arial"/>
                          <a:cs typeface="Arial"/>
                        </a:rPr>
                        <a:t>23/57</a:t>
                      </a:r>
                      <a:endParaRPr sz="800">
                        <a:latin typeface="Arial"/>
                        <a:cs typeface="Arial"/>
                      </a:endParaRPr>
                    </a:p>
                  </a:txBody>
                  <a:tcPr marL="0" marR="0" marT="0" marB="0">
                    <a:solidFill>
                      <a:srgbClr val="F1F1F1"/>
                    </a:solidFill>
                  </a:tcPr>
                </a:tc>
                <a:tc>
                  <a:txBody>
                    <a:bodyPr/>
                    <a:lstStyle/>
                    <a:p>
                      <a:pPr marR="8255" algn="ctr">
                        <a:lnSpc>
                          <a:spcPts val="890"/>
                        </a:lnSpc>
                      </a:pPr>
                      <a:r>
                        <a:rPr sz="800" dirty="0">
                          <a:latin typeface="Arial"/>
                          <a:cs typeface="Arial"/>
                        </a:rPr>
                        <a:t>24/51</a:t>
                      </a:r>
                      <a:endParaRPr sz="800">
                        <a:latin typeface="Arial"/>
                        <a:cs typeface="Arial"/>
                      </a:endParaRPr>
                    </a:p>
                  </a:txBody>
                  <a:tcPr marL="0" marR="0" marT="0" marB="0">
                    <a:solidFill>
                      <a:srgbClr val="F1F1F1"/>
                    </a:solidFill>
                  </a:tcPr>
                </a:tc>
                <a:extLst>
                  <a:ext uri="{0D108BD9-81ED-4DB2-BD59-A6C34878D82A}">
                    <a16:rowId xmlns:a16="http://schemas.microsoft.com/office/drawing/2014/main" val="10000"/>
                  </a:ext>
                </a:extLst>
              </a:tr>
              <a:tr h="352358">
                <a:tc>
                  <a:txBody>
                    <a:bodyPr/>
                    <a:lstStyle/>
                    <a:p>
                      <a:pPr marR="120650" algn="r">
                        <a:lnSpc>
                          <a:spcPct val="100000"/>
                        </a:lnSpc>
                        <a:spcBef>
                          <a:spcPts val="275"/>
                        </a:spcBef>
                      </a:pPr>
                      <a:r>
                        <a:rPr sz="800" dirty="0">
                          <a:latin typeface="Arial"/>
                          <a:cs typeface="Arial"/>
                        </a:rPr>
                        <a:t>BAT</a:t>
                      </a:r>
                      <a:endParaRPr sz="800">
                        <a:latin typeface="Arial"/>
                        <a:cs typeface="Arial"/>
                      </a:endParaRPr>
                    </a:p>
                  </a:txBody>
                  <a:tcPr marL="0" marR="0" marT="34925" marB="0">
                    <a:solidFill>
                      <a:srgbClr val="F1F1F1"/>
                    </a:solidFill>
                  </a:tcPr>
                </a:tc>
                <a:tc>
                  <a:txBody>
                    <a:bodyPr/>
                    <a:lstStyle/>
                    <a:p>
                      <a:pPr marR="101600" algn="r">
                        <a:lnSpc>
                          <a:spcPct val="100000"/>
                        </a:lnSpc>
                        <a:spcBef>
                          <a:spcPts val="275"/>
                        </a:spcBef>
                      </a:pPr>
                      <a:r>
                        <a:rPr sz="800" spc="-5" dirty="0">
                          <a:latin typeface="Arial"/>
                          <a:cs typeface="Arial"/>
                        </a:rPr>
                        <a:t>12</a:t>
                      </a:r>
                      <a:r>
                        <a:rPr sz="800" dirty="0">
                          <a:latin typeface="Arial"/>
                          <a:cs typeface="Arial"/>
                        </a:rPr>
                        <a:t>/</a:t>
                      </a:r>
                      <a:r>
                        <a:rPr sz="800" spc="-5" dirty="0">
                          <a:latin typeface="Arial"/>
                          <a:cs typeface="Arial"/>
                        </a:rPr>
                        <a:t>7</a:t>
                      </a: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spc="-5" dirty="0">
                          <a:latin typeface="Arial"/>
                          <a:cs typeface="Arial"/>
                        </a:rPr>
                        <a:t>11/69</a:t>
                      </a:r>
                      <a:endParaRPr sz="800">
                        <a:latin typeface="Arial"/>
                        <a:cs typeface="Arial"/>
                      </a:endParaRPr>
                    </a:p>
                  </a:txBody>
                  <a:tcPr marL="0" marR="0" marT="34925" marB="0">
                    <a:solidFill>
                      <a:srgbClr val="F1F1F1"/>
                    </a:solidFill>
                  </a:tcPr>
                </a:tc>
                <a:tc>
                  <a:txBody>
                    <a:bodyPr/>
                    <a:lstStyle/>
                    <a:p>
                      <a:pPr marL="110489">
                        <a:lnSpc>
                          <a:spcPct val="100000"/>
                        </a:lnSpc>
                        <a:spcBef>
                          <a:spcPts val="275"/>
                        </a:spcBef>
                      </a:pPr>
                      <a:r>
                        <a:rPr sz="800" spc="-5" dirty="0">
                          <a:latin typeface="Arial"/>
                          <a:cs typeface="Arial"/>
                        </a:rPr>
                        <a:t>14/67</a:t>
                      </a:r>
                      <a:endParaRPr sz="800">
                        <a:latin typeface="Arial"/>
                        <a:cs typeface="Arial"/>
                      </a:endParaRPr>
                    </a:p>
                  </a:txBody>
                  <a:tcPr marL="0" marR="0" marT="34925" marB="0">
                    <a:solidFill>
                      <a:srgbClr val="F1F1F1"/>
                    </a:solidFill>
                  </a:tcPr>
                </a:tc>
                <a:tc>
                  <a:txBody>
                    <a:bodyPr/>
                    <a:lstStyle/>
                    <a:p>
                      <a:pPr marL="137795">
                        <a:lnSpc>
                          <a:spcPct val="100000"/>
                        </a:lnSpc>
                        <a:spcBef>
                          <a:spcPts val="275"/>
                        </a:spcBef>
                      </a:pPr>
                      <a:r>
                        <a:rPr sz="800" spc="-5" dirty="0">
                          <a:latin typeface="Arial"/>
                          <a:cs typeface="Arial"/>
                        </a:rPr>
                        <a:t>5/23</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spc="-5" dirty="0">
                          <a:latin typeface="Arial"/>
                          <a:cs typeface="Arial"/>
                        </a:rPr>
                        <a:t>5/18</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spc="-5" dirty="0">
                          <a:latin typeface="Arial"/>
                          <a:cs typeface="Arial"/>
                        </a:rPr>
                        <a:t>4/13</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tc>
                  <a:txBody>
                    <a:bodyPr/>
                    <a:lstStyle/>
                    <a:p>
                      <a:pPr marR="8255" algn="ctr">
                        <a:lnSpc>
                          <a:spcPct val="100000"/>
                        </a:lnSpc>
                        <a:spcBef>
                          <a:spcPts val="275"/>
                        </a:spcBef>
                      </a:pPr>
                      <a:r>
                        <a:rPr sz="800" dirty="0">
                          <a:latin typeface="Arial"/>
                          <a:cs typeface="Arial"/>
                        </a:rPr>
                        <a:t>0</a:t>
                      </a:r>
                      <a:endParaRPr sz="800">
                        <a:latin typeface="Arial"/>
                        <a:cs typeface="Arial"/>
                      </a:endParaRPr>
                    </a:p>
                  </a:txBody>
                  <a:tcPr marL="0" marR="0" marT="34925" marB="0">
                    <a:solidFill>
                      <a:srgbClr val="F1F1F1"/>
                    </a:solidFill>
                  </a:tcPr>
                </a:tc>
                <a:extLst>
                  <a:ext uri="{0D108BD9-81ED-4DB2-BD59-A6C34878D82A}">
                    <a16:rowId xmlns:a16="http://schemas.microsoft.com/office/drawing/2014/main" val="10001"/>
                  </a:ext>
                </a:extLst>
              </a:tr>
            </a:tbl>
          </a:graphicData>
        </a:graphic>
      </p:graphicFrame>
      <p:grpSp>
        <p:nvGrpSpPr>
          <p:cNvPr id="10" name="object 10"/>
          <p:cNvGrpSpPr/>
          <p:nvPr/>
        </p:nvGrpSpPr>
        <p:grpSpPr>
          <a:xfrm>
            <a:off x="1499488" y="1597025"/>
            <a:ext cx="9632315" cy="2237740"/>
            <a:chOff x="1499488" y="1597025"/>
            <a:chExt cx="9632315" cy="2237740"/>
          </a:xfrm>
        </p:grpSpPr>
        <p:sp>
          <p:nvSpPr>
            <p:cNvPr id="11" name="object 11"/>
            <p:cNvSpPr/>
            <p:nvPr/>
          </p:nvSpPr>
          <p:spPr>
            <a:xfrm>
              <a:off x="1664195" y="1859279"/>
              <a:ext cx="9213215" cy="1929764"/>
            </a:xfrm>
            <a:custGeom>
              <a:avLst/>
              <a:gdLst/>
              <a:ahLst/>
              <a:cxnLst/>
              <a:rect l="l" t="t" r="r" b="b"/>
              <a:pathLst>
                <a:path w="9213215" h="1929764">
                  <a:moveTo>
                    <a:pt x="109740" y="318516"/>
                  </a:moveTo>
                  <a:lnTo>
                    <a:pt x="0" y="318516"/>
                  </a:lnTo>
                  <a:lnTo>
                    <a:pt x="0" y="1929384"/>
                  </a:lnTo>
                  <a:lnTo>
                    <a:pt x="109740" y="1929384"/>
                  </a:lnTo>
                  <a:lnTo>
                    <a:pt x="109740" y="318516"/>
                  </a:lnTo>
                  <a:close/>
                </a:path>
                <a:path w="9213215" h="1929764">
                  <a:moveTo>
                    <a:pt x="585228" y="0"/>
                  </a:moveTo>
                  <a:lnTo>
                    <a:pt x="481596" y="0"/>
                  </a:lnTo>
                  <a:lnTo>
                    <a:pt x="481596" y="1929384"/>
                  </a:lnTo>
                  <a:lnTo>
                    <a:pt x="585228" y="1929384"/>
                  </a:lnTo>
                  <a:lnTo>
                    <a:pt x="585228" y="0"/>
                  </a:lnTo>
                  <a:close/>
                </a:path>
                <a:path w="9213215" h="1929764">
                  <a:moveTo>
                    <a:pt x="1066812" y="77724"/>
                  </a:moveTo>
                  <a:lnTo>
                    <a:pt x="960132" y="77724"/>
                  </a:lnTo>
                  <a:lnTo>
                    <a:pt x="960132" y="1929384"/>
                  </a:lnTo>
                  <a:lnTo>
                    <a:pt x="1066812" y="1929384"/>
                  </a:lnTo>
                  <a:lnTo>
                    <a:pt x="1066812" y="77724"/>
                  </a:lnTo>
                  <a:close/>
                </a:path>
                <a:path w="9213215" h="1929764">
                  <a:moveTo>
                    <a:pt x="1545348" y="300228"/>
                  </a:moveTo>
                  <a:lnTo>
                    <a:pt x="1438668" y="300228"/>
                  </a:lnTo>
                  <a:lnTo>
                    <a:pt x="1438668" y="1929384"/>
                  </a:lnTo>
                  <a:lnTo>
                    <a:pt x="1545348" y="1929384"/>
                  </a:lnTo>
                  <a:lnTo>
                    <a:pt x="1545348" y="300228"/>
                  </a:lnTo>
                  <a:close/>
                </a:path>
                <a:path w="9213215" h="1929764">
                  <a:moveTo>
                    <a:pt x="2026932" y="182880"/>
                  </a:moveTo>
                  <a:lnTo>
                    <a:pt x="1917204" y="182880"/>
                  </a:lnTo>
                  <a:lnTo>
                    <a:pt x="1917204" y="1929384"/>
                  </a:lnTo>
                  <a:lnTo>
                    <a:pt x="2026932" y="1929384"/>
                  </a:lnTo>
                  <a:lnTo>
                    <a:pt x="2026932" y="182880"/>
                  </a:lnTo>
                  <a:close/>
                </a:path>
                <a:path w="9213215" h="1929764">
                  <a:moveTo>
                    <a:pt x="2503944" y="155448"/>
                  </a:moveTo>
                  <a:lnTo>
                    <a:pt x="2398788" y="155448"/>
                  </a:lnTo>
                  <a:lnTo>
                    <a:pt x="2398788" y="1929384"/>
                  </a:lnTo>
                  <a:lnTo>
                    <a:pt x="2503944" y="1929384"/>
                  </a:lnTo>
                  <a:lnTo>
                    <a:pt x="2503944" y="155448"/>
                  </a:lnTo>
                  <a:close/>
                </a:path>
                <a:path w="9213215" h="1929764">
                  <a:moveTo>
                    <a:pt x="2982480" y="295656"/>
                  </a:moveTo>
                  <a:lnTo>
                    <a:pt x="2877324" y="295656"/>
                  </a:lnTo>
                  <a:lnTo>
                    <a:pt x="2877324" y="1929384"/>
                  </a:lnTo>
                  <a:lnTo>
                    <a:pt x="2982480" y="1929384"/>
                  </a:lnTo>
                  <a:lnTo>
                    <a:pt x="2982480" y="295656"/>
                  </a:lnTo>
                  <a:close/>
                </a:path>
                <a:path w="9213215" h="1929764">
                  <a:moveTo>
                    <a:pt x="3461016" y="330708"/>
                  </a:moveTo>
                  <a:lnTo>
                    <a:pt x="3354336" y="330708"/>
                  </a:lnTo>
                  <a:lnTo>
                    <a:pt x="3354336" y="1929384"/>
                  </a:lnTo>
                  <a:lnTo>
                    <a:pt x="3461016" y="1929384"/>
                  </a:lnTo>
                  <a:lnTo>
                    <a:pt x="3461016" y="330708"/>
                  </a:lnTo>
                  <a:close/>
                </a:path>
                <a:path w="9213215" h="1929764">
                  <a:moveTo>
                    <a:pt x="3939552" y="318516"/>
                  </a:moveTo>
                  <a:lnTo>
                    <a:pt x="3835920" y="318516"/>
                  </a:lnTo>
                  <a:lnTo>
                    <a:pt x="3835920" y="1929384"/>
                  </a:lnTo>
                  <a:lnTo>
                    <a:pt x="3939552" y="1929384"/>
                  </a:lnTo>
                  <a:lnTo>
                    <a:pt x="3939552" y="318516"/>
                  </a:lnTo>
                  <a:close/>
                </a:path>
                <a:path w="9213215" h="1929764">
                  <a:moveTo>
                    <a:pt x="4421136" y="330708"/>
                  </a:moveTo>
                  <a:lnTo>
                    <a:pt x="4311408" y="330708"/>
                  </a:lnTo>
                  <a:lnTo>
                    <a:pt x="4311408" y="1929384"/>
                  </a:lnTo>
                  <a:lnTo>
                    <a:pt x="4421136" y="1929384"/>
                  </a:lnTo>
                  <a:lnTo>
                    <a:pt x="4421136" y="330708"/>
                  </a:lnTo>
                  <a:close/>
                </a:path>
                <a:path w="9213215" h="1929764">
                  <a:moveTo>
                    <a:pt x="4901196" y="216408"/>
                  </a:moveTo>
                  <a:lnTo>
                    <a:pt x="4792992" y="216408"/>
                  </a:lnTo>
                  <a:lnTo>
                    <a:pt x="4792992" y="1929384"/>
                  </a:lnTo>
                  <a:lnTo>
                    <a:pt x="4901196" y="1929384"/>
                  </a:lnTo>
                  <a:lnTo>
                    <a:pt x="4901196" y="216408"/>
                  </a:lnTo>
                  <a:close/>
                </a:path>
                <a:path w="9213215" h="1929764">
                  <a:moveTo>
                    <a:pt x="5378208" y="216408"/>
                  </a:moveTo>
                  <a:lnTo>
                    <a:pt x="5271528" y="216408"/>
                  </a:lnTo>
                  <a:lnTo>
                    <a:pt x="5271528" y="1929384"/>
                  </a:lnTo>
                  <a:lnTo>
                    <a:pt x="5378208" y="1929384"/>
                  </a:lnTo>
                  <a:lnTo>
                    <a:pt x="5378208" y="216408"/>
                  </a:lnTo>
                  <a:close/>
                </a:path>
                <a:path w="9213215" h="1929764">
                  <a:moveTo>
                    <a:pt x="5858268" y="188976"/>
                  </a:moveTo>
                  <a:lnTo>
                    <a:pt x="5751588" y="188976"/>
                  </a:lnTo>
                  <a:lnTo>
                    <a:pt x="5751588" y="1929384"/>
                  </a:lnTo>
                  <a:lnTo>
                    <a:pt x="5858268" y="1929384"/>
                  </a:lnTo>
                  <a:lnTo>
                    <a:pt x="5858268" y="188976"/>
                  </a:lnTo>
                  <a:close/>
                </a:path>
                <a:path w="9213215" h="1929764">
                  <a:moveTo>
                    <a:pt x="6336805" y="275844"/>
                  </a:moveTo>
                  <a:lnTo>
                    <a:pt x="6228600" y="275844"/>
                  </a:lnTo>
                  <a:lnTo>
                    <a:pt x="6228600" y="1929384"/>
                  </a:lnTo>
                  <a:lnTo>
                    <a:pt x="6336805" y="1929384"/>
                  </a:lnTo>
                  <a:lnTo>
                    <a:pt x="6336805" y="275844"/>
                  </a:lnTo>
                  <a:close/>
                </a:path>
                <a:path w="9213215" h="1929764">
                  <a:moveTo>
                    <a:pt x="6818389" y="135636"/>
                  </a:moveTo>
                  <a:lnTo>
                    <a:pt x="6708661" y="135636"/>
                  </a:lnTo>
                  <a:lnTo>
                    <a:pt x="6708661" y="1929384"/>
                  </a:lnTo>
                  <a:lnTo>
                    <a:pt x="6818389" y="1929384"/>
                  </a:lnTo>
                  <a:lnTo>
                    <a:pt x="6818389" y="135636"/>
                  </a:lnTo>
                  <a:close/>
                </a:path>
                <a:path w="9213215" h="1929764">
                  <a:moveTo>
                    <a:pt x="7293877" y="195072"/>
                  </a:moveTo>
                  <a:lnTo>
                    <a:pt x="7187197" y="195072"/>
                  </a:lnTo>
                  <a:lnTo>
                    <a:pt x="7187197" y="1929384"/>
                  </a:lnTo>
                  <a:lnTo>
                    <a:pt x="7293877" y="1929384"/>
                  </a:lnTo>
                  <a:lnTo>
                    <a:pt x="7293877" y="195072"/>
                  </a:lnTo>
                  <a:close/>
                </a:path>
                <a:path w="9213215" h="1929764">
                  <a:moveTo>
                    <a:pt x="7775461" y="6096"/>
                  </a:moveTo>
                  <a:lnTo>
                    <a:pt x="7665733" y="6096"/>
                  </a:lnTo>
                  <a:lnTo>
                    <a:pt x="7665733" y="1929384"/>
                  </a:lnTo>
                  <a:lnTo>
                    <a:pt x="7775461" y="1929384"/>
                  </a:lnTo>
                  <a:lnTo>
                    <a:pt x="7775461" y="6096"/>
                  </a:lnTo>
                  <a:close/>
                </a:path>
                <a:path w="9213215" h="1929764">
                  <a:moveTo>
                    <a:pt x="8255521" y="403860"/>
                  </a:moveTo>
                  <a:lnTo>
                    <a:pt x="8147317" y="403860"/>
                  </a:lnTo>
                  <a:lnTo>
                    <a:pt x="8147317" y="1929384"/>
                  </a:lnTo>
                  <a:lnTo>
                    <a:pt x="8255521" y="1929384"/>
                  </a:lnTo>
                  <a:lnTo>
                    <a:pt x="8255521" y="403860"/>
                  </a:lnTo>
                  <a:close/>
                </a:path>
                <a:path w="9213215" h="1929764">
                  <a:moveTo>
                    <a:pt x="8732533" y="454152"/>
                  </a:moveTo>
                  <a:lnTo>
                    <a:pt x="8625853" y="454152"/>
                  </a:lnTo>
                  <a:lnTo>
                    <a:pt x="8625853" y="1929384"/>
                  </a:lnTo>
                  <a:lnTo>
                    <a:pt x="8732533" y="1929384"/>
                  </a:lnTo>
                  <a:lnTo>
                    <a:pt x="8732533" y="454152"/>
                  </a:lnTo>
                  <a:close/>
                </a:path>
                <a:path w="9213215" h="1929764">
                  <a:moveTo>
                    <a:pt x="9212593" y="211836"/>
                  </a:moveTo>
                  <a:lnTo>
                    <a:pt x="9102865" y="211836"/>
                  </a:lnTo>
                  <a:lnTo>
                    <a:pt x="9102865" y="1929384"/>
                  </a:lnTo>
                  <a:lnTo>
                    <a:pt x="9212593" y="1929384"/>
                  </a:lnTo>
                  <a:lnTo>
                    <a:pt x="9212593" y="211836"/>
                  </a:lnTo>
                  <a:close/>
                </a:path>
              </a:pathLst>
            </a:custGeom>
            <a:solidFill>
              <a:srgbClr val="BE1F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802892" y="2662427"/>
              <a:ext cx="2502535" cy="1126490"/>
            </a:xfrm>
            <a:custGeom>
              <a:avLst/>
              <a:gdLst/>
              <a:ahLst/>
              <a:cxnLst/>
              <a:rect l="l" t="t" r="r" b="b"/>
              <a:pathLst>
                <a:path w="2502535" h="1126489">
                  <a:moveTo>
                    <a:pt x="105156" y="499872"/>
                  </a:moveTo>
                  <a:lnTo>
                    <a:pt x="0" y="499872"/>
                  </a:lnTo>
                  <a:lnTo>
                    <a:pt x="0" y="1126236"/>
                  </a:lnTo>
                  <a:lnTo>
                    <a:pt x="105156" y="1126236"/>
                  </a:lnTo>
                  <a:lnTo>
                    <a:pt x="105156" y="499872"/>
                  </a:lnTo>
                  <a:close/>
                </a:path>
                <a:path w="2502535" h="1126489">
                  <a:moveTo>
                    <a:pt x="585216" y="544068"/>
                  </a:moveTo>
                  <a:lnTo>
                    <a:pt x="477012" y="544068"/>
                  </a:lnTo>
                  <a:lnTo>
                    <a:pt x="477012" y="1126236"/>
                  </a:lnTo>
                  <a:lnTo>
                    <a:pt x="585216" y="1126236"/>
                  </a:lnTo>
                  <a:lnTo>
                    <a:pt x="585216" y="544068"/>
                  </a:lnTo>
                  <a:close/>
                </a:path>
                <a:path w="2502535" h="1126489">
                  <a:moveTo>
                    <a:pt x="1063752" y="362712"/>
                  </a:moveTo>
                  <a:lnTo>
                    <a:pt x="957072" y="362712"/>
                  </a:lnTo>
                  <a:lnTo>
                    <a:pt x="957072" y="1126236"/>
                  </a:lnTo>
                  <a:lnTo>
                    <a:pt x="1063752" y="1126236"/>
                  </a:lnTo>
                  <a:lnTo>
                    <a:pt x="1063752" y="362712"/>
                  </a:lnTo>
                  <a:close/>
                </a:path>
                <a:path w="2502535" h="1126489">
                  <a:moveTo>
                    <a:pt x="1545336" y="335280"/>
                  </a:moveTo>
                  <a:lnTo>
                    <a:pt x="1435608" y="335280"/>
                  </a:lnTo>
                  <a:lnTo>
                    <a:pt x="1435608" y="1126236"/>
                  </a:lnTo>
                  <a:lnTo>
                    <a:pt x="1545336" y="1126236"/>
                  </a:lnTo>
                  <a:lnTo>
                    <a:pt x="1545336" y="335280"/>
                  </a:lnTo>
                  <a:close/>
                </a:path>
                <a:path w="2502535" h="1126489">
                  <a:moveTo>
                    <a:pt x="2022348" y="111252"/>
                  </a:moveTo>
                  <a:lnTo>
                    <a:pt x="1917192" y="111252"/>
                  </a:lnTo>
                  <a:lnTo>
                    <a:pt x="1917192" y="1126236"/>
                  </a:lnTo>
                  <a:lnTo>
                    <a:pt x="2022348" y="1126236"/>
                  </a:lnTo>
                  <a:lnTo>
                    <a:pt x="2022348" y="111252"/>
                  </a:lnTo>
                  <a:close/>
                </a:path>
                <a:path w="2502535" h="1126489">
                  <a:moveTo>
                    <a:pt x="2502408" y="0"/>
                  </a:moveTo>
                  <a:lnTo>
                    <a:pt x="2395728" y="0"/>
                  </a:lnTo>
                  <a:lnTo>
                    <a:pt x="2395728" y="1126236"/>
                  </a:lnTo>
                  <a:lnTo>
                    <a:pt x="2502408" y="1126236"/>
                  </a:lnTo>
                  <a:lnTo>
                    <a:pt x="2502408"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502663" y="1600200"/>
              <a:ext cx="9625965" cy="2231390"/>
            </a:xfrm>
            <a:custGeom>
              <a:avLst/>
              <a:gdLst/>
              <a:ahLst/>
              <a:cxnLst/>
              <a:rect l="l" t="t" r="r" b="b"/>
              <a:pathLst>
                <a:path w="9625965" h="2231390">
                  <a:moveTo>
                    <a:pt x="0" y="2188464"/>
                  </a:moveTo>
                  <a:lnTo>
                    <a:pt x="47244" y="2188464"/>
                  </a:lnTo>
                </a:path>
                <a:path w="9625965" h="2231390">
                  <a:moveTo>
                    <a:pt x="0" y="1821179"/>
                  </a:moveTo>
                  <a:lnTo>
                    <a:pt x="47244" y="1821179"/>
                  </a:lnTo>
                </a:path>
                <a:path w="9625965" h="2231390">
                  <a:moveTo>
                    <a:pt x="0" y="1459991"/>
                  </a:moveTo>
                  <a:lnTo>
                    <a:pt x="47244" y="1459991"/>
                  </a:lnTo>
                </a:path>
                <a:path w="9625965" h="2231390">
                  <a:moveTo>
                    <a:pt x="0" y="1092708"/>
                  </a:moveTo>
                  <a:lnTo>
                    <a:pt x="47244" y="1092708"/>
                  </a:lnTo>
                </a:path>
                <a:path w="9625965" h="2231390">
                  <a:moveTo>
                    <a:pt x="0" y="728472"/>
                  </a:moveTo>
                  <a:lnTo>
                    <a:pt x="47244" y="728472"/>
                  </a:lnTo>
                </a:path>
                <a:path w="9625965" h="2231390">
                  <a:moveTo>
                    <a:pt x="0" y="364236"/>
                  </a:moveTo>
                  <a:lnTo>
                    <a:pt x="47244" y="364236"/>
                  </a:lnTo>
                </a:path>
                <a:path w="9625965" h="2231390">
                  <a:moveTo>
                    <a:pt x="0" y="0"/>
                  </a:moveTo>
                  <a:lnTo>
                    <a:pt x="47244" y="0"/>
                  </a:lnTo>
                  <a:lnTo>
                    <a:pt x="47244" y="6350"/>
                  </a:lnTo>
                  <a:lnTo>
                    <a:pt x="47244" y="2191512"/>
                  </a:lnTo>
                </a:path>
                <a:path w="9625965" h="2231390">
                  <a:moveTo>
                    <a:pt x="47244" y="2188464"/>
                  </a:moveTo>
                  <a:lnTo>
                    <a:pt x="9625584" y="2188464"/>
                  </a:lnTo>
                </a:path>
                <a:path w="9625965" h="2231390">
                  <a:moveTo>
                    <a:pt x="283463" y="2188464"/>
                  </a:moveTo>
                  <a:lnTo>
                    <a:pt x="283463" y="2231136"/>
                  </a:lnTo>
                </a:path>
                <a:path w="9625965" h="2231390">
                  <a:moveTo>
                    <a:pt x="763524" y="2188464"/>
                  </a:moveTo>
                  <a:lnTo>
                    <a:pt x="763524" y="2231136"/>
                  </a:lnTo>
                </a:path>
                <a:path w="9625965" h="2231390">
                  <a:moveTo>
                    <a:pt x="1243584" y="2188464"/>
                  </a:moveTo>
                  <a:lnTo>
                    <a:pt x="1243584" y="2231136"/>
                  </a:lnTo>
                </a:path>
                <a:path w="9625965" h="2231390">
                  <a:moveTo>
                    <a:pt x="1720596" y="2188464"/>
                  </a:moveTo>
                  <a:lnTo>
                    <a:pt x="1720596" y="2231136"/>
                  </a:lnTo>
                </a:path>
                <a:path w="9625965" h="2231390">
                  <a:moveTo>
                    <a:pt x="2200656" y="2188464"/>
                  </a:moveTo>
                  <a:lnTo>
                    <a:pt x="2200656" y="2231136"/>
                  </a:lnTo>
                </a:path>
                <a:path w="9625965" h="2231390">
                  <a:moveTo>
                    <a:pt x="2680716" y="2188464"/>
                  </a:moveTo>
                  <a:lnTo>
                    <a:pt x="2680716" y="2231136"/>
                  </a:lnTo>
                </a:path>
                <a:path w="9625965" h="2231390">
                  <a:moveTo>
                    <a:pt x="3159252" y="2188464"/>
                  </a:moveTo>
                  <a:lnTo>
                    <a:pt x="3159252" y="2231136"/>
                  </a:lnTo>
                </a:path>
                <a:path w="9625965" h="2231390">
                  <a:moveTo>
                    <a:pt x="3637788" y="2188464"/>
                  </a:moveTo>
                  <a:lnTo>
                    <a:pt x="3637788" y="2231136"/>
                  </a:lnTo>
                </a:path>
                <a:path w="9625965" h="2231390">
                  <a:moveTo>
                    <a:pt x="4117848" y="2188464"/>
                  </a:moveTo>
                  <a:lnTo>
                    <a:pt x="4117848" y="2231136"/>
                  </a:lnTo>
                </a:path>
                <a:path w="9625965" h="2231390">
                  <a:moveTo>
                    <a:pt x="4597908" y="2188464"/>
                  </a:moveTo>
                  <a:lnTo>
                    <a:pt x="4597908" y="2231136"/>
                  </a:lnTo>
                </a:path>
                <a:path w="9625965" h="2231390">
                  <a:moveTo>
                    <a:pt x="5074920" y="2188464"/>
                  </a:moveTo>
                  <a:lnTo>
                    <a:pt x="5074920" y="2231136"/>
                  </a:lnTo>
                </a:path>
                <a:path w="9625965" h="2231390">
                  <a:moveTo>
                    <a:pt x="5554980" y="2188464"/>
                  </a:moveTo>
                  <a:lnTo>
                    <a:pt x="5554980" y="2231136"/>
                  </a:lnTo>
                </a:path>
                <a:path w="9625965" h="2231390">
                  <a:moveTo>
                    <a:pt x="6035040" y="2188464"/>
                  </a:moveTo>
                  <a:lnTo>
                    <a:pt x="6035040" y="2231136"/>
                  </a:lnTo>
                </a:path>
                <a:path w="9625965" h="2231390">
                  <a:moveTo>
                    <a:pt x="6512052" y="2188464"/>
                  </a:moveTo>
                  <a:lnTo>
                    <a:pt x="6512052" y="2231136"/>
                  </a:lnTo>
                </a:path>
                <a:path w="9625965" h="2231390">
                  <a:moveTo>
                    <a:pt x="6992111" y="2188464"/>
                  </a:moveTo>
                  <a:lnTo>
                    <a:pt x="6992111" y="2231136"/>
                  </a:lnTo>
                </a:path>
                <a:path w="9625965" h="2231390">
                  <a:moveTo>
                    <a:pt x="7472171" y="2188464"/>
                  </a:moveTo>
                  <a:lnTo>
                    <a:pt x="7472171" y="2231136"/>
                  </a:lnTo>
                </a:path>
                <a:path w="9625965" h="2231390">
                  <a:moveTo>
                    <a:pt x="7952232" y="2188464"/>
                  </a:moveTo>
                  <a:lnTo>
                    <a:pt x="7952232" y="2231136"/>
                  </a:lnTo>
                </a:path>
                <a:path w="9625965" h="2231390">
                  <a:moveTo>
                    <a:pt x="8429244" y="2188464"/>
                  </a:moveTo>
                  <a:lnTo>
                    <a:pt x="8429244" y="2231136"/>
                  </a:lnTo>
                </a:path>
                <a:path w="9625965" h="2231390">
                  <a:moveTo>
                    <a:pt x="8910828" y="2188464"/>
                  </a:moveTo>
                  <a:lnTo>
                    <a:pt x="8910828" y="2231136"/>
                  </a:lnTo>
                </a:path>
                <a:path w="9625965" h="2231390">
                  <a:moveTo>
                    <a:pt x="9386316" y="2188464"/>
                  </a:moveTo>
                  <a:lnTo>
                    <a:pt x="9386316" y="2231136"/>
                  </a:lnTo>
                </a:path>
                <a:path w="9625965" h="2231390">
                  <a:moveTo>
                    <a:pt x="9625584" y="2188464"/>
                  </a:moveTo>
                  <a:lnTo>
                    <a:pt x="9625584" y="2231136"/>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14"/>
          <p:cNvSpPr txBox="1"/>
          <p:nvPr/>
        </p:nvSpPr>
        <p:spPr>
          <a:xfrm>
            <a:off x="1648460" y="2008708"/>
            <a:ext cx="153670" cy="1631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44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2129408" y="1686814"/>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53</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2608833" y="1767966"/>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51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3089910" y="1991614"/>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3566286" y="1874265"/>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9"/>
          <p:cNvSpPr txBox="1"/>
          <p:nvPr/>
        </p:nvSpPr>
        <p:spPr>
          <a:xfrm>
            <a:off x="4047235" y="1844166"/>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49</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20"/>
          <p:cNvSpPr txBox="1"/>
          <p:nvPr/>
        </p:nvSpPr>
        <p:spPr>
          <a:xfrm>
            <a:off x="4527041" y="1985264"/>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5003038" y="2021840"/>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2"/>
          <p:cNvSpPr txBox="1"/>
          <p:nvPr/>
        </p:nvSpPr>
        <p:spPr>
          <a:xfrm>
            <a:off x="5484367" y="2008708"/>
            <a:ext cx="153670" cy="1631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a:ea typeface="+mn-ea"/>
                <a:cs typeface="Arial"/>
              </a:rPr>
              <a:t>44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5963792" y="2021840"/>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6441694" y="1907540"/>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5"/>
          <p:cNvSpPr txBox="1"/>
          <p:nvPr/>
        </p:nvSpPr>
        <p:spPr>
          <a:xfrm>
            <a:off x="6921245" y="1907540"/>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7400670" y="1877314"/>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7" name="object 27"/>
          <p:cNvSpPr txBox="1"/>
          <p:nvPr/>
        </p:nvSpPr>
        <p:spPr>
          <a:xfrm>
            <a:off x="7881619" y="1967865"/>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8" name="object 28"/>
          <p:cNvSpPr txBox="1"/>
          <p:nvPr/>
        </p:nvSpPr>
        <p:spPr>
          <a:xfrm>
            <a:off x="8357996" y="1823465"/>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49</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29" name="object 29"/>
          <p:cNvSpPr txBox="1"/>
          <p:nvPr/>
        </p:nvSpPr>
        <p:spPr>
          <a:xfrm>
            <a:off x="8838945" y="1885315"/>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0" name="object 30"/>
          <p:cNvSpPr txBox="1"/>
          <p:nvPr/>
        </p:nvSpPr>
        <p:spPr>
          <a:xfrm>
            <a:off x="9318497" y="1696339"/>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53</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1" name="object 31"/>
          <p:cNvSpPr txBox="1"/>
          <p:nvPr/>
        </p:nvSpPr>
        <p:spPr>
          <a:xfrm>
            <a:off x="9796398" y="2093467"/>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2" name="object 32"/>
          <p:cNvSpPr txBox="1"/>
          <p:nvPr/>
        </p:nvSpPr>
        <p:spPr>
          <a:xfrm>
            <a:off x="10275823" y="2144014"/>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14141"/>
                </a:solidFill>
                <a:effectLst/>
                <a:uLnTx/>
                <a:uFillTx/>
                <a:latin typeface="Arial"/>
                <a:ea typeface="+mn-ea"/>
                <a:cs typeface="Arial"/>
              </a:rPr>
              <a:t>40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3" name="object 33"/>
          <p:cNvSpPr txBox="1"/>
          <p:nvPr/>
        </p:nvSpPr>
        <p:spPr>
          <a:xfrm>
            <a:off x="10755630" y="1901190"/>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14141"/>
                </a:solidFill>
                <a:effectLst/>
                <a:uLnTx/>
                <a:uFillTx/>
                <a:latin typeface="Arial"/>
                <a:ea typeface="+mn-ea"/>
                <a:cs typeface="Arial"/>
              </a:rPr>
              <a:t>47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4" name="object 34"/>
          <p:cNvSpPr txBox="1"/>
          <p:nvPr/>
        </p:nvSpPr>
        <p:spPr>
          <a:xfrm>
            <a:off x="1786508" y="2993516"/>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17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5" name="object 35"/>
          <p:cNvSpPr txBox="1"/>
          <p:nvPr/>
        </p:nvSpPr>
        <p:spPr>
          <a:xfrm>
            <a:off x="2267457" y="3039617"/>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16</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6" name="object 36"/>
          <p:cNvSpPr txBox="1"/>
          <p:nvPr/>
        </p:nvSpPr>
        <p:spPr>
          <a:xfrm>
            <a:off x="2747010" y="2855467"/>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7" name="object 37"/>
          <p:cNvSpPr txBox="1"/>
          <p:nvPr/>
        </p:nvSpPr>
        <p:spPr>
          <a:xfrm>
            <a:off x="3223386" y="2825241"/>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8" name="object 38"/>
          <p:cNvSpPr txBox="1"/>
          <p:nvPr/>
        </p:nvSpPr>
        <p:spPr>
          <a:xfrm>
            <a:off x="3704335" y="2604642"/>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28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39" name="object 39"/>
          <p:cNvSpPr txBox="1"/>
          <p:nvPr/>
        </p:nvSpPr>
        <p:spPr>
          <a:xfrm>
            <a:off x="4183760" y="2493390"/>
            <a:ext cx="15367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31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0" name="object 40"/>
          <p:cNvSpPr txBox="1"/>
          <p:nvPr/>
        </p:nvSpPr>
        <p:spPr>
          <a:xfrm>
            <a:off x="1357630" y="3366338"/>
            <a:ext cx="175260" cy="528320"/>
          </a:xfrm>
          <a:prstGeom prst="rect">
            <a:avLst/>
          </a:prstGeom>
        </p:spPr>
        <p:txBody>
          <a:bodyPr vert="horz" wrap="square" lIns="0" tIns="12700" rIns="0" bIns="0" rtlCol="0">
            <a:spAutoFit/>
          </a:bodyPr>
          <a:lstStyle/>
          <a:p>
            <a:pPr marL="0" marR="3302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0" normalizeH="0" baseline="0" noProof="0" dirty="0">
                <a:ln>
                  <a:noFill/>
                </a:ln>
                <a:solidFill>
                  <a:prstClr val="black"/>
                </a:solidFill>
                <a:effectLst/>
                <a:uLnTx/>
                <a:uFillTx/>
                <a:latin typeface="Arial"/>
                <a:ea typeface="+mn-ea"/>
                <a:cs typeface="Arial"/>
              </a:rPr>
              <a:t>1</a:t>
            </a:r>
            <a:r>
              <a:rPr kumimoji="0" sz="900" b="0" i="0" u="none" strike="noStrike" kern="1200" cap="none" spc="0"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a:ea typeface="+mn-ea"/>
              <a:cs typeface="Arial"/>
            </a:endParaRPr>
          </a:p>
          <a:p>
            <a:pPr marL="0" marR="5080" lvl="0" indent="0" algn="r" defTabSz="914400" rtl="0" eaLnBrk="1" fontAlgn="auto" latinLnBrk="0" hangingPunct="1">
              <a:lnSpc>
                <a:spcPct val="100000"/>
              </a:lnSpc>
              <a:spcBef>
                <a:spcPts val="65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1" name="object 41"/>
          <p:cNvSpPr txBox="1"/>
          <p:nvPr/>
        </p:nvSpPr>
        <p:spPr>
          <a:xfrm>
            <a:off x="1357630" y="2999994"/>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2</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2" name="object 42"/>
          <p:cNvSpPr txBox="1"/>
          <p:nvPr/>
        </p:nvSpPr>
        <p:spPr>
          <a:xfrm>
            <a:off x="1357630" y="2634741"/>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3</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3" name="object 43"/>
          <p:cNvSpPr txBox="1"/>
          <p:nvPr/>
        </p:nvSpPr>
        <p:spPr>
          <a:xfrm>
            <a:off x="1357630" y="2271140"/>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4</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4" name="object 44"/>
          <p:cNvSpPr txBox="1"/>
          <p:nvPr/>
        </p:nvSpPr>
        <p:spPr>
          <a:xfrm>
            <a:off x="1357630" y="1907540"/>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5</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5" name="object 45"/>
          <p:cNvSpPr txBox="1"/>
          <p:nvPr/>
        </p:nvSpPr>
        <p:spPr>
          <a:xfrm>
            <a:off x="1357630" y="1542415"/>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6</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6" name="object 46"/>
          <p:cNvSpPr txBox="1"/>
          <p:nvPr/>
        </p:nvSpPr>
        <p:spPr>
          <a:xfrm>
            <a:off x="1739010" y="3887470"/>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7" name="object 47"/>
          <p:cNvSpPr txBox="1"/>
          <p:nvPr/>
        </p:nvSpPr>
        <p:spPr>
          <a:xfrm>
            <a:off x="2218435" y="3887470"/>
            <a:ext cx="895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8" name="object 48"/>
          <p:cNvSpPr txBox="1"/>
          <p:nvPr/>
        </p:nvSpPr>
        <p:spPr>
          <a:xfrm>
            <a:off x="2667761" y="3887470"/>
            <a:ext cx="14605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60" normalizeH="0" baseline="0" noProof="0" dirty="0">
                <a:ln>
                  <a:noFill/>
                </a:ln>
                <a:solidFill>
                  <a:prstClr val="black"/>
                </a:solidFill>
                <a:effectLst/>
                <a:uLnTx/>
                <a:uFillTx/>
                <a:latin typeface="Arial"/>
                <a:ea typeface="+mn-ea"/>
                <a:cs typeface="Arial"/>
              </a:rPr>
              <a:t>1</a:t>
            </a:r>
            <a:r>
              <a:rPr kumimoji="0" sz="900" b="0" i="0" u="none" strike="noStrike" kern="1200" cap="none" spc="-5" normalizeH="0" baseline="0" noProof="0" dirty="0">
                <a:ln>
                  <a:noFill/>
                </a:ln>
                <a:solidFill>
                  <a:prstClr val="black"/>
                </a:solidFill>
                <a:effectLst/>
                <a:uLnTx/>
                <a:uFillTx/>
                <a:latin typeface="Arial"/>
                <a:ea typeface="+mn-ea"/>
                <a:cs typeface="Arial"/>
              </a:rPr>
              <a:t>6</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49" name="object 49"/>
          <p:cNvSpPr txBox="1"/>
          <p:nvPr/>
        </p:nvSpPr>
        <p:spPr>
          <a:xfrm>
            <a:off x="3147186" y="3887470"/>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2</a:t>
            </a:r>
            <a:r>
              <a:rPr kumimoji="0" sz="900" b="0" i="0" u="none" strike="noStrike" kern="1200" cap="none" spc="-5" normalizeH="0" baseline="0" noProof="0" dirty="0">
                <a:ln>
                  <a:noFill/>
                </a:ln>
                <a:solidFill>
                  <a:prstClr val="black"/>
                </a:solidFill>
                <a:effectLst/>
                <a:uLnTx/>
                <a:uFillTx/>
                <a:latin typeface="Arial"/>
                <a:ea typeface="+mn-ea"/>
                <a:cs typeface="Arial"/>
              </a:rPr>
              <a:t>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0" name="object 50"/>
          <p:cNvSpPr txBox="1"/>
          <p:nvPr/>
        </p:nvSpPr>
        <p:spPr>
          <a:xfrm>
            <a:off x="3626611" y="3887470"/>
            <a:ext cx="14795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45" normalizeH="0" baseline="0" noProof="0" dirty="0">
                <a:ln>
                  <a:noFill/>
                </a:ln>
                <a:solidFill>
                  <a:prstClr val="black"/>
                </a:solidFill>
                <a:effectLst/>
                <a:uLnTx/>
                <a:uFillTx/>
                <a:latin typeface="Arial"/>
                <a:ea typeface="+mn-ea"/>
                <a:cs typeface="Arial"/>
              </a:rPr>
              <a:t>4</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1" name="object 51"/>
          <p:cNvSpPr txBox="1"/>
          <p:nvPr/>
        </p:nvSpPr>
        <p:spPr>
          <a:xfrm>
            <a:off x="4107560" y="3887470"/>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5</a:t>
            </a: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2" name="object 52"/>
          <p:cNvSpPr txBox="1"/>
          <p:nvPr/>
        </p:nvSpPr>
        <p:spPr>
          <a:xfrm>
            <a:off x="4583938" y="3887470"/>
            <a:ext cx="14795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45" normalizeH="0" baseline="0" noProof="0" dirty="0">
                <a:ln>
                  <a:noFill/>
                </a:ln>
                <a:solidFill>
                  <a:prstClr val="black"/>
                </a:solidFill>
                <a:effectLst/>
                <a:uLnTx/>
                <a:uFillTx/>
                <a:latin typeface="Arial"/>
                <a:ea typeface="+mn-ea"/>
                <a:cs typeface="Arial"/>
              </a:rPr>
              <a:t>8</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3" name="object 53"/>
          <p:cNvSpPr txBox="1"/>
          <p:nvPr/>
        </p:nvSpPr>
        <p:spPr>
          <a:xfrm>
            <a:off x="5065014" y="3887470"/>
            <a:ext cx="14668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9</a:t>
            </a: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4" name="object 54"/>
          <p:cNvSpPr txBox="1"/>
          <p:nvPr/>
        </p:nvSpPr>
        <p:spPr>
          <a:xfrm>
            <a:off x="5516117" y="3887470"/>
            <a:ext cx="205104"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60" normalizeH="0" baseline="0" noProof="0" dirty="0">
                <a:ln>
                  <a:noFill/>
                </a:ln>
                <a:solidFill>
                  <a:prstClr val="black"/>
                </a:solidFill>
                <a:effectLst/>
                <a:uLnTx/>
                <a:uFillTx/>
                <a:latin typeface="Arial"/>
                <a:ea typeface="+mn-ea"/>
                <a:cs typeface="Arial"/>
              </a:rPr>
              <a:t>1</a:t>
            </a:r>
            <a:r>
              <a:rPr kumimoji="0" sz="900" b="0" i="0" u="none" strike="noStrike" kern="1200" cap="none" spc="-45" normalizeH="0" baseline="0" noProof="0" dirty="0">
                <a:ln>
                  <a:noFill/>
                </a:ln>
                <a:solidFill>
                  <a:prstClr val="black"/>
                </a:solidFill>
                <a:effectLst/>
                <a:uLnTx/>
                <a:uFillTx/>
                <a:latin typeface="Arial"/>
                <a:ea typeface="+mn-ea"/>
                <a:cs typeface="Arial"/>
              </a:rPr>
              <a:t>0</a:t>
            </a: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5" name="object 55"/>
          <p:cNvSpPr txBox="1"/>
          <p:nvPr/>
        </p:nvSpPr>
        <p:spPr>
          <a:xfrm>
            <a:off x="6952868" y="3887470"/>
            <a:ext cx="205104"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60" normalizeH="0" baseline="0" noProof="0" dirty="0">
                <a:ln>
                  <a:noFill/>
                </a:ln>
                <a:solidFill>
                  <a:prstClr val="black"/>
                </a:solidFill>
                <a:effectLst/>
                <a:uLnTx/>
                <a:uFillTx/>
                <a:latin typeface="Arial"/>
                <a:ea typeface="+mn-ea"/>
                <a:cs typeface="Arial"/>
              </a:rPr>
              <a:t>1</a:t>
            </a:r>
            <a:r>
              <a:rPr kumimoji="0" sz="900" b="0" i="0" u="none" strike="noStrike" kern="1200" cap="none" spc="-45" normalizeH="0" baseline="0" noProof="0" dirty="0">
                <a:ln>
                  <a:noFill/>
                </a:ln>
                <a:solidFill>
                  <a:prstClr val="black"/>
                </a:solidFill>
                <a:effectLst/>
                <a:uLnTx/>
                <a:uFillTx/>
                <a:latin typeface="Arial"/>
                <a:ea typeface="+mn-ea"/>
                <a:cs typeface="Arial"/>
              </a:rPr>
              <a:t>4</a:t>
            </a:r>
            <a:r>
              <a:rPr kumimoji="0" sz="900" b="0" i="0" u="none" strike="noStrike" kern="1200" cap="none" spc="-5" normalizeH="0" baseline="0" noProof="0" dirty="0">
                <a:ln>
                  <a:noFill/>
                </a:ln>
                <a:solidFill>
                  <a:prstClr val="black"/>
                </a:solidFill>
                <a:effectLst/>
                <a:uLnTx/>
                <a:uFillTx/>
                <a:latin typeface="Arial"/>
                <a:ea typeface="+mn-ea"/>
                <a:cs typeface="Arial"/>
              </a:rPr>
              <a:t>3</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6" name="object 56"/>
          <p:cNvSpPr txBox="1"/>
          <p:nvPr/>
        </p:nvSpPr>
        <p:spPr>
          <a:xfrm>
            <a:off x="7433818" y="3887470"/>
            <a:ext cx="2038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1</a:t>
            </a:r>
            <a:r>
              <a:rPr kumimoji="0" sz="900" b="0" i="0" u="none" strike="noStrike" kern="1200" cap="none" spc="-60" normalizeH="0" baseline="0" noProof="0" dirty="0">
                <a:ln>
                  <a:noFill/>
                </a:ln>
                <a:solidFill>
                  <a:prstClr val="black"/>
                </a:solidFill>
                <a:effectLst/>
                <a:uLnTx/>
                <a:uFillTx/>
                <a:latin typeface="Arial"/>
                <a:ea typeface="+mn-ea"/>
                <a:cs typeface="Arial"/>
              </a:rPr>
              <a:t>5</a:t>
            </a:r>
            <a:r>
              <a:rPr kumimoji="0" sz="900" b="0" i="0" u="none" strike="noStrike" kern="1200" cap="none" spc="-5" normalizeH="0" baseline="0" noProof="0" dirty="0">
                <a:ln>
                  <a:noFill/>
                </a:ln>
                <a:solidFill>
                  <a:prstClr val="black"/>
                </a:solidFill>
                <a:effectLst/>
                <a:uLnTx/>
                <a:uFillTx/>
                <a:latin typeface="Arial"/>
                <a:ea typeface="+mn-ea"/>
                <a:cs typeface="Arial"/>
              </a:rPr>
              <a:t>6</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7" name="object 57"/>
          <p:cNvSpPr txBox="1"/>
          <p:nvPr/>
        </p:nvSpPr>
        <p:spPr>
          <a:xfrm>
            <a:off x="7913369" y="3887470"/>
            <a:ext cx="205104"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1</a:t>
            </a:r>
            <a:r>
              <a:rPr kumimoji="0" sz="900" b="0" i="0" u="none" strike="noStrike" kern="1200" cap="none" spc="-45" normalizeH="0" baseline="0" noProof="0" dirty="0">
                <a:ln>
                  <a:noFill/>
                </a:ln>
                <a:solidFill>
                  <a:prstClr val="black"/>
                </a:solidFill>
                <a:effectLst/>
                <a:uLnTx/>
                <a:uFillTx/>
                <a:latin typeface="Arial"/>
                <a:ea typeface="+mn-ea"/>
                <a:cs typeface="Arial"/>
              </a:rPr>
              <a:t>6</a:t>
            </a:r>
            <a:r>
              <a:rPr kumimoji="0" sz="900" b="0" i="0" u="none" strike="noStrike" kern="1200" cap="none" spc="-5" normalizeH="0" baseline="0" noProof="0" dirty="0">
                <a:ln>
                  <a:noFill/>
                </a:ln>
                <a:solidFill>
                  <a:prstClr val="black"/>
                </a:solidFill>
                <a:effectLst/>
                <a:uLnTx/>
                <a:uFillTx/>
                <a:latin typeface="Arial"/>
                <a:ea typeface="+mn-ea"/>
                <a:cs typeface="Arial"/>
              </a:rPr>
              <a:t>9</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8" name="object 58"/>
          <p:cNvSpPr txBox="1"/>
          <p:nvPr/>
        </p:nvSpPr>
        <p:spPr>
          <a:xfrm>
            <a:off x="8393048" y="3887470"/>
            <a:ext cx="20193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45" normalizeH="0" baseline="0" noProof="0" dirty="0">
                <a:ln>
                  <a:noFill/>
                </a:ln>
                <a:solidFill>
                  <a:prstClr val="black"/>
                </a:solidFill>
                <a:effectLst/>
                <a:uLnTx/>
                <a:uFillTx/>
                <a:latin typeface="Arial"/>
                <a:ea typeface="+mn-ea"/>
                <a:cs typeface="Arial"/>
              </a:rPr>
              <a:t>1</a:t>
            </a:r>
            <a:r>
              <a:rPr kumimoji="0" sz="900" b="0" i="0" u="none" strike="noStrike" kern="1200" cap="none" spc="-85" normalizeH="0" baseline="0" noProof="0" dirty="0">
                <a:ln>
                  <a:noFill/>
                </a:ln>
                <a:solidFill>
                  <a:prstClr val="black"/>
                </a:solidFill>
                <a:effectLst/>
                <a:uLnTx/>
                <a:uFillTx/>
                <a:latin typeface="Arial"/>
                <a:ea typeface="+mn-ea"/>
                <a:cs typeface="Arial"/>
              </a:rPr>
              <a:t>8</a:t>
            </a:r>
            <a:r>
              <a:rPr kumimoji="0" sz="900" b="0" i="0" u="none" strike="noStrike" kern="1200" cap="none" spc="-5" normalizeH="0" baseline="0" noProof="0" dirty="0">
                <a:ln>
                  <a:noFill/>
                </a:ln>
                <a:solidFill>
                  <a:prstClr val="black"/>
                </a:solidFill>
                <a:effectLst/>
                <a:uLnTx/>
                <a:uFillTx/>
                <a:latin typeface="Arial"/>
                <a:ea typeface="+mn-ea"/>
                <a:cs typeface="Arial"/>
              </a:rPr>
              <a:t>2</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59" name="object 59"/>
          <p:cNvSpPr txBox="1"/>
          <p:nvPr/>
        </p:nvSpPr>
        <p:spPr>
          <a:xfrm>
            <a:off x="8873997" y="3887470"/>
            <a:ext cx="20002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85" normalizeH="0" baseline="0" noProof="0" dirty="0">
                <a:ln>
                  <a:noFill/>
                </a:ln>
                <a:solidFill>
                  <a:prstClr val="black"/>
                </a:solidFill>
                <a:effectLst/>
                <a:uLnTx/>
                <a:uFillTx/>
                <a:latin typeface="Arial"/>
                <a:ea typeface="+mn-ea"/>
                <a:cs typeface="Arial"/>
              </a:rPr>
              <a:t>1</a:t>
            </a:r>
            <a:r>
              <a:rPr kumimoji="0" sz="900" b="0" i="0" u="none" strike="noStrike" kern="1200" cap="none" spc="-60" normalizeH="0" baseline="0" noProof="0" dirty="0">
                <a:ln>
                  <a:noFill/>
                </a:ln>
                <a:solidFill>
                  <a:prstClr val="black"/>
                </a:solidFill>
                <a:effectLst/>
                <a:uLnTx/>
                <a:uFillTx/>
                <a:latin typeface="Arial"/>
                <a:ea typeface="+mn-ea"/>
                <a:cs typeface="Arial"/>
              </a:rPr>
              <a:t>9</a:t>
            </a:r>
            <a:r>
              <a:rPr kumimoji="0" sz="900" b="0" i="0" u="none" strike="noStrike" kern="1200" cap="none" spc="-5" normalizeH="0" baseline="0" noProof="0" dirty="0">
                <a:ln>
                  <a:noFill/>
                </a:ln>
                <a:solidFill>
                  <a:prstClr val="black"/>
                </a:solidFill>
                <a:effectLst/>
                <a:uLnTx/>
                <a:uFillTx/>
                <a:latin typeface="Arial"/>
                <a:ea typeface="+mn-ea"/>
                <a:cs typeface="Arial"/>
              </a:rPr>
              <a:t>5</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0" name="object 60"/>
          <p:cNvSpPr txBox="1"/>
          <p:nvPr/>
        </p:nvSpPr>
        <p:spPr>
          <a:xfrm>
            <a:off x="9350502" y="3887470"/>
            <a:ext cx="205104"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0" normalizeH="0" baseline="0" noProof="0" dirty="0">
                <a:ln>
                  <a:noFill/>
                </a:ln>
                <a:solidFill>
                  <a:prstClr val="black"/>
                </a:solidFill>
                <a:effectLst/>
                <a:uLnTx/>
                <a:uFillTx/>
                <a:latin typeface="Arial"/>
                <a:ea typeface="+mn-ea"/>
                <a:cs typeface="Arial"/>
              </a:rPr>
              <a:t>2</a:t>
            </a:r>
            <a:r>
              <a:rPr kumimoji="0" sz="900" b="0" i="0" u="none" strike="noStrike" kern="1200" cap="none" spc="-55" normalizeH="0" baseline="0" noProof="0" dirty="0">
                <a:ln>
                  <a:noFill/>
                </a:ln>
                <a:solidFill>
                  <a:prstClr val="black"/>
                </a:solidFill>
                <a:effectLst/>
                <a:uLnTx/>
                <a:uFillTx/>
                <a:latin typeface="Arial"/>
                <a:ea typeface="+mn-ea"/>
                <a:cs typeface="Arial"/>
              </a:rPr>
              <a:t>0</a:t>
            </a:r>
            <a:r>
              <a:rPr kumimoji="0" sz="900" b="0" i="0" u="none" strike="noStrike" kern="1200" cap="none" spc="-5" normalizeH="0" baseline="0" noProof="0" dirty="0">
                <a:ln>
                  <a:noFill/>
                </a:ln>
                <a:solidFill>
                  <a:prstClr val="black"/>
                </a:solidFill>
                <a:effectLst/>
                <a:uLnTx/>
                <a:uFillTx/>
                <a:latin typeface="Arial"/>
                <a:ea typeface="+mn-ea"/>
                <a:cs typeface="Arial"/>
              </a:rPr>
              <a:t>8</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1" name="object 61"/>
          <p:cNvSpPr txBox="1"/>
          <p:nvPr/>
        </p:nvSpPr>
        <p:spPr>
          <a:xfrm>
            <a:off x="9831451" y="3887470"/>
            <a:ext cx="20383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60" normalizeH="0" baseline="0" noProof="0" dirty="0">
                <a:ln>
                  <a:noFill/>
                </a:ln>
                <a:solidFill>
                  <a:prstClr val="black"/>
                </a:solidFill>
                <a:effectLst/>
                <a:uLnTx/>
                <a:uFillTx/>
                <a:latin typeface="Arial"/>
                <a:ea typeface="+mn-ea"/>
                <a:cs typeface="Arial"/>
              </a:rPr>
              <a:t>2</a:t>
            </a:r>
            <a:r>
              <a:rPr kumimoji="0" sz="900" b="0" i="0" u="none" strike="noStrike" kern="1200" cap="none" spc="-55" normalizeH="0" baseline="0" noProof="0" dirty="0">
                <a:ln>
                  <a:noFill/>
                </a:ln>
                <a:solidFill>
                  <a:prstClr val="black"/>
                </a:solidFill>
                <a:effectLst/>
                <a:uLnTx/>
                <a:uFillTx/>
                <a:latin typeface="Arial"/>
                <a:ea typeface="+mn-ea"/>
                <a:cs typeface="Arial"/>
              </a:rPr>
              <a:t>2</a:t>
            </a:r>
            <a:r>
              <a:rPr kumimoji="0" sz="900" b="0" i="0" u="none" strike="noStrike" kern="1200" cap="none" spc="-5" normalizeH="0" baseline="0" noProof="0" dirty="0">
                <a:ln>
                  <a:noFill/>
                </a:ln>
                <a:solidFill>
                  <a:prstClr val="black"/>
                </a:solidFill>
                <a:effectLst/>
                <a:uLnTx/>
                <a:uFillTx/>
                <a:latin typeface="Arial"/>
                <a:ea typeface="+mn-ea"/>
                <a:cs typeface="Arial"/>
              </a:rPr>
              <a:t>1</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2" name="object 62"/>
          <p:cNvSpPr txBox="1"/>
          <p:nvPr/>
        </p:nvSpPr>
        <p:spPr>
          <a:xfrm>
            <a:off x="10310876" y="3887470"/>
            <a:ext cx="20193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2</a:t>
            </a:r>
            <a:r>
              <a:rPr kumimoji="0" sz="900" b="0" i="0" u="none" strike="noStrike" kern="1200" cap="none" spc="-70" normalizeH="0" baseline="0" noProof="0" dirty="0">
                <a:ln>
                  <a:noFill/>
                </a:ln>
                <a:solidFill>
                  <a:prstClr val="black"/>
                </a:solidFill>
                <a:effectLst/>
                <a:uLnTx/>
                <a:uFillTx/>
                <a:latin typeface="Arial"/>
                <a:ea typeface="+mn-ea"/>
                <a:cs typeface="Arial"/>
              </a:rPr>
              <a:t>3</a:t>
            </a:r>
            <a:r>
              <a:rPr kumimoji="0" sz="900" b="0" i="0" u="none" strike="noStrike" kern="1200" cap="none" spc="-5" normalizeH="0" baseline="0" noProof="0" dirty="0">
                <a:ln>
                  <a:noFill/>
                </a:ln>
                <a:solidFill>
                  <a:prstClr val="black"/>
                </a:solidFill>
                <a:effectLst/>
                <a:uLnTx/>
                <a:uFillTx/>
                <a:latin typeface="Arial"/>
                <a:ea typeface="+mn-ea"/>
                <a:cs typeface="Arial"/>
              </a:rPr>
              <a:t>4</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3" name="object 63"/>
          <p:cNvSpPr txBox="1"/>
          <p:nvPr/>
        </p:nvSpPr>
        <p:spPr>
          <a:xfrm>
            <a:off x="10791825" y="3887470"/>
            <a:ext cx="20066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5" normalizeH="0" baseline="0" noProof="0" dirty="0">
                <a:ln>
                  <a:noFill/>
                </a:ln>
                <a:solidFill>
                  <a:prstClr val="black"/>
                </a:solidFill>
                <a:effectLst/>
                <a:uLnTx/>
                <a:uFillTx/>
                <a:latin typeface="Arial"/>
                <a:ea typeface="+mn-ea"/>
                <a:cs typeface="Arial"/>
              </a:rPr>
              <a:t>2</a:t>
            </a:r>
            <a:r>
              <a:rPr kumimoji="0" sz="900" b="0" i="0" u="none" strike="noStrike" kern="1200" cap="none" spc="-85" normalizeH="0" baseline="0" noProof="0" dirty="0">
                <a:ln>
                  <a:noFill/>
                </a:ln>
                <a:solidFill>
                  <a:prstClr val="black"/>
                </a:solidFill>
                <a:effectLst/>
                <a:uLnTx/>
                <a:uFillTx/>
                <a:latin typeface="Arial"/>
                <a:ea typeface="+mn-ea"/>
                <a:cs typeface="Arial"/>
              </a:rPr>
              <a:t>4</a:t>
            </a:r>
            <a:r>
              <a:rPr kumimoji="0" sz="900" b="0" i="0" u="none" strike="noStrike" kern="1200" cap="none" spc="-5" normalizeH="0" baseline="0" noProof="0" dirty="0">
                <a:ln>
                  <a:noFill/>
                </a:ln>
                <a:solidFill>
                  <a:prstClr val="black"/>
                </a:solidFill>
                <a:effectLst/>
                <a:uLnTx/>
                <a:uFillTx/>
                <a:latin typeface="Arial"/>
                <a:ea typeface="+mn-ea"/>
                <a:cs typeface="Arial"/>
              </a:rPr>
              <a:t>7</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64" name="object 64"/>
          <p:cNvSpPr txBox="1"/>
          <p:nvPr/>
        </p:nvSpPr>
        <p:spPr>
          <a:xfrm>
            <a:off x="896372" y="1824856"/>
            <a:ext cx="427990" cy="1802764"/>
          </a:xfrm>
          <a:prstGeom prst="rect">
            <a:avLst/>
          </a:prstGeom>
        </p:spPr>
        <p:txBody>
          <a:bodyPr vert="vert270" wrap="square" lIns="0" tIns="1905" rIns="0" bIns="0" rtlCol="0">
            <a:spAutoFit/>
          </a:bodyPr>
          <a:lstStyle/>
          <a:p>
            <a:pPr marL="12065" marR="5080" lvl="0" indent="0" algn="ctr" defTabSz="914400" rtl="0" eaLnBrk="1" fontAlgn="auto" latinLnBrk="0" hangingPunct="1">
              <a:lnSpc>
                <a:spcPct val="100000"/>
              </a:lnSpc>
              <a:spcBef>
                <a:spcPts val="15"/>
              </a:spcBef>
              <a:spcAft>
                <a:spcPts val="0"/>
              </a:spcAft>
              <a:buClrTx/>
              <a:buSzTx/>
              <a:buFontTx/>
              <a:buNone/>
              <a:tabLst/>
              <a:defRPr/>
            </a:pPr>
            <a:r>
              <a:rPr kumimoji="0" sz="900" b="1" i="0" u="none" strike="noStrike" kern="1200" cap="none" spc="-5" normalizeH="0" baseline="0" noProof="0" dirty="0">
                <a:ln>
                  <a:noFill/>
                </a:ln>
                <a:solidFill>
                  <a:prstClr val="black"/>
                </a:solidFill>
                <a:effectLst/>
                <a:uLnTx/>
                <a:uFillTx/>
                <a:latin typeface="Arial"/>
                <a:ea typeface="+mn-ea"/>
                <a:cs typeface="Arial"/>
              </a:rPr>
              <a:t>Proportion </a:t>
            </a:r>
            <a:r>
              <a:rPr kumimoji="0" sz="900" b="1" i="0" u="none" strike="noStrike" kern="1200" cap="none" spc="0" normalizeH="0" baseline="0" noProof="0" dirty="0">
                <a:ln>
                  <a:noFill/>
                </a:ln>
                <a:solidFill>
                  <a:prstClr val="black"/>
                </a:solidFill>
                <a:effectLst/>
                <a:uLnTx/>
                <a:uFillTx/>
                <a:latin typeface="Arial"/>
                <a:ea typeface="+mn-ea"/>
                <a:cs typeface="Arial"/>
              </a:rPr>
              <a:t>of patients with</a:t>
            </a:r>
            <a:r>
              <a:rPr kumimoji="0" sz="900" b="1" i="0" u="none" strike="noStrike" kern="1200" cap="none" spc="-100" normalizeH="0" baseline="0" noProof="0" dirty="0">
                <a:ln>
                  <a:noFill/>
                </a:ln>
                <a:solidFill>
                  <a:prstClr val="black"/>
                </a:solidFill>
                <a:effectLst/>
                <a:uLnTx/>
                <a:uFillTx/>
                <a:latin typeface="Arial"/>
                <a:ea typeface="+mn-ea"/>
                <a:cs typeface="Arial"/>
              </a:rPr>
              <a:t> </a:t>
            </a:r>
            <a:r>
              <a:rPr kumimoji="0" sz="900" b="1" i="0" u="none" strike="noStrike" kern="1200" cap="none" spc="0" normalizeH="0" baseline="0" noProof="0" dirty="0">
                <a:ln>
                  <a:noFill/>
                </a:ln>
                <a:solidFill>
                  <a:prstClr val="black"/>
                </a:solidFill>
                <a:effectLst/>
                <a:uLnTx/>
                <a:uFillTx/>
                <a:latin typeface="Arial"/>
                <a:ea typeface="+mn-ea"/>
                <a:cs typeface="Arial"/>
              </a:rPr>
              <a:t>≥50%  reduction in </a:t>
            </a:r>
            <a:r>
              <a:rPr kumimoji="0" sz="900" b="1" i="0" u="none" strike="noStrike" kern="1200" cap="none" spc="-5" normalizeH="0" baseline="0" noProof="0" dirty="0">
                <a:ln>
                  <a:noFill/>
                </a:ln>
                <a:solidFill>
                  <a:prstClr val="black"/>
                </a:solidFill>
                <a:effectLst/>
                <a:uLnTx/>
                <a:uFillTx/>
                <a:latin typeface="Arial"/>
                <a:ea typeface="+mn-ea"/>
                <a:cs typeface="Arial"/>
              </a:rPr>
              <a:t>MPN-SAF </a:t>
            </a:r>
            <a:r>
              <a:rPr kumimoji="0" sz="900" b="1" i="0" u="none" strike="noStrike" kern="1200" cap="none" spc="0" normalizeH="0" baseline="0" noProof="0" dirty="0">
                <a:ln>
                  <a:noFill/>
                </a:ln>
                <a:solidFill>
                  <a:prstClr val="black"/>
                </a:solidFill>
                <a:effectLst/>
                <a:uLnTx/>
                <a:uFillTx/>
                <a:latin typeface="Arial"/>
                <a:ea typeface="+mn-ea"/>
                <a:cs typeface="Arial"/>
              </a:rPr>
              <a:t>TSS from  baseline</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grpSp>
        <p:nvGrpSpPr>
          <p:cNvPr id="65" name="object 65"/>
          <p:cNvGrpSpPr/>
          <p:nvPr/>
        </p:nvGrpSpPr>
        <p:grpSpPr>
          <a:xfrm>
            <a:off x="11157204" y="2723388"/>
            <a:ext cx="78105" cy="306705"/>
            <a:chOff x="11157204" y="2723388"/>
            <a:chExt cx="78105" cy="306705"/>
          </a:xfrm>
        </p:grpSpPr>
        <p:sp>
          <p:nvSpPr>
            <p:cNvPr id="66" name="object 66"/>
            <p:cNvSpPr/>
            <p:nvPr/>
          </p:nvSpPr>
          <p:spPr>
            <a:xfrm>
              <a:off x="11157204" y="2723388"/>
              <a:ext cx="78105" cy="71755"/>
            </a:xfrm>
            <a:custGeom>
              <a:avLst/>
              <a:gdLst/>
              <a:ahLst/>
              <a:cxnLst/>
              <a:rect l="l" t="t" r="r" b="b"/>
              <a:pathLst>
                <a:path w="78104" h="71755">
                  <a:moveTo>
                    <a:pt x="0" y="0"/>
                  </a:moveTo>
                  <a:lnTo>
                    <a:pt x="77724" y="0"/>
                  </a:lnTo>
                  <a:lnTo>
                    <a:pt x="77724" y="71627"/>
                  </a:lnTo>
                  <a:lnTo>
                    <a:pt x="0" y="71627"/>
                  </a:lnTo>
                  <a:lnTo>
                    <a:pt x="0" y="0"/>
                  </a:lnTo>
                  <a:close/>
                </a:path>
              </a:pathLst>
            </a:custGeom>
            <a:solidFill>
              <a:srgbClr val="BE1F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11157204" y="2955036"/>
              <a:ext cx="78105" cy="74930"/>
            </a:xfrm>
            <a:custGeom>
              <a:avLst/>
              <a:gdLst/>
              <a:ahLst/>
              <a:cxnLst/>
              <a:rect l="l" t="t" r="r" b="b"/>
              <a:pathLst>
                <a:path w="78104" h="74930">
                  <a:moveTo>
                    <a:pt x="0" y="0"/>
                  </a:moveTo>
                  <a:lnTo>
                    <a:pt x="77724" y="0"/>
                  </a:lnTo>
                  <a:lnTo>
                    <a:pt x="77724" y="74675"/>
                  </a:lnTo>
                  <a:lnTo>
                    <a:pt x="0" y="74675"/>
                  </a:lnTo>
                  <a:lnTo>
                    <a:pt x="0" y="0"/>
                  </a:lnTo>
                  <a:close/>
                </a:path>
              </a:pathLst>
            </a:custGeom>
            <a:solidFill>
              <a:srgbClr val="006F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8" name="object 68"/>
          <p:cNvSpPr txBox="1"/>
          <p:nvPr/>
        </p:nvSpPr>
        <p:spPr>
          <a:xfrm>
            <a:off x="11255502" y="2691460"/>
            <a:ext cx="250190" cy="38735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prstClr val="black"/>
                </a:solidFill>
                <a:effectLst/>
                <a:uLnTx/>
                <a:uFillTx/>
                <a:latin typeface="Arial"/>
                <a:ea typeface="+mn-ea"/>
                <a:cs typeface="Arial"/>
              </a:rPr>
              <a:t>R</a:t>
            </a:r>
            <a:r>
              <a:rPr kumimoji="0" sz="900" b="0" i="0" u="none" strike="noStrike" kern="1200" cap="none" spc="-140" normalizeH="0" baseline="0" noProof="0" dirty="0">
                <a:ln>
                  <a:noFill/>
                </a:ln>
                <a:solidFill>
                  <a:prstClr val="black"/>
                </a:solidFill>
                <a:effectLst/>
                <a:uLnTx/>
                <a:uFillTx/>
                <a:latin typeface="Arial"/>
                <a:ea typeface="+mn-ea"/>
                <a:cs typeface="Arial"/>
              </a:rPr>
              <a:t>U</a:t>
            </a:r>
            <a:r>
              <a:rPr kumimoji="0" sz="900" b="0" i="0" u="none" strike="noStrike" kern="1200" cap="none" spc="0" normalizeH="0" baseline="0" noProof="0" dirty="0">
                <a:ln>
                  <a:noFill/>
                </a:ln>
                <a:solidFill>
                  <a:srgbClr val="585A5A"/>
                </a:solidFill>
                <a:effectLst/>
                <a:uLnTx/>
                <a:uFillTx/>
                <a:latin typeface="Arial"/>
                <a:ea typeface="+mn-ea"/>
                <a:cs typeface="Arial"/>
              </a:rPr>
              <a:t>X</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900" b="0" i="0" u="none" strike="noStrike" kern="1200" cap="none" spc="-40" normalizeH="0" baseline="0" noProof="0" dirty="0">
                <a:ln>
                  <a:noFill/>
                </a:ln>
                <a:solidFill>
                  <a:srgbClr val="585A5A"/>
                </a:solidFill>
                <a:effectLst/>
                <a:uLnTx/>
                <a:uFillTx/>
                <a:latin typeface="Arial"/>
                <a:ea typeface="+mn-ea"/>
                <a:cs typeface="Arial"/>
              </a:rPr>
              <a:t>B</a:t>
            </a:r>
            <a:r>
              <a:rPr kumimoji="0" sz="900" b="0" i="0" u="none" strike="noStrike" kern="1200" cap="none" spc="-40" normalizeH="0" baseline="0" noProof="0" dirty="0">
                <a:ln>
                  <a:noFill/>
                </a:ln>
                <a:solidFill>
                  <a:prstClr val="black"/>
                </a:solidFill>
                <a:effectLst/>
                <a:uLnTx/>
                <a:uFillTx/>
                <a:latin typeface="Arial"/>
                <a:ea typeface="+mn-ea"/>
                <a:cs typeface="Arial"/>
              </a:rPr>
              <a:t>A</a:t>
            </a:r>
            <a:r>
              <a:rPr kumimoji="0" sz="900" b="0" i="0" u="none" strike="noStrike" kern="1200" cap="none" spc="-40" normalizeH="0" baseline="0" noProof="0" dirty="0">
                <a:ln>
                  <a:noFill/>
                </a:ln>
                <a:solidFill>
                  <a:srgbClr val="585A5A"/>
                </a:solidFill>
                <a:effectLst/>
                <a:uLnTx/>
                <a:uFillTx/>
                <a:latin typeface="Arial"/>
                <a:ea typeface="+mn-ea"/>
                <a:cs typeface="Arial"/>
              </a:rPr>
              <a:t>T</a:t>
            </a:r>
            <a:endParaRPr kumimoji="0" sz="900" b="0" i="0" u="none" strike="noStrike" kern="1200" cap="none" spc="0" normalizeH="0" baseline="0" noProof="0">
              <a:ln>
                <a:noFill/>
              </a:ln>
              <a:solidFill>
                <a:prstClr val="black"/>
              </a:solidFill>
              <a:effectLst/>
              <a:uLnTx/>
              <a:uFillTx/>
              <a:latin typeface="Arial"/>
              <a:ea typeface="+mn-ea"/>
              <a:cs typeface="Arial"/>
            </a:endParaRPr>
          </a:p>
        </p:txBody>
      </p:sp>
      <p:sp>
        <p:nvSpPr>
          <p:cNvPr id="70" name="object 70"/>
          <p:cNvSpPr txBox="1"/>
          <p:nvPr/>
        </p:nvSpPr>
        <p:spPr>
          <a:xfrm>
            <a:off x="438708" y="6402215"/>
            <a:ext cx="8012430" cy="3778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004676"/>
                </a:solidFill>
                <a:effectLst/>
                <a:uLnTx/>
                <a:uFillTx/>
                <a:latin typeface="Arial"/>
                <a:ea typeface="+mn-ea"/>
                <a:cs typeface="Arial"/>
              </a:rPr>
              <a:t>CI, confidence interval; EOT, end of treatment; MPN-SAF TSS, </a:t>
            </a:r>
            <a:r>
              <a:rPr kumimoji="0" sz="1000" b="0" i="0" u="none" strike="noStrike" kern="1200" cap="none" spc="-10" normalizeH="0" baseline="0" noProof="0" dirty="0">
                <a:ln>
                  <a:noFill/>
                </a:ln>
                <a:solidFill>
                  <a:srgbClr val="004676"/>
                </a:solidFill>
                <a:effectLst/>
                <a:uLnTx/>
                <a:uFillTx/>
                <a:latin typeface="Arial"/>
                <a:ea typeface="+mn-ea"/>
                <a:cs typeface="Arial"/>
              </a:rPr>
              <a:t>Myeloproliferative </a:t>
            </a:r>
            <a:r>
              <a:rPr kumimoji="0" sz="1000" b="0" i="0" u="none" strike="noStrike" kern="1200" cap="none" spc="-5" normalizeH="0" baseline="0" noProof="0" dirty="0">
                <a:ln>
                  <a:noFill/>
                </a:ln>
                <a:solidFill>
                  <a:srgbClr val="004676"/>
                </a:solidFill>
                <a:effectLst/>
                <a:uLnTx/>
                <a:uFillTx/>
                <a:latin typeface="Arial"/>
                <a:ea typeface="+mn-ea"/>
                <a:cs typeface="Arial"/>
              </a:rPr>
              <a:t>Neoplasm </a:t>
            </a:r>
            <a:r>
              <a:rPr kumimoji="0" sz="1000" b="0" i="0" u="none" strike="noStrike" kern="1200" cap="none" spc="-10" normalizeH="0" baseline="0" noProof="0" dirty="0">
                <a:ln>
                  <a:noFill/>
                </a:ln>
                <a:solidFill>
                  <a:srgbClr val="004676"/>
                </a:solidFill>
                <a:effectLst/>
                <a:uLnTx/>
                <a:uFillTx/>
                <a:latin typeface="Arial"/>
                <a:ea typeface="+mn-ea"/>
                <a:cs typeface="Arial"/>
              </a:rPr>
              <a:t>Symptom </a:t>
            </a:r>
            <a:r>
              <a:rPr kumimoji="0" sz="1000" b="0" i="0" u="none" strike="noStrike" kern="1200" cap="none" spc="0" normalizeH="0" baseline="0" noProof="0" dirty="0">
                <a:ln>
                  <a:noFill/>
                </a:ln>
                <a:solidFill>
                  <a:srgbClr val="004676"/>
                </a:solidFill>
                <a:effectLst/>
                <a:uLnTx/>
                <a:uFillTx/>
                <a:latin typeface="Arial"/>
                <a:ea typeface="+mn-ea"/>
                <a:cs typeface="Arial"/>
              </a:rPr>
              <a:t>Assessment </a:t>
            </a:r>
            <a:r>
              <a:rPr kumimoji="0" sz="1000" b="0" i="0" u="none" strike="noStrike" kern="1200" cap="none" spc="-5" normalizeH="0" baseline="0" noProof="0" dirty="0">
                <a:ln>
                  <a:noFill/>
                </a:ln>
                <a:solidFill>
                  <a:srgbClr val="004676"/>
                </a:solidFill>
                <a:effectLst/>
                <a:uLnTx/>
                <a:uFillTx/>
                <a:latin typeface="Arial"/>
                <a:ea typeface="+mn-ea"/>
                <a:cs typeface="Arial"/>
              </a:rPr>
              <a:t>Form total symptom</a:t>
            </a:r>
            <a:r>
              <a:rPr kumimoji="0" sz="1000" b="0" i="0" u="none" strike="noStrike" kern="1200" cap="none" spc="260"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score.</a:t>
            </a:r>
            <a:endParaRPr kumimoji="0" sz="1000" b="0" i="0" u="none" strike="noStrike" kern="1200" cap="none" spc="0" normalizeH="0" baseline="0" noProof="0" dirty="0">
              <a:ln>
                <a:noFill/>
              </a:ln>
              <a:solidFill>
                <a:srgbClr val="004676"/>
              </a:solidFill>
              <a:effectLst/>
              <a:uLnTx/>
              <a:uFillTx/>
              <a:latin typeface="Arial"/>
              <a:ea typeface="+mn-ea"/>
              <a:cs typeface="Arial"/>
            </a:endParaRPr>
          </a:p>
          <a:p>
            <a:pPr marL="3550285" marR="0" lvl="0" indent="0" algn="l" defTabSz="914400" rtl="0" eaLnBrk="1" fontAlgn="auto" latinLnBrk="0" hangingPunct="1">
              <a:lnSpc>
                <a:spcPct val="100000"/>
              </a:lnSpc>
              <a:spcBef>
                <a:spcPts val="815"/>
              </a:spcBef>
              <a:spcAft>
                <a:spcPts val="0"/>
              </a:spcAft>
              <a:buClrTx/>
              <a:buSzTx/>
              <a:buFontTx/>
              <a:buNone/>
              <a:tabLst/>
              <a:defRPr/>
            </a:pPr>
            <a:r>
              <a:rPr kumimoji="0" sz="700" b="0" i="0" u="none" strike="noStrike" kern="1200" cap="none" spc="15" normalizeH="0" baseline="0" noProof="0" dirty="0">
                <a:ln>
                  <a:noFill/>
                </a:ln>
                <a:solidFill>
                  <a:srgbClr val="004676"/>
                </a:solidFill>
                <a:effectLst/>
                <a:uLnTx/>
                <a:uFillTx/>
                <a:latin typeface="Arial"/>
                <a:ea typeface="+mn-ea"/>
                <a:cs typeface="Arial"/>
              </a:rPr>
              <a:t>Poster presented </a:t>
            </a:r>
            <a:r>
              <a:rPr kumimoji="0" sz="700" b="0" i="0" u="none" strike="noStrike" kern="1200" cap="none" spc="10" normalizeH="0" baseline="0" noProof="0" dirty="0">
                <a:ln>
                  <a:noFill/>
                </a:ln>
                <a:solidFill>
                  <a:srgbClr val="004676"/>
                </a:solidFill>
                <a:effectLst/>
                <a:uLnTx/>
                <a:uFillTx/>
                <a:latin typeface="Arial"/>
                <a:ea typeface="+mn-ea"/>
                <a:cs typeface="Arial"/>
              </a:rPr>
              <a:t>at the </a:t>
            </a:r>
            <a:r>
              <a:rPr kumimoji="0" sz="700" b="0" i="0" u="none" strike="noStrike" kern="1200" cap="none" spc="15" normalizeH="0" baseline="0" noProof="0" dirty="0">
                <a:ln>
                  <a:noFill/>
                </a:ln>
                <a:solidFill>
                  <a:srgbClr val="004676"/>
                </a:solidFill>
                <a:effectLst/>
                <a:uLnTx/>
                <a:uFillTx/>
                <a:latin typeface="Arial"/>
                <a:ea typeface="+mn-ea"/>
                <a:cs typeface="Arial"/>
              </a:rPr>
              <a:t>2020 </a:t>
            </a:r>
            <a:r>
              <a:rPr kumimoji="0" sz="700" b="0" i="0" u="none" strike="noStrike" kern="1200" cap="none" spc="20" normalizeH="0" baseline="0" noProof="0" dirty="0">
                <a:ln>
                  <a:noFill/>
                </a:ln>
                <a:solidFill>
                  <a:srgbClr val="004676"/>
                </a:solidFill>
                <a:effectLst/>
                <a:uLnTx/>
                <a:uFillTx/>
                <a:latin typeface="Arial"/>
                <a:ea typeface="+mn-ea"/>
                <a:cs typeface="Arial"/>
              </a:rPr>
              <a:t>ASH </a:t>
            </a:r>
            <a:r>
              <a:rPr kumimoji="0" sz="700" b="0" i="0" u="none" strike="noStrike" kern="1200" cap="none" spc="15" normalizeH="0" baseline="0" noProof="0" dirty="0">
                <a:ln>
                  <a:noFill/>
                </a:ln>
                <a:solidFill>
                  <a:srgbClr val="004676"/>
                </a:solidFill>
                <a:effectLst/>
                <a:uLnTx/>
                <a:uFillTx/>
                <a:latin typeface="Arial"/>
                <a:ea typeface="+mn-ea"/>
                <a:cs typeface="Arial"/>
              </a:rPr>
              <a:t>Annual Meeting </a:t>
            </a:r>
            <a:r>
              <a:rPr kumimoji="0" sz="700" b="0" i="0" u="none" strike="noStrike" kern="1200" cap="none" spc="20" normalizeH="0" baseline="0" noProof="0" dirty="0">
                <a:ln>
                  <a:noFill/>
                </a:ln>
                <a:solidFill>
                  <a:srgbClr val="004676"/>
                </a:solidFill>
                <a:effectLst/>
                <a:uLnTx/>
                <a:uFillTx/>
                <a:latin typeface="Arial"/>
                <a:ea typeface="+mn-ea"/>
                <a:cs typeface="Arial"/>
              </a:rPr>
              <a:t>&amp; </a:t>
            </a:r>
            <a:r>
              <a:rPr kumimoji="0" sz="700" b="0" i="0" u="none" strike="noStrike" kern="1200" cap="none" spc="10" normalizeH="0" baseline="0" noProof="0" dirty="0">
                <a:ln>
                  <a:noFill/>
                </a:ln>
                <a:solidFill>
                  <a:srgbClr val="004676"/>
                </a:solidFill>
                <a:effectLst/>
                <a:uLnTx/>
                <a:uFillTx/>
                <a:latin typeface="Arial"/>
                <a:ea typeface="+mn-ea"/>
                <a:cs typeface="Arial"/>
              </a:rPr>
              <a:t>Exposition, </a:t>
            </a:r>
            <a:r>
              <a:rPr kumimoji="0" sz="700" b="0" i="0" u="none" strike="noStrike" kern="1200" cap="none" spc="15" normalizeH="0" baseline="0" noProof="0" dirty="0">
                <a:ln>
                  <a:noFill/>
                </a:ln>
                <a:solidFill>
                  <a:srgbClr val="004676"/>
                </a:solidFill>
                <a:effectLst/>
                <a:uLnTx/>
                <a:uFillTx/>
                <a:latin typeface="Arial"/>
                <a:ea typeface="+mn-ea"/>
                <a:cs typeface="Arial"/>
              </a:rPr>
              <a:t>held </a:t>
            </a:r>
            <a:r>
              <a:rPr kumimoji="0" sz="700" b="0" i="0" u="none" strike="noStrike" kern="1200" cap="none" spc="10" normalizeH="0" baseline="0" noProof="0" dirty="0">
                <a:ln>
                  <a:noFill/>
                </a:ln>
                <a:solidFill>
                  <a:srgbClr val="004676"/>
                </a:solidFill>
                <a:effectLst/>
                <a:uLnTx/>
                <a:uFillTx/>
                <a:latin typeface="Arial"/>
                <a:ea typeface="+mn-ea"/>
                <a:cs typeface="Arial"/>
              </a:rPr>
              <a:t>virtually </a:t>
            </a:r>
            <a:r>
              <a:rPr kumimoji="0" sz="700" b="0" i="0" u="none" strike="noStrike" kern="1200" cap="none" spc="15" normalizeH="0" baseline="0" noProof="0" dirty="0">
                <a:ln>
                  <a:noFill/>
                </a:ln>
                <a:solidFill>
                  <a:srgbClr val="004676"/>
                </a:solidFill>
                <a:effectLst/>
                <a:uLnTx/>
                <a:uFillTx/>
                <a:latin typeface="Arial"/>
                <a:ea typeface="+mn-ea"/>
                <a:cs typeface="Arial"/>
              </a:rPr>
              <a:t>on </a:t>
            </a:r>
            <a:r>
              <a:rPr kumimoji="0" sz="700" b="0" i="0" u="none" strike="noStrike" kern="1200" cap="none" spc="25" normalizeH="0" baseline="0" noProof="0" dirty="0">
                <a:ln>
                  <a:noFill/>
                </a:ln>
                <a:solidFill>
                  <a:srgbClr val="004676"/>
                </a:solidFill>
                <a:effectLst/>
                <a:uLnTx/>
                <a:uFillTx/>
                <a:latin typeface="Arial"/>
                <a:ea typeface="+mn-ea"/>
                <a:cs typeface="Arial"/>
              </a:rPr>
              <a:t>5–8 </a:t>
            </a:r>
            <a:r>
              <a:rPr kumimoji="0" sz="700" b="0" i="0" u="none" strike="noStrike" kern="1200" cap="none" spc="15" normalizeH="0" baseline="0" noProof="0" dirty="0">
                <a:ln>
                  <a:noFill/>
                </a:ln>
                <a:solidFill>
                  <a:srgbClr val="004676"/>
                </a:solidFill>
                <a:effectLst/>
                <a:uLnTx/>
                <a:uFillTx/>
                <a:latin typeface="Arial"/>
                <a:ea typeface="+mn-ea"/>
                <a:cs typeface="Arial"/>
              </a:rPr>
              <a:t>December</a:t>
            </a:r>
            <a:r>
              <a:rPr kumimoji="0" sz="700" b="0" i="0" u="none" strike="noStrike" kern="1200" cap="none" spc="-25" normalizeH="0" baseline="0" noProof="0" dirty="0">
                <a:ln>
                  <a:noFill/>
                </a:ln>
                <a:solidFill>
                  <a:srgbClr val="004676"/>
                </a:solidFill>
                <a:effectLst/>
                <a:uLnTx/>
                <a:uFillTx/>
                <a:latin typeface="Arial"/>
                <a:ea typeface="+mn-ea"/>
                <a:cs typeface="Arial"/>
              </a:rPr>
              <a:t> </a:t>
            </a:r>
            <a:r>
              <a:rPr kumimoji="0" sz="700" b="0" i="0" u="none" strike="noStrike" kern="1200" cap="none" spc="15" normalizeH="0" baseline="0" noProof="0" dirty="0">
                <a:ln>
                  <a:noFill/>
                </a:ln>
                <a:solidFill>
                  <a:srgbClr val="004676"/>
                </a:solidFill>
                <a:effectLst/>
                <a:uLnTx/>
                <a:uFillTx/>
                <a:latin typeface="Arial"/>
                <a:ea typeface="+mn-ea"/>
                <a:cs typeface="Arial"/>
              </a:rPr>
              <a:t>2020</a:t>
            </a:r>
            <a:endParaRPr kumimoji="0" sz="700" b="0" i="0" u="none" strike="noStrike" kern="1200" cap="none" spc="0" normalizeH="0" baseline="0" noProof="0" dirty="0">
              <a:ln>
                <a:noFill/>
              </a:ln>
              <a:solidFill>
                <a:srgbClr val="004676"/>
              </a:solidFill>
              <a:effectLst/>
              <a:uLnTx/>
              <a:uFillTx/>
              <a:latin typeface="Arial"/>
              <a:ea typeface="+mn-ea"/>
              <a:cs typeface="Arial"/>
            </a:endParaRPr>
          </a:p>
        </p:txBody>
      </p:sp>
      <p:sp>
        <p:nvSpPr>
          <p:cNvPr id="69" name="object 69"/>
          <p:cNvSpPr txBox="1"/>
          <p:nvPr/>
        </p:nvSpPr>
        <p:spPr>
          <a:xfrm>
            <a:off x="5699886" y="3887470"/>
            <a:ext cx="977265" cy="335915"/>
          </a:xfrm>
          <a:prstGeom prst="rect">
            <a:avLst/>
          </a:prstGeom>
        </p:spPr>
        <p:txBody>
          <a:bodyPr vert="horz" wrap="square" lIns="0" tIns="12700" rIns="0" bIns="0" rtlCol="0">
            <a:spAutoFit/>
          </a:bodyPr>
          <a:lstStyle/>
          <a:p>
            <a:pPr marL="307975" marR="0" lvl="0" indent="0" algn="l" defTabSz="914400" rtl="0" eaLnBrk="1" fontAlgn="auto" latinLnBrk="0" hangingPunct="1">
              <a:lnSpc>
                <a:spcPct val="100000"/>
              </a:lnSpc>
              <a:spcBef>
                <a:spcPts val="100"/>
              </a:spcBef>
              <a:spcAft>
                <a:spcPts val="0"/>
              </a:spcAft>
              <a:buClrTx/>
              <a:buSzTx/>
              <a:buFontTx/>
              <a:buNone/>
              <a:tabLst>
                <a:tab pos="788670" algn="l"/>
              </a:tabLst>
              <a:defRPr/>
            </a:pPr>
            <a:r>
              <a:rPr kumimoji="0" sz="900" b="0" i="0" u="none" strike="noStrike" kern="1200" cap="none" spc="-45" normalizeH="0" baseline="0" noProof="0" dirty="0">
                <a:ln>
                  <a:noFill/>
                </a:ln>
                <a:solidFill>
                  <a:prstClr val="black"/>
                </a:solidFill>
                <a:effectLst/>
                <a:uLnTx/>
                <a:uFillTx/>
                <a:latin typeface="Arial"/>
                <a:ea typeface="+mn-ea"/>
                <a:cs typeface="Arial"/>
              </a:rPr>
              <a:t>1</a:t>
            </a:r>
            <a:r>
              <a:rPr kumimoji="0" sz="900" b="0" i="0" u="none" strike="noStrike" kern="1200" cap="none" spc="-85" normalizeH="0" baseline="0" noProof="0" dirty="0">
                <a:ln>
                  <a:noFill/>
                </a:ln>
                <a:solidFill>
                  <a:prstClr val="black"/>
                </a:solidFill>
                <a:effectLst/>
                <a:uLnTx/>
                <a:uFillTx/>
                <a:latin typeface="Arial"/>
                <a:ea typeface="+mn-ea"/>
                <a:cs typeface="Arial"/>
              </a:rPr>
              <a:t>1</a:t>
            </a:r>
            <a:r>
              <a:rPr kumimoji="0" sz="900" b="0" i="0" u="none" strike="noStrike" kern="1200" cap="none" spc="-5" normalizeH="0" baseline="0" noProof="0" dirty="0">
                <a:ln>
                  <a:noFill/>
                </a:ln>
                <a:solidFill>
                  <a:prstClr val="black"/>
                </a:solidFill>
                <a:effectLst/>
                <a:uLnTx/>
                <a:uFillTx/>
                <a:latin typeface="Arial"/>
                <a:ea typeface="+mn-ea"/>
                <a:cs typeface="Arial"/>
              </a:rPr>
              <a:t>7</a:t>
            </a:r>
            <a:r>
              <a:rPr kumimoji="0" sz="900" b="0" i="0" u="none" strike="noStrike" kern="1200" cap="none" spc="0" normalizeH="0" baseline="0" noProof="0" dirty="0">
                <a:ln>
                  <a:noFill/>
                </a:ln>
                <a:solidFill>
                  <a:prstClr val="black"/>
                </a:solidFill>
                <a:effectLst/>
                <a:uLnTx/>
                <a:uFillTx/>
                <a:latin typeface="Arial"/>
                <a:ea typeface="+mn-ea"/>
                <a:cs typeface="Arial"/>
              </a:rPr>
              <a:t>	</a:t>
            </a:r>
            <a:r>
              <a:rPr kumimoji="0" sz="900" b="0" i="0" u="none" strike="noStrike" kern="1200" cap="none" spc="-55" normalizeH="0" baseline="0" noProof="0" dirty="0">
                <a:ln>
                  <a:noFill/>
                </a:ln>
                <a:solidFill>
                  <a:prstClr val="black"/>
                </a:solidFill>
                <a:effectLst/>
                <a:uLnTx/>
                <a:uFillTx/>
                <a:latin typeface="Arial"/>
                <a:ea typeface="+mn-ea"/>
                <a:cs typeface="Arial"/>
              </a:rPr>
              <a:t>1</a:t>
            </a:r>
            <a:r>
              <a:rPr kumimoji="0" sz="900" b="0" i="0" u="none" strike="noStrike" kern="1200" cap="none" spc="-85" normalizeH="0" baseline="0" noProof="0" dirty="0">
                <a:ln>
                  <a:noFill/>
                </a:ln>
                <a:solidFill>
                  <a:prstClr val="black"/>
                </a:solidFill>
                <a:effectLst/>
                <a:uLnTx/>
                <a:uFillTx/>
                <a:latin typeface="Arial"/>
                <a:ea typeface="+mn-ea"/>
                <a:cs typeface="Arial"/>
              </a:rPr>
              <a:t>3</a:t>
            </a:r>
            <a:r>
              <a:rPr kumimoji="0" sz="900" b="0" i="0" u="none" strike="noStrike" kern="1200" cap="none" spc="-5" normalizeH="0" baseline="0" noProof="0" dirty="0">
                <a:ln>
                  <a:noFill/>
                </a:ln>
                <a:solidFill>
                  <a:prstClr val="black"/>
                </a:solidFill>
                <a:effectLst/>
                <a:uLnTx/>
                <a:uFillTx/>
                <a:latin typeface="Arial"/>
                <a:ea typeface="+mn-ea"/>
                <a:cs typeface="Arial"/>
              </a:rPr>
              <a:t>0</a:t>
            </a:r>
            <a:endParaRPr kumimoji="0" sz="9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2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Time </a:t>
            </a:r>
            <a:r>
              <a:rPr kumimoji="0" sz="700" b="1" i="0" u="none" strike="noStrike" kern="1200" cap="none" spc="-10" normalizeH="0" baseline="0" noProof="0" dirty="0">
                <a:ln>
                  <a:noFill/>
                </a:ln>
                <a:solidFill>
                  <a:prstClr val="black"/>
                </a:solidFill>
                <a:effectLst/>
                <a:uLnTx/>
                <a:uFillTx/>
                <a:latin typeface="Arial"/>
                <a:ea typeface="+mn-ea"/>
                <a:cs typeface="Arial"/>
              </a:rPr>
              <a:t>(study</a:t>
            </a:r>
            <a:r>
              <a:rPr kumimoji="0" sz="700" b="1" i="0" u="none" strike="noStrike" kern="1200" cap="none" spc="40" normalizeH="0" baseline="0" noProof="0" dirty="0">
                <a:ln>
                  <a:noFill/>
                </a:ln>
                <a:solidFill>
                  <a:prstClr val="black"/>
                </a:solidFill>
                <a:effectLst/>
                <a:uLnTx/>
                <a:uFillTx/>
                <a:latin typeface="Arial"/>
                <a:ea typeface="+mn-ea"/>
                <a:cs typeface="Arial"/>
              </a:rPr>
              <a:t> </a:t>
            </a:r>
            <a:r>
              <a:rPr kumimoji="0" sz="700" b="1" i="0" u="none" strike="noStrike" kern="1200" cap="none" spc="-10" normalizeH="0" baseline="0" noProof="0" dirty="0">
                <a:ln>
                  <a:noFill/>
                </a:ln>
                <a:solidFill>
                  <a:prstClr val="black"/>
                </a:solidFill>
                <a:effectLst/>
                <a:uLnTx/>
                <a:uFillTx/>
                <a:latin typeface="Arial"/>
                <a:ea typeface="+mn-ea"/>
                <a:cs typeface="Arial"/>
              </a:rPr>
              <a:t>weeks)</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15098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55904"/>
            <a:ext cx="12192000" cy="6102350"/>
          </a:xfrm>
          <a:custGeom>
            <a:avLst/>
            <a:gdLst/>
            <a:ahLst/>
            <a:cxnLst/>
            <a:rect l="l" t="t" r="r" b="b"/>
            <a:pathLst>
              <a:path w="12192000" h="6102350">
                <a:moveTo>
                  <a:pt x="0" y="6102095"/>
                </a:moveTo>
                <a:lnTo>
                  <a:pt x="12192000" y="6102095"/>
                </a:lnTo>
                <a:lnTo>
                  <a:pt x="12192000" y="0"/>
                </a:lnTo>
                <a:lnTo>
                  <a:pt x="0" y="0"/>
                </a:lnTo>
                <a:lnTo>
                  <a:pt x="0" y="6102095"/>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14527" y="1033272"/>
            <a:ext cx="11396980" cy="5184775"/>
          </a:xfrm>
          <a:custGeom>
            <a:avLst/>
            <a:gdLst/>
            <a:ahLst/>
            <a:cxnLst/>
            <a:rect l="l" t="t" r="r" b="b"/>
            <a:pathLst>
              <a:path w="11396980" h="5184775">
                <a:moveTo>
                  <a:pt x="11215624" y="0"/>
                </a:moveTo>
                <a:lnTo>
                  <a:pt x="180848" y="0"/>
                </a:lnTo>
                <a:lnTo>
                  <a:pt x="132769" y="6464"/>
                </a:lnTo>
                <a:lnTo>
                  <a:pt x="89567" y="24703"/>
                </a:lnTo>
                <a:lnTo>
                  <a:pt x="52966" y="52990"/>
                </a:lnTo>
                <a:lnTo>
                  <a:pt x="24689" y="89596"/>
                </a:lnTo>
                <a:lnTo>
                  <a:pt x="6459" y="132791"/>
                </a:lnTo>
                <a:lnTo>
                  <a:pt x="0" y="180848"/>
                </a:lnTo>
                <a:lnTo>
                  <a:pt x="0" y="5003800"/>
                </a:lnTo>
                <a:lnTo>
                  <a:pt x="6459" y="5051878"/>
                </a:lnTo>
                <a:lnTo>
                  <a:pt x="24689" y="5095080"/>
                </a:lnTo>
                <a:lnTo>
                  <a:pt x="52966" y="5131681"/>
                </a:lnTo>
                <a:lnTo>
                  <a:pt x="89567" y="5159958"/>
                </a:lnTo>
                <a:lnTo>
                  <a:pt x="132769" y="5178188"/>
                </a:lnTo>
                <a:lnTo>
                  <a:pt x="180848" y="5184648"/>
                </a:lnTo>
                <a:lnTo>
                  <a:pt x="11215624" y="5184648"/>
                </a:lnTo>
                <a:lnTo>
                  <a:pt x="11263680" y="5178188"/>
                </a:lnTo>
                <a:lnTo>
                  <a:pt x="11306875" y="5159958"/>
                </a:lnTo>
                <a:lnTo>
                  <a:pt x="11343481" y="5131681"/>
                </a:lnTo>
                <a:lnTo>
                  <a:pt x="11371768" y="5095080"/>
                </a:lnTo>
                <a:lnTo>
                  <a:pt x="11390007" y="5051878"/>
                </a:lnTo>
                <a:lnTo>
                  <a:pt x="11396472" y="5003800"/>
                </a:lnTo>
                <a:lnTo>
                  <a:pt x="11396472" y="180848"/>
                </a:lnTo>
                <a:lnTo>
                  <a:pt x="11390007" y="132791"/>
                </a:lnTo>
                <a:lnTo>
                  <a:pt x="11371768" y="89596"/>
                </a:lnTo>
                <a:lnTo>
                  <a:pt x="11343481" y="52990"/>
                </a:lnTo>
                <a:lnTo>
                  <a:pt x="11306875" y="24703"/>
                </a:lnTo>
                <a:lnTo>
                  <a:pt x="11263680" y="6464"/>
                </a:lnTo>
                <a:lnTo>
                  <a:pt x="1121562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493268" y="142066"/>
            <a:ext cx="7114540" cy="443070"/>
          </a:xfrm>
          <a:prstGeom prst="rect">
            <a:avLst/>
          </a:prstGeom>
        </p:spPr>
        <p:txBody>
          <a:bodyPr vert="horz" wrap="square" lIns="0" tIns="12065" rIns="0" bIns="0" rtlCol="0">
            <a:spAutoFit/>
          </a:bodyPr>
          <a:lstStyle/>
          <a:p>
            <a:pPr marL="12700">
              <a:lnSpc>
                <a:spcPct val="100000"/>
              </a:lnSpc>
              <a:spcBef>
                <a:spcPts val="95"/>
              </a:spcBef>
            </a:pPr>
            <a:r>
              <a:rPr lang="it-IT" sz="2800" b="1" spc="-5" dirty="0"/>
              <a:t>Response-2: </a:t>
            </a:r>
            <a:r>
              <a:rPr sz="2800" b="1" spc="-5" dirty="0"/>
              <a:t>Adverse events </a:t>
            </a:r>
            <a:r>
              <a:rPr lang="it-IT" sz="2800" b="1" spc="-5" dirty="0" err="1"/>
              <a:t>at</a:t>
            </a:r>
            <a:r>
              <a:rPr lang="it-IT" sz="2800" b="1" spc="-5" dirty="0"/>
              <a:t> 5 </a:t>
            </a:r>
            <a:r>
              <a:rPr lang="it-IT" sz="2800" b="1" spc="-5" dirty="0" err="1"/>
              <a:t>years</a:t>
            </a:r>
            <a:endParaRPr sz="2800" b="1" dirty="0"/>
          </a:p>
        </p:txBody>
      </p:sp>
      <p:sp>
        <p:nvSpPr>
          <p:cNvPr id="8" name="object 8"/>
          <p:cNvSpPr txBox="1"/>
          <p:nvPr/>
        </p:nvSpPr>
        <p:spPr>
          <a:xfrm>
            <a:off x="438708" y="6376917"/>
            <a:ext cx="6506209" cy="15388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srgbClr val="004676"/>
                </a:solidFill>
                <a:effectLst/>
                <a:uLnTx/>
                <a:uFillTx/>
                <a:latin typeface="Arial"/>
                <a:ea typeface="+mn-ea"/>
                <a:cs typeface="Arial"/>
              </a:rPr>
              <a:t>Safety set. </a:t>
            </a:r>
            <a:r>
              <a:rPr kumimoji="0" sz="1000" b="0" i="0" u="none" strike="noStrike" kern="1200" cap="none" spc="-10" normalizeH="0" baseline="0" noProof="0" dirty="0">
                <a:ln>
                  <a:noFill/>
                </a:ln>
                <a:solidFill>
                  <a:srgbClr val="004676"/>
                </a:solidFill>
                <a:effectLst/>
                <a:uLnTx/>
                <a:uFillTx/>
                <a:latin typeface="Arial"/>
                <a:ea typeface="+mn-ea"/>
                <a:cs typeface="Arial"/>
              </a:rPr>
              <a:t>AE, </a:t>
            </a:r>
            <a:r>
              <a:rPr kumimoji="0" sz="1000" b="0" i="0" u="none" strike="noStrike" kern="1200" cap="none" spc="-5" normalizeH="0" baseline="0" noProof="0" dirty="0">
                <a:ln>
                  <a:noFill/>
                </a:ln>
                <a:solidFill>
                  <a:srgbClr val="004676"/>
                </a:solidFill>
                <a:effectLst/>
                <a:uLnTx/>
                <a:uFillTx/>
                <a:latin typeface="Arial"/>
                <a:ea typeface="+mn-ea"/>
                <a:cs typeface="Arial"/>
              </a:rPr>
              <a:t>adverse event; </a:t>
            </a:r>
            <a:r>
              <a:rPr kumimoji="0" sz="1000" b="0" i="0" u="none" strike="noStrike" kern="1200" cap="none" spc="-15" normalizeH="0" baseline="0" noProof="0" dirty="0">
                <a:ln>
                  <a:noFill/>
                </a:ln>
                <a:solidFill>
                  <a:srgbClr val="004676"/>
                </a:solidFill>
                <a:effectLst/>
                <a:uLnTx/>
                <a:uFillTx/>
                <a:latin typeface="Arial"/>
                <a:ea typeface="+mn-ea"/>
                <a:cs typeface="Arial"/>
              </a:rPr>
              <a:t>PY, </a:t>
            </a:r>
            <a:r>
              <a:rPr kumimoji="0" sz="1000" b="0" i="0" u="none" strike="noStrike" kern="1200" cap="none" spc="-10" normalizeH="0" baseline="0" noProof="0" dirty="0">
                <a:ln>
                  <a:noFill/>
                </a:ln>
                <a:solidFill>
                  <a:srgbClr val="004676"/>
                </a:solidFill>
                <a:effectLst/>
                <a:uLnTx/>
                <a:uFillTx/>
                <a:latin typeface="Arial"/>
                <a:ea typeface="+mn-ea"/>
                <a:cs typeface="Arial"/>
              </a:rPr>
              <a:t>patient-years; </a:t>
            </a:r>
            <a:r>
              <a:rPr kumimoji="0" sz="1000" b="0" i="0" u="none" strike="noStrike" kern="1200" cap="none" spc="-5" normalizeH="0" baseline="0" noProof="0" dirty="0">
                <a:ln>
                  <a:noFill/>
                </a:ln>
                <a:solidFill>
                  <a:srgbClr val="004676"/>
                </a:solidFill>
                <a:effectLst/>
                <a:uLnTx/>
                <a:uFillTx/>
                <a:latin typeface="Arial"/>
                <a:ea typeface="+mn-ea"/>
                <a:cs typeface="Arial"/>
              </a:rPr>
              <a:t>NMSC, Non-melanoma </a:t>
            </a:r>
            <a:r>
              <a:rPr kumimoji="0" sz="1000" b="0" i="0" u="none" strike="noStrike" kern="1200" cap="none" spc="0" normalizeH="0" baseline="0" noProof="0" dirty="0">
                <a:ln>
                  <a:noFill/>
                </a:ln>
                <a:solidFill>
                  <a:srgbClr val="004676"/>
                </a:solidFill>
                <a:effectLst/>
                <a:uLnTx/>
                <a:uFillTx/>
                <a:latin typeface="Arial"/>
                <a:ea typeface="+mn-ea"/>
                <a:cs typeface="Arial"/>
              </a:rPr>
              <a:t>skin </a:t>
            </a:r>
            <a:r>
              <a:rPr kumimoji="0" sz="1000" b="0" i="0" u="none" strike="noStrike" kern="1200" cap="none" spc="-5" normalizeH="0" baseline="0" noProof="0" dirty="0">
                <a:ln>
                  <a:noFill/>
                </a:ln>
                <a:solidFill>
                  <a:srgbClr val="004676"/>
                </a:solidFill>
                <a:effectLst/>
                <a:uLnTx/>
                <a:uFillTx/>
                <a:latin typeface="Arial"/>
                <a:ea typeface="+mn-ea"/>
                <a:cs typeface="Arial"/>
              </a:rPr>
              <a:t>cancer; TEE, thromboembolic</a:t>
            </a:r>
            <a:r>
              <a:rPr kumimoji="0" sz="1000" b="0" i="0" u="none" strike="noStrike" kern="1200" cap="none" spc="145" normalizeH="0" baseline="0" noProof="0" dirty="0">
                <a:ln>
                  <a:noFill/>
                </a:ln>
                <a:solidFill>
                  <a:srgbClr val="004676"/>
                </a:solidFill>
                <a:effectLst/>
                <a:uLnTx/>
                <a:uFillTx/>
                <a:latin typeface="Arial"/>
                <a:ea typeface="+mn-ea"/>
                <a:cs typeface="Arial"/>
              </a:rPr>
              <a:t> </a:t>
            </a:r>
            <a:r>
              <a:rPr kumimoji="0" sz="1000" b="0" i="0" u="none" strike="noStrike" kern="1200" cap="none" spc="-5" normalizeH="0" baseline="0" noProof="0" dirty="0">
                <a:ln>
                  <a:noFill/>
                </a:ln>
                <a:solidFill>
                  <a:srgbClr val="004676"/>
                </a:solidFill>
                <a:effectLst/>
                <a:uLnTx/>
                <a:uFillTx/>
                <a:latin typeface="Arial"/>
                <a:ea typeface="+mn-ea"/>
                <a:cs typeface="Arial"/>
              </a:rPr>
              <a:t>events.</a:t>
            </a:r>
            <a:endParaRPr kumimoji="0" sz="1000" b="0" i="0" u="none" strike="noStrike" kern="1200" cap="none" spc="0" normalizeH="0" baseline="0" noProof="0" dirty="0">
              <a:ln>
                <a:noFill/>
              </a:ln>
              <a:solidFill>
                <a:srgbClr val="004676"/>
              </a:solidFill>
              <a:effectLst/>
              <a:uLnTx/>
              <a:uFillTx/>
              <a:latin typeface="Arial"/>
              <a:ea typeface="+mn-ea"/>
              <a:cs typeface="Arial"/>
            </a:endParaRPr>
          </a:p>
        </p:txBody>
      </p:sp>
      <p:sp>
        <p:nvSpPr>
          <p:cNvPr id="10" name="object 10"/>
          <p:cNvSpPr txBox="1">
            <a:spLocks noGrp="1"/>
          </p:cNvSpPr>
          <p:nvPr>
            <p:ph type="ftr" sz="quarter" idx="5"/>
          </p:nvPr>
        </p:nvSpPr>
        <p:spPr>
          <a:xfrm>
            <a:off x="3976496" y="6650194"/>
            <a:ext cx="4239259" cy="115416"/>
          </a:xfrm>
          <a:prstGeom prst="rect">
            <a:avLst/>
          </a:prstGeom>
        </p:spPr>
        <p:txBody>
          <a:bodyPr vert="horz" wrap="square" lIns="0" tIns="7620" rIns="0" bIns="0" rtlCol="0">
            <a:spAutoFit/>
          </a:bodyPr>
          <a:lstStyle/>
          <a:p>
            <a:pPr marL="12700" marR="0" lvl="0" indent="0" algn="l" defTabSz="914400" rtl="0" eaLnBrk="1" fontAlgn="auto" latinLnBrk="0" hangingPunct="1">
              <a:lnSpc>
                <a:spcPct val="100000"/>
              </a:lnSpc>
              <a:spcBef>
                <a:spcPts val="60"/>
              </a:spcBef>
              <a:spcAft>
                <a:spcPts val="0"/>
              </a:spcAft>
              <a:buClrTx/>
              <a:buSzTx/>
              <a:buFontTx/>
              <a:buNone/>
              <a:tabLst/>
              <a:defRPr/>
            </a:pPr>
            <a:r>
              <a:rPr kumimoji="0" sz="700" b="0" i="0" u="none" strike="noStrike" kern="1200" cap="none" spc="15" normalizeH="0" baseline="0" noProof="0" dirty="0">
                <a:ln>
                  <a:noFill/>
                </a:ln>
                <a:solidFill>
                  <a:srgbClr val="004676"/>
                </a:solidFill>
                <a:effectLst/>
                <a:uLnTx/>
                <a:uFillTx/>
                <a:latin typeface="Arial"/>
                <a:ea typeface="+mn-ea"/>
                <a:cs typeface="Arial"/>
              </a:rPr>
              <a:t>Poster presented </a:t>
            </a:r>
            <a:r>
              <a:rPr kumimoji="0" sz="700" b="0" i="0" u="none" strike="noStrike" kern="1200" cap="none" spc="10" normalizeH="0" baseline="0" noProof="0" dirty="0">
                <a:ln>
                  <a:noFill/>
                </a:ln>
                <a:solidFill>
                  <a:srgbClr val="004676"/>
                </a:solidFill>
                <a:effectLst/>
                <a:uLnTx/>
                <a:uFillTx/>
                <a:latin typeface="Arial"/>
                <a:ea typeface="+mn-ea"/>
                <a:cs typeface="Arial"/>
              </a:rPr>
              <a:t>at the </a:t>
            </a:r>
            <a:r>
              <a:rPr kumimoji="0" sz="700" b="0" i="0" u="none" strike="noStrike" kern="1200" cap="none" spc="15" normalizeH="0" baseline="0" noProof="0" dirty="0">
                <a:ln>
                  <a:noFill/>
                </a:ln>
                <a:solidFill>
                  <a:srgbClr val="004676"/>
                </a:solidFill>
                <a:effectLst/>
                <a:uLnTx/>
                <a:uFillTx/>
                <a:latin typeface="Arial"/>
                <a:ea typeface="+mn-ea"/>
                <a:cs typeface="Arial"/>
              </a:rPr>
              <a:t>2020 </a:t>
            </a:r>
            <a:r>
              <a:rPr kumimoji="0" sz="700" b="0" i="0" u="none" strike="noStrike" kern="1200" cap="none" spc="20" normalizeH="0" baseline="0" noProof="0" dirty="0">
                <a:ln>
                  <a:noFill/>
                </a:ln>
                <a:solidFill>
                  <a:srgbClr val="004676"/>
                </a:solidFill>
                <a:effectLst/>
                <a:uLnTx/>
                <a:uFillTx/>
                <a:latin typeface="Arial"/>
                <a:ea typeface="+mn-ea"/>
                <a:cs typeface="Arial"/>
              </a:rPr>
              <a:t>ASH </a:t>
            </a:r>
            <a:r>
              <a:rPr kumimoji="0" sz="700" b="0" i="0" u="none" strike="noStrike" kern="1200" cap="none" spc="15" normalizeH="0" baseline="0" noProof="0" dirty="0">
                <a:ln>
                  <a:noFill/>
                </a:ln>
                <a:solidFill>
                  <a:srgbClr val="004676"/>
                </a:solidFill>
                <a:effectLst/>
                <a:uLnTx/>
                <a:uFillTx/>
                <a:latin typeface="Arial"/>
                <a:ea typeface="+mn-ea"/>
                <a:cs typeface="Arial"/>
              </a:rPr>
              <a:t>Annual Meeting </a:t>
            </a:r>
            <a:r>
              <a:rPr kumimoji="0" sz="700" b="0" i="0" u="none" strike="noStrike" kern="1200" cap="none" spc="20" normalizeH="0" baseline="0" noProof="0" dirty="0">
                <a:ln>
                  <a:noFill/>
                </a:ln>
                <a:solidFill>
                  <a:srgbClr val="004676"/>
                </a:solidFill>
                <a:effectLst/>
                <a:uLnTx/>
                <a:uFillTx/>
                <a:latin typeface="Arial"/>
                <a:ea typeface="+mn-ea"/>
                <a:cs typeface="Arial"/>
              </a:rPr>
              <a:t>&amp; </a:t>
            </a:r>
            <a:r>
              <a:rPr kumimoji="0" sz="700" b="0" i="0" u="none" strike="noStrike" kern="1200" cap="none" spc="10" normalizeH="0" baseline="0" noProof="0" dirty="0">
                <a:ln>
                  <a:noFill/>
                </a:ln>
                <a:solidFill>
                  <a:srgbClr val="004676"/>
                </a:solidFill>
                <a:effectLst/>
                <a:uLnTx/>
                <a:uFillTx/>
                <a:latin typeface="Arial"/>
                <a:ea typeface="+mn-ea"/>
                <a:cs typeface="Arial"/>
              </a:rPr>
              <a:t>Exposition, </a:t>
            </a:r>
            <a:r>
              <a:rPr kumimoji="0" sz="700" b="0" i="0" u="none" strike="noStrike" kern="1200" cap="none" spc="15" normalizeH="0" baseline="0" noProof="0" dirty="0">
                <a:ln>
                  <a:noFill/>
                </a:ln>
                <a:solidFill>
                  <a:srgbClr val="004676"/>
                </a:solidFill>
                <a:effectLst/>
                <a:uLnTx/>
                <a:uFillTx/>
                <a:latin typeface="Arial"/>
                <a:ea typeface="+mn-ea"/>
                <a:cs typeface="Arial"/>
              </a:rPr>
              <a:t>held </a:t>
            </a:r>
            <a:r>
              <a:rPr kumimoji="0" sz="700" b="0" i="0" u="none" strike="noStrike" kern="1200" cap="none" spc="10" normalizeH="0" baseline="0" noProof="0" dirty="0">
                <a:ln>
                  <a:noFill/>
                </a:ln>
                <a:solidFill>
                  <a:srgbClr val="004676"/>
                </a:solidFill>
                <a:effectLst/>
                <a:uLnTx/>
                <a:uFillTx/>
                <a:latin typeface="Arial"/>
                <a:ea typeface="+mn-ea"/>
                <a:cs typeface="Arial"/>
              </a:rPr>
              <a:t>virtually </a:t>
            </a:r>
            <a:r>
              <a:rPr kumimoji="0" sz="700" b="0" i="0" u="none" strike="noStrike" kern="1200" cap="none" spc="15" normalizeH="0" baseline="0" noProof="0" dirty="0">
                <a:ln>
                  <a:noFill/>
                </a:ln>
                <a:solidFill>
                  <a:srgbClr val="004676"/>
                </a:solidFill>
                <a:effectLst/>
                <a:uLnTx/>
                <a:uFillTx/>
                <a:latin typeface="Arial"/>
                <a:ea typeface="+mn-ea"/>
                <a:cs typeface="Arial"/>
              </a:rPr>
              <a:t>on </a:t>
            </a:r>
            <a:r>
              <a:rPr kumimoji="0" sz="700" b="0" i="0" u="none" strike="noStrike" kern="1200" cap="none" spc="25" normalizeH="0" baseline="0" noProof="0" dirty="0">
                <a:ln>
                  <a:noFill/>
                </a:ln>
                <a:solidFill>
                  <a:srgbClr val="004676"/>
                </a:solidFill>
                <a:effectLst/>
                <a:uLnTx/>
                <a:uFillTx/>
                <a:latin typeface="Arial"/>
                <a:ea typeface="+mn-ea"/>
                <a:cs typeface="Arial"/>
              </a:rPr>
              <a:t>5–8 </a:t>
            </a:r>
            <a:r>
              <a:rPr kumimoji="0" sz="700" b="0" i="0" u="none" strike="noStrike" kern="1200" cap="none" spc="15" normalizeH="0" baseline="0" noProof="0" dirty="0">
                <a:ln>
                  <a:noFill/>
                </a:ln>
                <a:solidFill>
                  <a:srgbClr val="004676"/>
                </a:solidFill>
                <a:effectLst/>
                <a:uLnTx/>
                <a:uFillTx/>
                <a:latin typeface="Arial"/>
                <a:ea typeface="+mn-ea"/>
                <a:cs typeface="Arial"/>
              </a:rPr>
              <a:t>December 2020</a:t>
            </a:r>
          </a:p>
        </p:txBody>
      </p:sp>
      <p:graphicFrame>
        <p:nvGraphicFramePr>
          <p:cNvPr id="6" name="object 6"/>
          <p:cNvGraphicFramePr>
            <a:graphicFrameLocks noGrp="1"/>
          </p:cNvGraphicFramePr>
          <p:nvPr/>
        </p:nvGraphicFramePr>
        <p:xfrm>
          <a:off x="547382" y="1144016"/>
          <a:ext cx="11113134" cy="3562090"/>
        </p:xfrm>
        <a:graphic>
          <a:graphicData uri="http://schemas.openxmlformats.org/drawingml/2006/table">
            <a:tbl>
              <a:tblPr firstRow="1" bandRow="1">
                <a:tableStyleId>{2D5ABB26-0587-4C30-8999-92F81FD0307C}</a:tableStyleId>
              </a:tblPr>
              <a:tblGrid>
                <a:gridCol w="2952115">
                  <a:extLst>
                    <a:ext uri="{9D8B030D-6E8A-4147-A177-3AD203B41FA5}">
                      <a16:colId xmlns:a16="http://schemas.microsoft.com/office/drawing/2014/main" val="20000"/>
                    </a:ext>
                  </a:extLst>
                </a:gridCol>
                <a:gridCol w="1360169">
                  <a:extLst>
                    <a:ext uri="{9D8B030D-6E8A-4147-A177-3AD203B41FA5}">
                      <a16:colId xmlns:a16="http://schemas.microsoft.com/office/drawing/2014/main" val="20001"/>
                    </a:ext>
                  </a:extLst>
                </a:gridCol>
                <a:gridCol w="1360170">
                  <a:extLst>
                    <a:ext uri="{9D8B030D-6E8A-4147-A177-3AD203B41FA5}">
                      <a16:colId xmlns:a16="http://schemas.microsoft.com/office/drawing/2014/main" val="20002"/>
                    </a:ext>
                  </a:extLst>
                </a:gridCol>
                <a:gridCol w="1360170">
                  <a:extLst>
                    <a:ext uri="{9D8B030D-6E8A-4147-A177-3AD203B41FA5}">
                      <a16:colId xmlns:a16="http://schemas.microsoft.com/office/drawing/2014/main" val="20003"/>
                    </a:ext>
                  </a:extLst>
                </a:gridCol>
                <a:gridCol w="1360170">
                  <a:extLst>
                    <a:ext uri="{9D8B030D-6E8A-4147-A177-3AD203B41FA5}">
                      <a16:colId xmlns:a16="http://schemas.microsoft.com/office/drawing/2014/main" val="20004"/>
                    </a:ext>
                  </a:extLst>
                </a:gridCol>
                <a:gridCol w="1360170">
                  <a:extLst>
                    <a:ext uri="{9D8B030D-6E8A-4147-A177-3AD203B41FA5}">
                      <a16:colId xmlns:a16="http://schemas.microsoft.com/office/drawing/2014/main" val="20005"/>
                    </a:ext>
                  </a:extLst>
                </a:gridCol>
                <a:gridCol w="1360170">
                  <a:extLst>
                    <a:ext uri="{9D8B030D-6E8A-4147-A177-3AD203B41FA5}">
                      <a16:colId xmlns:a16="http://schemas.microsoft.com/office/drawing/2014/main" val="20006"/>
                    </a:ext>
                  </a:extLst>
                </a:gridCol>
              </a:tblGrid>
              <a:tr h="392684">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676"/>
                    </a:solidFill>
                  </a:tcPr>
                </a:tc>
                <a:tc gridSpan="2">
                  <a:txBody>
                    <a:bodyPr/>
                    <a:lstStyle/>
                    <a:p>
                      <a:pPr marL="927100">
                        <a:lnSpc>
                          <a:spcPct val="100000"/>
                        </a:lnSpc>
                        <a:spcBef>
                          <a:spcPts val="725"/>
                        </a:spcBef>
                      </a:pPr>
                      <a:r>
                        <a:rPr sz="1300" spc="-5" dirty="0">
                          <a:solidFill>
                            <a:srgbClr val="FFFFFF"/>
                          </a:solidFill>
                          <a:latin typeface="Arial"/>
                          <a:cs typeface="Arial"/>
                        </a:rPr>
                        <a:t>RUX</a:t>
                      </a:r>
                      <a:r>
                        <a:rPr sz="1300" spc="-10" dirty="0">
                          <a:solidFill>
                            <a:srgbClr val="FFFFFF"/>
                          </a:solidFill>
                          <a:latin typeface="Arial"/>
                          <a:cs typeface="Arial"/>
                        </a:rPr>
                        <a:t> </a:t>
                      </a:r>
                      <a:r>
                        <a:rPr sz="1300" spc="-5" dirty="0">
                          <a:solidFill>
                            <a:srgbClr val="FFFFFF"/>
                          </a:solidFill>
                          <a:latin typeface="Arial"/>
                          <a:cs typeface="Arial"/>
                        </a:rPr>
                        <a:t>(N=74)</a:t>
                      </a:r>
                      <a:endParaRPr sz="1300">
                        <a:latin typeface="Arial"/>
                        <a:cs typeface="Arial"/>
                      </a:endParaRPr>
                    </a:p>
                  </a:txBody>
                  <a:tcPr marL="0" marR="0" marT="920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676"/>
                    </a:solidFill>
                  </a:tcPr>
                </a:tc>
                <a:tc hMerge="1">
                  <a:txBody>
                    <a:bodyPr/>
                    <a:lstStyle/>
                    <a:p>
                      <a:endParaRPr/>
                    </a:p>
                  </a:txBody>
                  <a:tcPr marL="0" marR="0" marT="0" marB="0"/>
                </a:tc>
                <a:tc gridSpan="2">
                  <a:txBody>
                    <a:bodyPr/>
                    <a:lstStyle/>
                    <a:p>
                      <a:pPr marL="38100" algn="ctr">
                        <a:lnSpc>
                          <a:spcPct val="100000"/>
                        </a:lnSpc>
                        <a:spcBef>
                          <a:spcPts val="725"/>
                        </a:spcBef>
                      </a:pPr>
                      <a:r>
                        <a:rPr sz="1300" spc="-40" dirty="0">
                          <a:solidFill>
                            <a:srgbClr val="FFFFFF"/>
                          </a:solidFill>
                          <a:latin typeface="Arial"/>
                          <a:cs typeface="Arial"/>
                        </a:rPr>
                        <a:t>BAT</a:t>
                      </a:r>
                      <a:r>
                        <a:rPr sz="1300" spc="-20" dirty="0">
                          <a:solidFill>
                            <a:srgbClr val="FFFFFF"/>
                          </a:solidFill>
                          <a:latin typeface="Arial"/>
                          <a:cs typeface="Arial"/>
                        </a:rPr>
                        <a:t> </a:t>
                      </a:r>
                      <a:r>
                        <a:rPr sz="1300" spc="-5" dirty="0">
                          <a:solidFill>
                            <a:srgbClr val="FFFFFF"/>
                          </a:solidFill>
                          <a:latin typeface="Arial"/>
                          <a:cs typeface="Arial"/>
                        </a:rPr>
                        <a:t>(N=75)</a:t>
                      </a:r>
                      <a:endParaRPr sz="1300">
                        <a:latin typeface="Arial"/>
                        <a:cs typeface="Arial"/>
                      </a:endParaRPr>
                    </a:p>
                  </a:txBody>
                  <a:tcPr marL="0" marR="0" marT="920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676"/>
                    </a:solidFill>
                  </a:tcPr>
                </a:tc>
                <a:tc hMerge="1">
                  <a:txBody>
                    <a:bodyPr/>
                    <a:lstStyle/>
                    <a:p>
                      <a:endParaRPr/>
                    </a:p>
                  </a:txBody>
                  <a:tcPr marL="0" marR="0" marT="0" marB="0"/>
                </a:tc>
                <a:tc gridSpan="2">
                  <a:txBody>
                    <a:bodyPr/>
                    <a:lstStyle/>
                    <a:p>
                      <a:pPr marL="725170">
                        <a:lnSpc>
                          <a:spcPct val="100000"/>
                        </a:lnSpc>
                        <a:spcBef>
                          <a:spcPts val="725"/>
                        </a:spcBef>
                      </a:pPr>
                      <a:r>
                        <a:rPr sz="1300" spc="-5" dirty="0">
                          <a:solidFill>
                            <a:srgbClr val="FFFFFF"/>
                          </a:solidFill>
                          <a:latin typeface="Arial"/>
                          <a:cs typeface="Arial"/>
                        </a:rPr>
                        <a:t>Crossover</a:t>
                      </a:r>
                      <a:r>
                        <a:rPr sz="1300" spc="40" dirty="0">
                          <a:solidFill>
                            <a:srgbClr val="FFFFFF"/>
                          </a:solidFill>
                          <a:latin typeface="Arial"/>
                          <a:cs typeface="Arial"/>
                        </a:rPr>
                        <a:t> </a:t>
                      </a:r>
                      <a:r>
                        <a:rPr sz="1300" spc="-5" dirty="0">
                          <a:solidFill>
                            <a:srgbClr val="FFFFFF"/>
                          </a:solidFill>
                          <a:latin typeface="Arial"/>
                          <a:cs typeface="Arial"/>
                        </a:rPr>
                        <a:t>(N=58)</a:t>
                      </a:r>
                      <a:endParaRPr sz="1300">
                        <a:latin typeface="Arial"/>
                        <a:cs typeface="Arial"/>
                      </a:endParaRPr>
                    </a:p>
                  </a:txBody>
                  <a:tcPr marL="0" marR="0" marT="920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4676"/>
                    </a:solidFill>
                  </a:tcPr>
                </a:tc>
                <a:tc hMerge="1">
                  <a:txBody>
                    <a:bodyPr/>
                    <a:lstStyle/>
                    <a:p>
                      <a:endParaRPr/>
                    </a:p>
                  </a:txBody>
                  <a:tcPr marL="0" marR="0" marT="0" marB="0"/>
                </a:tc>
                <a:extLst>
                  <a:ext uri="{0D108BD9-81ED-4DB2-BD59-A6C34878D82A}">
                    <a16:rowId xmlns:a16="http://schemas.microsoft.com/office/drawing/2014/main" val="10000"/>
                  </a:ext>
                </a:extLst>
              </a:tr>
              <a:tr h="270128">
                <a:tc>
                  <a:txBody>
                    <a:bodyPr/>
                    <a:lstStyle/>
                    <a:p>
                      <a:pPr marL="71755">
                        <a:lnSpc>
                          <a:spcPct val="100000"/>
                        </a:lnSpc>
                        <a:spcBef>
                          <a:spcPts val="245"/>
                        </a:spcBef>
                      </a:pPr>
                      <a:r>
                        <a:rPr sz="1300" spc="-5" dirty="0">
                          <a:latin typeface="Arial"/>
                          <a:cs typeface="Arial"/>
                        </a:rPr>
                        <a:t>Median (range)</a:t>
                      </a:r>
                      <a:r>
                        <a:rPr sz="1300" spc="65" dirty="0">
                          <a:latin typeface="Arial"/>
                          <a:cs typeface="Arial"/>
                        </a:rPr>
                        <a:t> </a:t>
                      </a:r>
                      <a:r>
                        <a:rPr sz="1300" spc="-5" dirty="0">
                          <a:latin typeface="Arial"/>
                          <a:cs typeface="Arial"/>
                        </a:rPr>
                        <a:t>exposure</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tc gridSpan="2">
                  <a:txBody>
                    <a:bodyPr/>
                    <a:lstStyle/>
                    <a:p>
                      <a:pPr marL="445770">
                        <a:lnSpc>
                          <a:spcPct val="100000"/>
                        </a:lnSpc>
                        <a:spcBef>
                          <a:spcPts val="245"/>
                        </a:spcBef>
                      </a:pPr>
                      <a:r>
                        <a:rPr sz="1300" spc="-5" dirty="0">
                          <a:latin typeface="Arial"/>
                          <a:cs typeface="Arial"/>
                        </a:rPr>
                        <a:t>260.0 (0.1– 273.1)</a:t>
                      </a:r>
                      <a:r>
                        <a:rPr sz="1300" spc="65" dirty="0">
                          <a:latin typeface="Arial"/>
                          <a:cs typeface="Arial"/>
                        </a:rPr>
                        <a:t> </a:t>
                      </a:r>
                      <a:r>
                        <a:rPr sz="1300" spc="-10" dirty="0">
                          <a:latin typeface="Arial"/>
                          <a:cs typeface="Arial"/>
                        </a:rPr>
                        <a:t>weeks</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tc hMerge="1">
                  <a:txBody>
                    <a:bodyPr/>
                    <a:lstStyle/>
                    <a:p>
                      <a:endParaRPr/>
                    </a:p>
                  </a:txBody>
                  <a:tcPr marL="0" marR="0" marT="0" marB="0"/>
                </a:tc>
                <a:tc gridSpan="2">
                  <a:txBody>
                    <a:bodyPr/>
                    <a:lstStyle/>
                    <a:p>
                      <a:pPr marL="537845">
                        <a:lnSpc>
                          <a:spcPct val="100000"/>
                        </a:lnSpc>
                        <a:spcBef>
                          <a:spcPts val="245"/>
                        </a:spcBef>
                      </a:pPr>
                      <a:r>
                        <a:rPr sz="1300" spc="-5" dirty="0">
                          <a:latin typeface="Arial"/>
                          <a:cs typeface="Arial"/>
                        </a:rPr>
                        <a:t>28.4 (6.7– 83.0)</a:t>
                      </a:r>
                      <a:r>
                        <a:rPr sz="1300" spc="50" dirty="0">
                          <a:latin typeface="Arial"/>
                          <a:cs typeface="Arial"/>
                        </a:rPr>
                        <a:t> </a:t>
                      </a:r>
                      <a:r>
                        <a:rPr sz="1300" spc="-10" dirty="0">
                          <a:latin typeface="Arial"/>
                          <a:cs typeface="Arial"/>
                        </a:rPr>
                        <a:t>weeks</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tc hMerge="1">
                  <a:txBody>
                    <a:bodyPr/>
                    <a:lstStyle/>
                    <a:p>
                      <a:endParaRPr/>
                    </a:p>
                  </a:txBody>
                  <a:tcPr marL="0" marR="0" marT="0" marB="0"/>
                </a:tc>
                <a:tc gridSpan="2">
                  <a:txBody>
                    <a:bodyPr/>
                    <a:lstStyle/>
                    <a:p>
                      <a:pPr marL="446405">
                        <a:lnSpc>
                          <a:spcPct val="100000"/>
                        </a:lnSpc>
                        <a:spcBef>
                          <a:spcPts val="245"/>
                        </a:spcBef>
                      </a:pPr>
                      <a:r>
                        <a:rPr sz="1300" spc="-5" dirty="0">
                          <a:latin typeface="Arial"/>
                          <a:cs typeface="Arial"/>
                        </a:rPr>
                        <a:t>224.7 (2.7– 236.1)</a:t>
                      </a:r>
                      <a:r>
                        <a:rPr sz="1300" spc="65" dirty="0">
                          <a:latin typeface="Arial"/>
                          <a:cs typeface="Arial"/>
                        </a:rPr>
                        <a:t> </a:t>
                      </a:r>
                      <a:r>
                        <a:rPr sz="1300" spc="-10" dirty="0">
                          <a:latin typeface="Arial"/>
                          <a:cs typeface="Arial"/>
                        </a:rPr>
                        <a:t>weeks</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FD5"/>
                    </a:solidFill>
                  </a:tcPr>
                </a:tc>
                <a:tc hMerge="1">
                  <a:txBody>
                    <a:bodyPr/>
                    <a:lstStyle/>
                    <a:p>
                      <a:endParaRPr/>
                    </a:p>
                  </a:txBody>
                  <a:tcPr marL="0" marR="0" marT="0" marB="0"/>
                </a:tc>
                <a:extLst>
                  <a:ext uri="{0D108BD9-81ED-4DB2-BD59-A6C34878D82A}">
                    <a16:rowId xmlns:a16="http://schemas.microsoft.com/office/drawing/2014/main" val="10001"/>
                  </a:ext>
                </a:extLst>
              </a:tr>
              <a:tr h="270129">
                <a:tc>
                  <a:txBody>
                    <a:bodyPr/>
                    <a:lstStyle/>
                    <a:p>
                      <a:pPr marL="71755">
                        <a:lnSpc>
                          <a:spcPct val="100000"/>
                        </a:lnSpc>
                        <a:spcBef>
                          <a:spcPts val="245"/>
                        </a:spcBef>
                      </a:pPr>
                      <a:r>
                        <a:rPr sz="1300" spc="-10" dirty="0">
                          <a:latin typeface="Arial"/>
                          <a:cs typeface="Arial"/>
                        </a:rPr>
                        <a:t>Patient-year (PY)</a:t>
                      </a:r>
                      <a:r>
                        <a:rPr sz="1300" spc="70" dirty="0">
                          <a:latin typeface="Arial"/>
                          <a:cs typeface="Arial"/>
                        </a:rPr>
                        <a:t> </a:t>
                      </a:r>
                      <a:r>
                        <a:rPr sz="1300" spc="-5" dirty="0">
                          <a:latin typeface="Arial"/>
                          <a:cs typeface="Arial"/>
                        </a:rPr>
                        <a:t>exposure</a:t>
                      </a:r>
                      <a:r>
                        <a:rPr sz="1275" spc="-7" baseline="26143" dirty="0">
                          <a:latin typeface="Arial"/>
                          <a:cs typeface="Arial"/>
                        </a:rPr>
                        <a:t>a</a:t>
                      </a:r>
                      <a:endParaRPr sz="1275" baseline="26143">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gridSpan="2">
                  <a:txBody>
                    <a:bodyPr/>
                    <a:lstStyle/>
                    <a:p>
                      <a:pPr marL="929005">
                        <a:lnSpc>
                          <a:spcPct val="100000"/>
                        </a:lnSpc>
                        <a:spcBef>
                          <a:spcPts val="245"/>
                        </a:spcBef>
                      </a:pPr>
                      <a:r>
                        <a:rPr sz="1300" spc="-5" dirty="0">
                          <a:latin typeface="Arial"/>
                          <a:cs typeface="Arial"/>
                        </a:rPr>
                        <a:t>334.27</a:t>
                      </a:r>
                      <a:r>
                        <a:rPr sz="1300" spc="10" dirty="0">
                          <a:latin typeface="Arial"/>
                          <a:cs typeface="Arial"/>
                        </a:rPr>
                        <a:t> </a:t>
                      </a:r>
                      <a:r>
                        <a:rPr sz="1300" spc="-10" dirty="0">
                          <a:latin typeface="Arial"/>
                          <a:cs typeface="Arial"/>
                        </a:rPr>
                        <a:t>days</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tc gridSpan="2">
                  <a:txBody>
                    <a:bodyPr/>
                    <a:lstStyle/>
                    <a:p>
                      <a:pPr marL="975360">
                        <a:lnSpc>
                          <a:spcPct val="100000"/>
                        </a:lnSpc>
                        <a:spcBef>
                          <a:spcPts val="245"/>
                        </a:spcBef>
                      </a:pPr>
                      <a:r>
                        <a:rPr sz="1300" spc="-5" dirty="0">
                          <a:latin typeface="Arial"/>
                          <a:cs typeface="Arial"/>
                        </a:rPr>
                        <a:t>53.35</a:t>
                      </a:r>
                      <a:r>
                        <a:rPr sz="1300" spc="10" dirty="0">
                          <a:latin typeface="Arial"/>
                          <a:cs typeface="Arial"/>
                        </a:rPr>
                        <a:t> </a:t>
                      </a:r>
                      <a:r>
                        <a:rPr sz="1300" spc="-10" dirty="0">
                          <a:latin typeface="Arial"/>
                          <a:cs typeface="Arial"/>
                        </a:rPr>
                        <a:t>days</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tc gridSpan="2">
                  <a:txBody>
                    <a:bodyPr/>
                    <a:lstStyle/>
                    <a:p>
                      <a:pPr marL="929640">
                        <a:lnSpc>
                          <a:spcPct val="100000"/>
                        </a:lnSpc>
                        <a:spcBef>
                          <a:spcPts val="245"/>
                        </a:spcBef>
                      </a:pPr>
                      <a:r>
                        <a:rPr sz="1300" spc="-5" dirty="0">
                          <a:latin typeface="Arial"/>
                          <a:cs typeface="Arial"/>
                        </a:rPr>
                        <a:t>205.96</a:t>
                      </a:r>
                      <a:r>
                        <a:rPr sz="1300" spc="10" dirty="0">
                          <a:latin typeface="Arial"/>
                          <a:cs typeface="Arial"/>
                        </a:rPr>
                        <a:t> </a:t>
                      </a:r>
                      <a:r>
                        <a:rPr sz="1300" spc="-10" dirty="0">
                          <a:latin typeface="Arial"/>
                          <a:cs typeface="Arial"/>
                        </a:rPr>
                        <a:t>days</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extLst>
                  <a:ext uri="{0D108BD9-81ED-4DB2-BD59-A6C34878D82A}">
                    <a16:rowId xmlns:a16="http://schemas.microsoft.com/office/drawing/2014/main" val="10002"/>
                  </a:ext>
                </a:extLst>
              </a:tr>
              <a:tr h="46824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tc>
                  <a:txBody>
                    <a:bodyPr/>
                    <a:lstStyle/>
                    <a:p>
                      <a:pPr marL="138430" marR="93345" indent="101600">
                        <a:lnSpc>
                          <a:spcPct val="100000"/>
                        </a:lnSpc>
                        <a:spcBef>
                          <a:spcPts val="245"/>
                        </a:spcBef>
                      </a:pPr>
                      <a:r>
                        <a:rPr sz="1300" spc="-5" dirty="0">
                          <a:solidFill>
                            <a:srgbClr val="FFFFFF"/>
                          </a:solidFill>
                          <a:latin typeface="Arial"/>
                          <a:cs typeface="Arial"/>
                        </a:rPr>
                        <a:t>Any Grades,  n (rate/100</a:t>
                      </a:r>
                      <a:r>
                        <a:rPr sz="1300" spc="-20" dirty="0">
                          <a:solidFill>
                            <a:srgbClr val="FFFFFF"/>
                          </a:solidFill>
                          <a:latin typeface="Arial"/>
                          <a:cs typeface="Arial"/>
                        </a:rPr>
                        <a:t> </a:t>
                      </a:r>
                      <a:r>
                        <a:rPr sz="1300" spc="-10" dirty="0">
                          <a:solidFill>
                            <a:srgbClr val="FFFFFF"/>
                          </a:solidFill>
                          <a:latin typeface="Arial"/>
                          <a:cs typeface="Arial"/>
                        </a:rPr>
                        <a:t>PY)</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tc>
                  <a:txBody>
                    <a:bodyPr/>
                    <a:lstStyle/>
                    <a:p>
                      <a:pPr marL="36195" algn="ctr">
                        <a:lnSpc>
                          <a:spcPct val="100000"/>
                        </a:lnSpc>
                        <a:spcBef>
                          <a:spcPts val="245"/>
                        </a:spcBef>
                      </a:pPr>
                      <a:r>
                        <a:rPr sz="1300" spc="-5" dirty="0">
                          <a:solidFill>
                            <a:srgbClr val="FFFFFF"/>
                          </a:solidFill>
                          <a:latin typeface="Arial"/>
                          <a:cs typeface="Arial"/>
                        </a:rPr>
                        <a:t>Grade</a:t>
                      </a:r>
                      <a:r>
                        <a:rPr sz="1300" dirty="0">
                          <a:solidFill>
                            <a:srgbClr val="FFFFFF"/>
                          </a:solidFill>
                          <a:latin typeface="Arial"/>
                          <a:cs typeface="Arial"/>
                        </a:rPr>
                        <a:t> </a:t>
                      </a:r>
                      <a:r>
                        <a:rPr sz="1300" spc="-5" dirty="0">
                          <a:solidFill>
                            <a:srgbClr val="FFFFFF"/>
                          </a:solidFill>
                          <a:latin typeface="Arial"/>
                          <a:cs typeface="Arial"/>
                        </a:rPr>
                        <a:t>3/4,</a:t>
                      </a:r>
                      <a:endParaRPr sz="1300">
                        <a:latin typeface="Arial"/>
                        <a:cs typeface="Arial"/>
                      </a:endParaRPr>
                    </a:p>
                    <a:p>
                      <a:pPr marL="36830" algn="ctr">
                        <a:lnSpc>
                          <a:spcPct val="100000"/>
                        </a:lnSpc>
                      </a:pPr>
                      <a:r>
                        <a:rPr sz="1300" spc="-5" dirty="0">
                          <a:solidFill>
                            <a:srgbClr val="FFFFFF"/>
                          </a:solidFill>
                          <a:latin typeface="Arial"/>
                          <a:cs typeface="Arial"/>
                        </a:rPr>
                        <a:t>n (rate/100</a:t>
                      </a:r>
                      <a:r>
                        <a:rPr sz="1300" spc="10" dirty="0">
                          <a:solidFill>
                            <a:srgbClr val="FFFFFF"/>
                          </a:solidFill>
                          <a:latin typeface="Arial"/>
                          <a:cs typeface="Arial"/>
                        </a:rPr>
                        <a:t> </a:t>
                      </a:r>
                      <a:r>
                        <a:rPr sz="1300" spc="-10" dirty="0">
                          <a:solidFill>
                            <a:srgbClr val="FFFFFF"/>
                          </a:solidFill>
                          <a:latin typeface="Arial"/>
                          <a:cs typeface="Arial"/>
                        </a:rPr>
                        <a:t>PY)</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tc>
                  <a:txBody>
                    <a:bodyPr/>
                    <a:lstStyle/>
                    <a:p>
                      <a:pPr marL="138430" marR="93345" indent="102235">
                        <a:lnSpc>
                          <a:spcPct val="100000"/>
                        </a:lnSpc>
                        <a:spcBef>
                          <a:spcPts val="245"/>
                        </a:spcBef>
                      </a:pPr>
                      <a:r>
                        <a:rPr sz="1300" spc="-5" dirty="0">
                          <a:solidFill>
                            <a:srgbClr val="FFFFFF"/>
                          </a:solidFill>
                          <a:latin typeface="Arial"/>
                          <a:cs typeface="Arial"/>
                        </a:rPr>
                        <a:t>Any Grades,  n (rate/100</a:t>
                      </a:r>
                      <a:r>
                        <a:rPr sz="1300" spc="-20" dirty="0">
                          <a:solidFill>
                            <a:srgbClr val="FFFFFF"/>
                          </a:solidFill>
                          <a:latin typeface="Arial"/>
                          <a:cs typeface="Arial"/>
                        </a:rPr>
                        <a:t> </a:t>
                      </a:r>
                      <a:r>
                        <a:rPr sz="1300" spc="-10" dirty="0">
                          <a:solidFill>
                            <a:srgbClr val="FFFFFF"/>
                          </a:solidFill>
                          <a:latin typeface="Arial"/>
                          <a:cs typeface="Arial"/>
                        </a:rPr>
                        <a:t>PY)</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tc>
                  <a:txBody>
                    <a:bodyPr/>
                    <a:lstStyle/>
                    <a:p>
                      <a:pPr marL="36830" algn="ctr">
                        <a:lnSpc>
                          <a:spcPct val="100000"/>
                        </a:lnSpc>
                        <a:spcBef>
                          <a:spcPts val="245"/>
                        </a:spcBef>
                      </a:pPr>
                      <a:r>
                        <a:rPr sz="1300" spc="-5" dirty="0">
                          <a:solidFill>
                            <a:srgbClr val="FFFFFF"/>
                          </a:solidFill>
                          <a:latin typeface="Arial"/>
                          <a:cs typeface="Arial"/>
                        </a:rPr>
                        <a:t>Grade</a:t>
                      </a:r>
                      <a:r>
                        <a:rPr sz="1300" dirty="0">
                          <a:solidFill>
                            <a:srgbClr val="FFFFFF"/>
                          </a:solidFill>
                          <a:latin typeface="Arial"/>
                          <a:cs typeface="Arial"/>
                        </a:rPr>
                        <a:t> </a:t>
                      </a:r>
                      <a:r>
                        <a:rPr sz="1300" spc="-5" dirty="0">
                          <a:solidFill>
                            <a:srgbClr val="FFFFFF"/>
                          </a:solidFill>
                          <a:latin typeface="Arial"/>
                          <a:cs typeface="Arial"/>
                        </a:rPr>
                        <a:t>3/4,</a:t>
                      </a:r>
                      <a:endParaRPr sz="1300">
                        <a:latin typeface="Arial"/>
                        <a:cs typeface="Arial"/>
                      </a:endParaRPr>
                    </a:p>
                    <a:p>
                      <a:pPr marL="38100" algn="ctr">
                        <a:lnSpc>
                          <a:spcPct val="100000"/>
                        </a:lnSpc>
                      </a:pPr>
                      <a:r>
                        <a:rPr sz="1300" spc="-5" dirty="0">
                          <a:solidFill>
                            <a:srgbClr val="FFFFFF"/>
                          </a:solidFill>
                          <a:latin typeface="Arial"/>
                          <a:cs typeface="Arial"/>
                        </a:rPr>
                        <a:t>n (rate/100</a:t>
                      </a:r>
                      <a:r>
                        <a:rPr sz="1300" spc="10" dirty="0">
                          <a:solidFill>
                            <a:srgbClr val="FFFFFF"/>
                          </a:solidFill>
                          <a:latin typeface="Arial"/>
                          <a:cs typeface="Arial"/>
                        </a:rPr>
                        <a:t> </a:t>
                      </a:r>
                      <a:r>
                        <a:rPr sz="1300" spc="-10" dirty="0">
                          <a:solidFill>
                            <a:srgbClr val="FFFFFF"/>
                          </a:solidFill>
                          <a:latin typeface="Arial"/>
                          <a:cs typeface="Arial"/>
                        </a:rPr>
                        <a:t>PY)</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tc>
                  <a:txBody>
                    <a:bodyPr/>
                    <a:lstStyle/>
                    <a:p>
                      <a:pPr marL="139065" marR="93345" indent="101600">
                        <a:lnSpc>
                          <a:spcPct val="100000"/>
                        </a:lnSpc>
                        <a:spcBef>
                          <a:spcPts val="245"/>
                        </a:spcBef>
                      </a:pPr>
                      <a:r>
                        <a:rPr sz="1300" spc="-5" dirty="0">
                          <a:solidFill>
                            <a:srgbClr val="FFFFFF"/>
                          </a:solidFill>
                          <a:latin typeface="Arial"/>
                          <a:cs typeface="Arial"/>
                        </a:rPr>
                        <a:t>Any Grades,  n (rate/100</a:t>
                      </a:r>
                      <a:r>
                        <a:rPr sz="1300" spc="-20" dirty="0">
                          <a:solidFill>
                            <a:srgbClr val="FFFFFF"/>
                          </a:solidFill>
                          <a:latin typeface="Arial"/>
                          <a:cs typeface="Arial"/>
                        </a:rPr>
                        <a:t> </a:t>
                      </a:r>
                      <a:r>
                        <a:rPr sz="1300" spc="-10" dirty="0">
                          <a:solidFill>
                            <a:srgbClr val="FFFFFF"/>
                          </a:solidFill>
                          <a:latin typeface="Arial"/>
                          <a:cs typeface="Arial"/>
                        </a:rPr>
                        <a:t>PY)</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tc>
                  <a:txBody>
                    <a:bodyPr/>
                    <a:lstStyle/>
                    <a:p>
                      <a:pPr marL="37465" algn="ctr">
                        <a:lnSpc>
                          <a:spcPct val="100000"/>
                        </a:lnSpc>
                        <a:spcBef>
                          <a:spcPts val="245"/>
                        </a:spcBef>
                      </a:pPr>
                      <a:r>
                        <a:rPr sz="1300" spc="-5" dirty="0">
                          <a:solidFill>
                            <a:srgbClr val="FFFFFF"/>
                          </a:solidFill>
                          <a:latin typeface="Arial"/>
                          <a:cs typeface="Arial"/>
                        </a:rPr>
                        <a:t>Grade</a:t>
                      </a:r>
                      <a:r>
                        <a:rPr sz="1300" dirty="0">
                          <a:solidFill>
                            <a:srgbClr val="FFFFFF"/>
                          </a:solidFill>
                          <a:latin typeface="Arial"/>
                          <a:cs typeface="Arial"/>
                        </a:rPr>
                        <a:t> </a:t>
                      </a:r>
                      <a:r>
                        <a:rPr sz="1300" spc="-5" dirty="0">
                          <a:solidFill>
                            <a:srgbClr val="FFFFFF"/>
                          </a:solidFill>
                          <a:latin typeface="Arial"/>
                          <a:cs typeface="Arial"/>
                        </a:rPr>
                        <a:t>3/4,</a:t>
                      </a:r>
                      <a:endParaRPr sz="1300">
                        <a:latin typeface="Arial"/>
                        <a:cs typeface="Arial"/>
                      </a:endParaRPr>
                    </a:p>
                    <a:p>
                      <a:pPr marL="38735" algn="ctr">
                        <a:lnSpc>
                          <a:spcPct val="100000"/>
                        </a:lnSpc>
                      </a:pPr>
                      <a:r>
                        <a:rPr sz="1300" spc="-5" dirty="0">
                          <a:solidFill>
                            <a:srgbClr val="FFFFFF"/>
                          </a:solidFill>
                          <a:latin typeface="Arial"/>
                          <a:cs typeface="Arial"/>
                        </a:rPr>
                        <a:t>n (rate/100</a:t>
                      </a:r>
                      <a:r>
                        <a:rPr sz="1300" spc="10" dirty="0">
                          <a:solidFill>
                            <a:srgbClr val="FFFFFF"/>
                          </a:solidFill>
                          <a:latin typeface="Arial"/>
                          <a:cs typeface="Arial"/>
                        </a:rPr>
                        <a:t> </a:t>
                      </a:r>
                      <a:r>
                        <a:rPr sz="1300" spc="-10" dirty="0">
                          <a:solidFill>
                            <a:srgbClr val="FFFFFF"/>
                          </a:solidFill>
                          <a:latin typeface="Arial"/>
                          <a:cs typeface="Arial"/>
                        </a:rPr>
                        <a:t>PY)</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4676"/>
                    </a:solidFill>
                  </a:tcPr>
                </a:tc>
                <a:extLst>
                  <a:ext uri="{0D108BD9-81ED-4DB2-BD59-A6C34878D82A}">
                    <a16:rowId xmlns:a16="http://schemas.microsoft.com/office/drawing/2014/main" val="10003"/>
                  </a:ext>
                </a:extLst>
              </a:tr>
              <a:tr h="270128">
                <a:tc>
                  <a:txBody>
                    <a:bodyPr/>
                    <a:lstStyle/>
                    <a:p>
                      <a:pPr marL="71755">
                        <a:lnSpc>
                          <a:spcPct val="100000"/>
                        </a:lnSpc>
                        <a:spcBef>
                          <a:spcPts val="245"/>
                        </a:spcBef>
                      </a:pPr>
                      <a:r>
                        <a:rPr sz="1300" spc="-5" dirty="0">
                          <a:latin typeface="Arial"/>
                          <a:cs typeface="Arial"/>
                        </a:rPr>
                        <a:t>Any</a:t>
                      </a:r>
                      <a:r>
                        <a:rPr sz="1300" spc="-70" dirty="0">
                          <a:latin typeface="Arial"/>
                          <a:cs typeface="Arial"/>
                        </a:rPr>
                        <a:t> </a:t>
                      </a:r>
                      <a:r>
                        <a:rPr sz="1300" spc="-5" dirty="0">
                          <a:latin typeface="Arial"/>
                          <a:cs typeface="Arial"/>
                        </a:rPr>
                        <a:t>AE</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45"/>
                        </a:spcBef>
                      </a:pPr>
                      <a:r>
                        <a:rPr sz="1300" spc="-5" dirty="0">
                          <a:latin typeface="Arial"/>
                          <a:cs typeface="Arial"/>
                        </a:rPr>
                        <a:t>74 (22.1)</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45"/>
                        </a:spcBef>
                      </a:pPr>
                      <a:r>
                        <a:rPr sz="1300" spc="-5" dirty="0">
                          <a:latin typeface="Arial"/>
                          <a:cs typeface="Arial"/>
                        </a:rPr>
                        <a:t>50 (15.0)</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45"/>
                        </a:spcBef>
                      </a:pPr>
                      <a:r>
                        <a:rPr sz="1300" spc="-5" dirty="0">
                          <a:latin typeface="Arial"/>
                          <a:cs typeface="Arial"/>
                        </a:rPr>
                        <a:t>64</a:t>
                      </a:r>
                      <a:r>
                        <a:rPr sz="1300" spc="-10" dirty="0">
                          <a:latin typeface="Arial"/>
                          <a:cs typeface="Arial"/>
                        </a:rPr>
                        <a:t> </a:t>
                      </a:r>
                      <a:r>
                        <a:rPr sz="1300" spc="-5" dirty="0">
                          <a:latin typeface="Arial"/>
                          <a:cs typeface="Arial"/>
                        </a:rPr>
                        <a:t>(120.0)</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100" algn="ctr">
                        <a:lnSpc>
                          <a:spcPct val="100000"/>
                        </a:lnSpc>
                        <a:spcBef>
                          <a:spcPts val="245"/>
                        </a:spcBef>
                      </a:pPr>
                      <a:r>
                        <a:rPr sz="1300" spc="-5" dirty="0">
                          <a:latin typeface="Arial"/>
                          <a:cs typeface="Arial"/>
                        </a:rPr>
                        <a:t>22 (41.2)</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100" algn="ctr">
                        <a:lnSpc>
                          <a:spcPct val="100000"/>
                        </a:lnSpc>
                        <a:spcBef>
                          <a:spcPts val="245"/>
                        </a:spcBef>
                      </a:pPr>
                      <a:r>
                        <a:rPr sz="1300" spc="-5" dirty="0">
                          <a:latin typeface="Arial"/>
                          <a:cs typeface="Arial"/>
                        </a:rPr>
                        <a:t>57 (27.7)</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735" algn="ctr">
                        <a:lnSpc>
                          <a:spcPct val="100000"/>
                        </a:lnSpc>
                        <a:spcBef>
                          <a:spcPts val="245"/>
                        </a:spcBef>
                      </a:pPr>
                      <a:r>
                        <a:rPr sz="1300" spc="-5" dirty="0">
                          <a:latin typeface="Arial"/>
                          <a:cs typeface="Arial"/>
                        </a:rPr>
                        <a:t>33 (16.0)</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4"/>
                  </a:ext>
                </a:extLst>
              </a:tr>
              <a:tr h="270128">
                <a:tc gridSpan="7">
                  <a:txBody>
                    <a:bodyPr/>
                    <a:lstStyle/>
                    <a:p>
                      <a:pPr marL="71755">
                        <a:lnSpc>
                          <a:spcPct val="100000"/>
                        </a:lnSpc>
                        <a:spcBef>
                          <a:spcPts val="245"/>
                        </a:spcBef>
                      </a:pPr>
                      <a:r>
                        <a:rPr sz="1300" spc="-5" dirty="0">
                          <a:latin typeface="Arial"/>
                          <a:cs typeface="Arial"/>
                        </a:rPr>
                        <a:t>AEs of special</a:t>
                      </a:r>
                      <a:r>
                        <a:rPr sz="1300" spc="25" dirty="0">
                          <a:latin typeface="Arial"/>
                          <a:cs typeface="Arial"/>
                        </a:rPr>
                        <a:t> </a:t>
                      </a:r>
                      <a:r>
                        <a:rPr sz="1300" spc="-5" dirty="0">
                          <a:latin typeface="Arial"/>
                          <a:cs typeface="Arial"/>
                        </a:rPr>
                        <a:t>interest</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9050">
                      <a:solidFill>
                        <a:srgbClr val="F05821"/>
                      </a:solidFill>
                      <a:prstDash val="solid"/>
                    </a:lnB>
                    <a:solidFill>
                      <a:srgbClr val="CACFD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0129">
                <a:tc>
                  <a:txBody>
                    <a:bodyPr/>
                    <a:lstStyle/>
                    <a:p>
                      <a:pPr marL="253365">
                        <a:lnSpc>
                          <a:spcPct val="100000"/>
                        </a:lnSpc>
                        <a:spcBef>
                          <a:spcPts val="250"/>
                        </a:spcBef>
                      </a:pPr>
                      <a:r>
                        <a:rPr sz="1300" spc="-5" dirty="0">
                          <a:latin typeface="Arial"/>
                          <a:cs typeface="Arial"/>
                        </a:rPr>
                        <a:t>Thromboembolic events</a:t>
                      </a:r>
                      <a:r>
                        <a:rPr sz="1300" spc="65" dirty="0">
                          <a:latin typeface="Arial"/>
                          <a:cs typeface="Arial"/>
                        </a:rPr>
                        <a:t> </a:t>
                      </a:r>
                      <a:r>
                        <a:rPr sz="1300" dirty="0">
                          <a:latin typeface="Arial"/>
                          <a:cs typeface="Arial"/>
                        </a:rPr>
                        <a:t>(TEE)</a:t>
                      </a:r>
                      <a:endParaRPr sz="1300">
                        <a:latin typeface="Arial"/>
                        <a:cs typeface="Arial"/>
                      </a:endParaRPr>
                    </a:p>
                  </a:txBody>
                  <a:tcPr marL="0" marR="0" marT="31750" marB="0">
                    <a:lnL w="19050">
                      <a:solidFill>
                        <a:srgbClr val="F05821"/>
                      </a:solidFill>
                      <a:prstDash val="solid"/>
                    </a:lnL>
                    <a:lnR w="12700">
                      <a:solidFill>
                        <a:srgbClr val="FFFFFF"/>
                      </a:solidFill>
                      <a:prstDash val="solid"/>
                    </a:lnR>
                    <a:lnT w="19050">
                      <a:solidFill>
                        <a:srgbClr val="F05821"/>
                      </a:solidFill>
                      <a:prstDash val="solid"/>
                    </a:lnT>
                    <a:lnB w="19050">
                      <a:solidFill>
                        <a:srgbClr val="F05821"/>
                      </a:solidFill>
                      <a:prstDash val="solid"/>
                    </a:lnB>
                    <a:solidFill>
                      <a:srgbClr val="F1F1F1"/>
                    </a:solidFill>
                  </a:tcPr>
                </a:tc>
                <a:tc>
                  <a:txBody>
                    <a:bodyPr/>
                    <a:lstStyle/>
                    <a:p>
                      <a:pPr marL="37465" algn="ctr">
                        <a:lnSpc>
                          <a:spcPct val="100000"/>
                        </a:lnSpc>
                        <a:spcBef>
                          <a:spcPts val="250"/>
                        </a:spcBef>
                      </a:pPr>
                      <a:r>
                        <a:rPr sz="1300" spc="-5" dirty="0">
                          <a:latin typeface="Arial"/>
                          <a:cs typeface="Arial"/>
                        </a:rPr>
                        <a:t>5</a:t>
                      </a:r>
                      <a:r>
                        <a:rPr sz="1300" dirty="0">
                          <a:latin typeface="Arial"/>
                          <a:cs typeface="Arial"/>
                        </a:rPr>
                        <a:t> </a:t>
                      </a:r>
                      <a:r>
                        <a:rPr sz="1300" spc="-5" dirty="0">
                          <a:solidFill>
                            <a:srgbClr val="C00000"/>
                          </a:solidFill>
                          <a:latin typeface="Arial"/>
                          <a:cs typeface="Arial"/>
                        </a:rPr>
                        <a:t>(1.5)</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9050">
                      <a:solidFill>
                        <a:srgbClr val="F05821"/>
                      </a:solidFill>
                      <a:prstDash val="solid"/>
                    </a:lnT>
                    <a:lnB w="19050">
                      <a:solidFill>
                        <a:srgbClr val="F05821"/>
                      </a:solidFill>
                      <a:prstDash val="solid"/>
                    </a:lnB>
                    <a:solidFill>
                      <a:srgbClr val="F1F1F1"/>
                    </a:solidFill>
                  </a:tcPr>
                </a:tc>
                <a:tc>
                  <a:txBody>
                    <a:bodyPr/>
                    <a:lstStyle/>
                    <a:p>
                      <a:pPr marL="37465" algn="ctr">
                        <a:lnSpc>
                          <a:spcPct val="100000"/>
                        </a:lnSpc>
                        <a:spcBef>
                          <a:spcPts val="250"/>
                        </a:spcBef>
                      </a:pPr>
                      <a:r>
                        <a:rPr sz="1300" spc="-5" dirty="0">
                          <a:latin typeface="Arial"/>
                          <a:cs typeface="Arial"/>
                        </a:rPr>
                        <a:t>4</a:t>
                      </a:r>
                      <a:r>
                        <a:rPr sz="1300" dirty="0">
                          <a:latin typeface="Arial"/>
                          <a:cs typeface="Arial"/>
                        </a:rPr>
                        <a:t> </a:t>
                      </a:r>
                      <a:r>
                        <a:rPr sz="1300" spc="-5" dirty="0">
                          <a:solidFill>
                            <a:srgbClr val="C00000"/>
                          </a:solidFill>
                          <a:latin typeface="Arial"/>
                          <a:cs typeface="Arial"/>
                        </a:rPr>
                        <a:t>(1.2)</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9050">
                      <a:solidFill>
                        <a:srgbClr val="F05821"/>
                      </a:solidFill>
                      <a:prstDash val="solid"/>
                    </a:lnT>
                    <a:lnB w="19050">
                      <a:solidFill>
                        <a:srgbClr val="F05821"/>
                      </a:solidFill>
                      <a:prstDash val="solid"/>
                    </a:lnB>
                    <a:solidFill>
                      <a:srgbClr val="F1F1F1"/>
                    </a:solidFill>
                  </a:tcPr>
                </a:tc>
                <a:tc>
                  <a:txBody>
                    <a:bodyPr/>
                    <a:lstStyle/>
                    <a:p>
                      <a:pPr marL="37465" algn="ctr">
                        <a:lnSpc>
                          <a:spcPct val="100000"/>
                        </a:lnSpc>
                        <a:spcBef>
                          <a:spcPts val="250"/>
                        </a:spcBef>
                      </a:pPr>
                      <a:r>
                        <a:rPr sz="1300" spc="-5" dirty="0">
                          <a:latin typeface="Arial"/>
                          <a:cs typeface="Arial"/>
                        </a:rPr>
                        <a:t>2</a:t>
                      </a:r>
                      <a:r>
                        <a:rPr sz="1300" dirty="0">
                          <a:latin typeface="Arial"/>
                          <a:cs typeface="Arial"/>
                        </a:rPr>
                        <a:t> </a:t>
                      </a:r>
                      <a:r>
                        <a:rPr sz="1300" spc="-5" dirty="0">
                          <a:solidFill>
                            <a:srgbClr val="C00000"/>
                          </a:solidFill>
                          <a:latin typeface="Arial"/>
                          <a:cs typeface="Arial"/>
                        </a:rPr>
                        <a:t>(3.7)</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9050">
                      <a:solidFill>
                        <a:srgbClr val="F05821"/>
                      </a:solidFill>
                      <a:prstDash val="solid"/>
                    </a:lnT>
                    <a:lnB w="19050">
                      <a:solidFill>
                        <a:srgbClr val="F05821"/>
                      </a:solidFill>
                      <a:prstDash val="solid"/>
                    </a:lnB>
                    <a:solidFill>
                      <a:srgbClr val="F1F1F1"/>
                    </a:solidFill>
                  </a:tcPr>
                </a:tc>
                <a:tc>
                  <a:txBody>
                    <a:bodyPr/>
                    <a:lstStyle/>
                    <a:p>
                      <a:pPr marL="36830" algn="ctr">
                        <a:lnSpc>
                          <a:spcPct val="100000"/>
                        </a:lnSpc>
                        <a:spcBef>
                          <a:spcPts val="250"/>
                        </a:spcBef>
                      </a:pPr>
                      <a:r>
                        <a:rPr sz="1300" dirty="0">
                          <a:latin typeface="Arial"/>
                          <a:cs typeface="Arial"/>
                        </a:rPr>
                        <a:t>0</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9050">
                      <a:solidFill>
                        <a:srgbClr val="F05821"/>
                      </a:solidFill>
                      <a:prstDash val="solid"/>
                    </a:lnT>
                    <a:lnB w="19050">
                      <a:solidFill>
                        <a:srgbClr val="F05821"/>
                      </a:solidFill>
                      <a:prstDash val="solid"/>
                    </a:lnB>
                    <a:solidFill>
                      <a:srgbClr val="F1F1F1"/>
                    </a:solidFill>
                  </a:tcPr>
                </a:tc>
                <a:tc>
                  <a:txBody>
                    <a:bodyPr/>
                    <a:lstStyle/>
                    <a:p>
                      <a:pPr marL="38100" algn="ctr">
                        <a:lnSpc>
                          <a:spcPct val="100000"/>
                        </a:lnSpc>
                        <a:spcBef>
                          <a:spcPts val="250"/>
                        </a:spcBef>
                      </a:pPr>
                      <a:r>
                        <a:rPr sz="1300" spc="-5" dirty="0">
                          <a:latin typeface="Arial"/>
                          <a:cs typeface="Arial"/>
                        </a:rPr>
                        <a:t>6</a:t>
                      </a:r>
                      <a:r>
                        <a:rPr sz="1300" dirty="0">
                          <a:latin typeface="Arial"/>
                          <a:cs typeface="Arial"/>
                        </a:rPr>
                        <a:t> </a:t>
                      </a:r>
                      <a:r>
                        <a:rPr sz="1300" spc="-5" dirty="0">
                          <a:solidFill>
                            <a:srgbClr val="C00000"/>
                          </a:solidFill>
                          <a:latin typeface="Arial"/>
                          <a:cs typeface="Arial"/>
                        </a:rPr>
                        <a:t>(2.9)</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9050">
                      <a:solidFill>
                        <a:srgbClr val="F05821"/>
                      </a:solidFill>
                      <a:prstDash val="solid"/>
                    </a:lnT>
                    <a:lnB w="19050">
                      <a:solidFill>
                        <a:srgbClr val="F05821"/>
                      </a:solidFill>
                      <a:prstDash val="solid"/>
                    </a:lnB>
                    <a:solidFill>
                      <a:srgbClr val="F1F1F1"/>
                    </a:solidFill>
                  </a:tcPr>
                </a:tc>
                <a:tc>
                  <a:txBody>
                    <a:bodyPr/>
                    <a:lstStyle/>
                    <a:p>
                      <a:pPr marL="39370" algn="ctr">
                        <a:lnSpc>
                          <a:spcPct val="100000"/>
                        </a:lnSpc>
                        <a:spcBef>
                          <a:spcPts val="250"/>
                        </a:spcBef>
                      </a:pPr>
                      <a:r>
                        <a:rPr sz="1300" spc="-5" dirty="0">
                          <a:latin typeface="Arial"/>
                          <a:cs typeface="Arial"/>
                        </a:rPr>
                        <a:t>3</a:t>
                      </a:r>
                      <a:r>
                        <a:rPr sz="1300" dirty="0">
                          <a:latin typeface="Arial"/>
                          <a:cs typeface="Arial"/>
                        </a:rPr>
                        <a:t> </a:t>
                      </a:r>
                      <a:r>
                        <a:rPr sz="1300" spc="-5" dirty="0">
                          <a:solidFill>
                            <a:srgbClr val="C00000"/>
                          </a:solidFill>
                          <a:latin typeface="Arial"/>
                          <a:cs typeface="Arial"/>
                        </a:rPr>
                        <a:t>(1.5)</a:t>
                      </a:r>
                      <a:endParaRPr sz="1300">
                        <a:latin typeface="Arial"/>
                        <a:cs typeface="Arial"/>
                      </a:endParaRPr>
                    </a:p>
                  </a:txBody>
                  <a:tcPr marL="0" marR="0" marT="31750" marB="0">
                    <a:lnL w="12700">
                      <a:solidFill>
                        <a:srgbClr val="FFFFFF"/>
                      </a:solidFill>
                      <a:prstDash val="solid"/>
                    </a:lnL>
                    <a:lnR w="19050">
                      <a:solidFill>
                        <a:srgbClr val="F05821"/>
                      </a:solidFill>
                      <a:prstDash val="solid"/>
                    </a:lnR>
                    <a:lnT w="19050">
                      <a:solidFill>
                        <a:srgbClr val="F05821"/>
                      </a:solidFill>
                      <a:prstDash val="solid"/>
                    </a:lnT>
                    <a:lnB w="19050">
                      <a:solidFill>
                        <a:srgbClr val="F05821"/>
                      </a:solidFill>
                      <a:prstDash val="solid"/>
                    </a:lnB>
                    <a:solidFill>
                      <a:srgbClr val="F1F1F1"/>
                    </a:solidFill>
                  </a:tcPr>
                </a:tc>
                <a:extLst>
                  <a:ext uri="{0D108BD9-81ED-4DB2-BD59-A6C34878D82A}">
                    <a16:rowId xmlns:a16="http://schemas.microsoft.com/office/drawing/2014/main" val="10006"/>
                  </a:ext>
                </a:extLst>
              </a:tr>
              <a:tr h="270128">
                <a:tc>
                  <a:txBody>
                    <a:bodyPr/>
                    <a:lstStyle/>
                    <a:p>
                      <a:pPr marL="256540">
                        <a:lnSpc>
                          <a:spcPct val="100000"/>
                        </a:lnSpc>
                        <a:spcBef>
                          <a:spcPts val="245"/>
                        </a:spcBef>
                      </a:pPr>
                      <a:r>
                        <a:rPr sz="1300" spc="-5" dirty="0">
                          <a:latin typeface="Arial"/>
                          <a:cs typeface="Arial"/>
                        </a:rPr>
                        <a:t>Herpes</a:t>
                      </a:r>
                      <a:r>
                        <a:rPr sz="1300" spc="15" dirty="0">
                          <a:latin typeface="Arial"/>
                          <a:cs typeface="Arial"/>
                        </a:rPr>
                        <a:t> </a:t>
                      </a:r>
                      <a:r>
                        <a:rPr sz="1300" spc="-5" dirty="0">
                          <a:latin typeface="Arial"/>
                          <a:cs typeface="Arial"/>
                        </a:rPr>
                        <a:t>zoster</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tc>
                  <a:txBody>
                    <a:bodyPr/>
                    <a:lstStyle/>
                    <a:p>
                      <a:pPr marL="37465" algn="ctr">
                        <a:lnSpc>
                          <a:spcPct val="100000"/>
                        </a:lnSpc>
                        <a:spcBef>
                          <a:spcPts val="245"/>
                        </a:spcBef>
                      </a:pPr>
                      <a:r>
                        <a:rPr sz="1300" spc="-5" dirty="0">
                          <a:latin typeface="Arial"/>
                          <a:cs typeface="Arial"/>
                        </a:rPr>
                        <a:t>13 (3.9)</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tc>
                  <a:txBody>
                    <a:bodyPr/>
                    <a:lstStyle/>
                    <a:p>
                      <a:pPr marL="37465" algn="ctr">
                        <a:lnSpc>
                          <a:spcPct val="100000"/>
                        </a:lnSpc>
                        <a:spcBef>
                          <a:spcPts val="245"/>
                        </a:spcBef>
                      </a:pPr>
                      <a:r>
                        <a:rPr sz="1300" spc="-5" dirty="0">
                          <a:latin typeface="Arial"/>
                          <a:cs typeface="Arial"/>
                        </a:rPr>
                        <a:t>3 (0.9)</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tc>
                  <a:txBody>
                    <a:bodyPr/>
                    <a:lstStyle/>
                    <a:p>
                      <a:pPr marL="36830" algn="ctr">
                        <a:lnSpc>
                          <a:spcPct val="100000"/>
                        </a:lnSpc>
                        <a:spcBef>
                          <a:spcPts val="245"/>
                        </a:spcBef>
                      </a:pPr>
                      <a:r>
                        <a:rPr sz="1300" dirty="0">
                          <a:latin typeface="Arial"/>
                          <a:cs typeface="Arial"/>
                        </a:rPr>
                        <a:t>0</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tc>
                  <a:txBody>
                    <a:bodyPr/>
                    <a:lstStyle/>
                    <a:p>
                      <a:pPr marL="36830" algn="ctr">
                        <a:lnSpc>
                          <a:spcPct val="100000"/>
                        </a:lnSpc>
                        <a:spcBef>
                          <a:spcPts val="245"/>
                        </a:spcBef>
                      </a:pPr>
                      <a:r>
                        <a:rPr sz="1300" dirty="0">
                          <a:latin typeface="Arial"/>
                          <a:cs typeface="Arial"/>
                        </a:rPr>
                        <a:t>0</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tc>
                  <a:txBody>
                    <a:bodyPr/>
                    <a:lstStyle/>
                    <a:p>
                      <a:pPr marL="38100" algn="ctr">
                        <a:lnSpc>
                          <a:spcPct val="100000"/>
                        </a:lnSpc>
                        <a:spcBef>
                          <a:spcPts val="245"/>
                        </a:spcBef>
                      </a:pPr>
                      <a:r>
                        <a:rPr sz="1300" spc="-5" dirty="0">
                          <a:latin typeface="Arial"/>
                          <a:cs typeface="Arial"/>
                        </a:rPr>
                        <a:t>8 (3.9)</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tc>
                  <a:txBody>
                    <a:bodyPr/>
                    <a:lstStyle/>
                    <a:p>
                      <a:pPr marL="37465" algn="ctr">
                        <a:lnSpc>
                          <a:spcPct val="100000"/>
                        </a:lnSpc>
                        <a:spcBef>
                          <a:spcPts val="245"/>
                        </a:spcBef>
                      </a:pPr>
                      <a:r>
                        <a:rPr sz="1300" dirty="0">
                          <a:latin typeface="Arial"/>
                          <a:cs typeface="Arial"/>
                        </a:rPr>
                        <a:t>0</a:t>
                      </a:r>
                      <a:endParaRPr sz="1300">
                        <a:latin typeface="Arial"/>
                        <a:cs typeface="Arial"/>
                      </a:endParaRPr>
                    </a:p>
                  </a:txBody>
                  <a:tcPr marL="0" marR="0" marT="31115" marB="0">
                    <a:lnL w="12700">
                      <a:solidFill>
                        <a:srgbClr val="FFFFFF"/>
                      </a:solidFill>
                      <a:prstDash val="solid"/>
                    </a:lnL>
                    <a:lnR w="12700">
                      <a:solidFill>
                        <a:srgbClr val="FFFFFF"/>
                      </a:solidFill>
                      <a:prstDash val="solid"/>
                    </a:lnR>
                    <a:lnT w="19050">
                      <a:solidFill>
                        <a:srgbClr val="F05821"/>
                      </a:solidFill>
                      <a:prstDash val="solid"/>
                    </a:lnT>
                    <a:lnB w="12700">
                      <a:solidFill>
                        <a:srgbClr val="FFFFFF"/>
                      </a:solidFill>
                      <a:prstDash val="solid"/>
                    </a:lnB>
                    <a:solidFill>
                      <a:srgbClr val="CACFD5"/>
                    </a:solidFill>
                  </a:tcPr>
                </a:tc>
                <a:extLst>
                  <a:ext uri="{0D108BD9-81ED-4DB2-BD59-A6C34878D82A}">
                    <a16:rowId xmlns:a16="http://schemas.microsoft.com/office/drawing/2014/main" val="10007"/>
                  </a:ext>
                </a:extLst>
              </a:tr>
              <a:tr h="270001">
                <a:tc>
                  <a:txBody>
                    <a:bodyPr/>
                    <a:lstStyle/>
                    <a:p>
                      <a:pPr marL="256540">
                        <a:lnSpc>
                          <a:spcPct val="100000"/>
                        </a:lnSpc>
                        <a:spcBef>
                          <a:spcPts val="250"/>
                        </a:spcBef>
                      </a:pPr>
                      <a:r>
                        <a:rPr sz="1300" spc="-5" dirty="0">
                          <a:latin typeface="Arial"/>
                          <a:cs typeface="Arial"/>
                        </a:rPr>
                        <a:t>Malignant</a:t>
                      </a:r>
                      <a:r>
                        <a:rPr sz="1300" spc="35" dirty="0">
                          <a:latin typeface="Arial"/>
                          <a:cs typeface="Arial"/>
                        </a:rPr>
                        <a:t> </a:t>
                      </a:r>
                      <a:r>
                        <a:rPr sz="1300" spc="-10" dirty="0">
                          <a:latin typeface="Arial"/>
                          <a:cs typeface="Arial"/>
                        </a:rPr>
                        <a:t>tumors</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50"/>
                        </a:spcBef>
                      </a:pPr>
                      <a:r>
                        <a:rPr sz="1300" spc="-5" dirty="0">
                          <a:latin typeface="Arial"/>
                          <a:cs typeface="Arial"/>
                        </a:rPr>
                        <a:t>15 (4.5)</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50"/>
                        </a:spcBef>
                      </a:pPr>
                      <a:r>
                        <a:rPr sz="1300" spc="-5" dirty="0">
                          <a:latin typeface="Arial"/>
                          <a:cs typeface="Arial"/>
                        </a:rPr>
                        <a:t>7 (2.1)</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50"/>
                        </a:spcBef>
                      </a:pPr>
                      <a:r>
                        <a:rPr sz="1300" spc="-5" dirty="0">
                          <a:latin typeface="Arial"/>
                          <a:cs typeface="Arial"/>
                        </a:rPr>
                        <a:t>4 (7.5)</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100" algn="ctr">
                        <a:lnSpc>
                          <a:spcPct val="100000"/>
                        </a:lnSpc>
                        <a:spcBef>
                          <a:spcPts val="250"/>
                        </a:spcBef>
                      </a:pPr>
                      <a:r>
                        <a:rPr sz="1300" spc="-5" dirty="0">
                          <a:latin typeface="Arial"/>
                          <a:cs typeface="Arial"/>
                        </a:rPr>
                        <a:t>3 (5.6)</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100" algn="ctr">
                        <a:lnSpc>
                          <a:spcPct val="100000"/>
                        </a:lnSpc>
                        <a:spcBef>
                          <a:spcPts val="250"/>
                        </a:spcBef>
                      </a:pPr>
                      <a:r>
                        <a:rPr sz="1300" spc="-5" dirty="0">
                          <a:latin typeface="Arial"/>
                          <a:cs typeface="Arial"/>
                        </a:rPr>
                        <a:t>9 (4.4)</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735" algn="ctr">
                        <a:lnSpc>
                          <a:spcPct val="100000"/>
                        </a:lnSpc>
                        <a:spcBef>
                          <a:spcPts val="250"/>
                        </a:spcBef>
                      </a:pPr>
                      <a:r>
                        <a:rPr sz="1300" spc="-5" dirty="0">
                          <a:latin typeface="Arial"/>
                          <a:cs typeface="Arial"/>
                        </a:rPr>
                        <a:t>5 (2.4)</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8"/>
                  </a:ext>
                </a:extLst>
              </a:tr>
              <a:tr h="270129">
                <a:tc>
                  <a:txBody>
                    <a:bodyPr/>
                    <a:lstStyle/>
                    <a:p>
                      <a:pPr marL="256540">
                        <a:lnSpc>
                          <a:spcPct val="100000"/>
                        </a:lnSpc>
                        <a:spcBef>
                          <a:spcPts val="250"/>
                        </a:spcBef>
                      </a:pPr>
                      <a:r>
                        <a:rPr sz="1300" spc="-5" dirty="0">
                          <a:latin typeface="Arial"/>
                          <a:cs typeface="Arial"/>
                        </a:rPr>
                        <a:t>Non-melanoma skin cancer</a:t>
                      </a:r>
                      <a:r>
                        <a:rPr sz="1300" spc="50" dirty="0">
                          <a:latin typeface="Arial"/>
                          <a:cs typeface="Arial"/>
                        </a:rPr>
                        <a:t> </a:t>
                      </a:r>
                      <a:r>
                        <a:rPr sz="1300" spc="-5" dirty="0">
                          <a:latin typeface="Arial"/>
                          <a:cs typeface="Arial"/>
                        </a:rPr>
                        <a:t>(NMSC)</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a:txBody>
                    <a:bodyPr/>
                    <a:lstStyle/>
                    <a:p>
                      <a:pPr marL="37465" algn="ctr">
                        <a:lnSpc>
                          <a:spcPct val="100000"/>
                        </a:lnSpc>
                        <a:spcBef>
                          <a:spcPts val="250"/>
                        </a:spcBef>
                      </a:pPr>
                      <a:r>
                        <a:rPr sz="1300" spc="-5" dirty="0">
                          <a:latin typeface="Arial"/>
                          <a:cs typeface="Arial"/>
                        </a:rPr>
                        <a:t>9 (2.7)</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a:txBody>
                    <a:bodyPr/>
                    <a:lstStyle/>
                    <a:p>
                      <a:pPr marL="37465" algn="ctr">
                        <a:lnSpc>
                          <a:spcPct val="100000"/>
                        </a:lnSpc>
                        <a:spcBef>
                          <a:spcPts val="250"/>
                        </a:spcBef>
                      </a:pPr>
                      <a:r>
                        <a:rPr sz="1300" spc="-5" dirty="0">
                          <a:latin typeface="Arial"/>
                          <a:cs typeface="Arial"/>
                        </a:rPr>
                        <a:t>4 (1.2)</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a:txBody>
                    <a:bodyPr/>
                    <a:lstStyle/>
                    <a:p>
                      <a:pPr marL="37465" algn="ctr">
                        <a:lnSpc>
                          <a:spcPct val="100000"/>
                        </a:lnSpc>
                        <a:spcBef>
                          <a:spcPts val="250"/>
                        </a:spcBef>
                      </a:pPr>
                      <a:r>
                        <a:rPr sz="1300" spc="-5" dirty="0">
                          <a:latin typeface="Arial"/>
                          <a:cs typeface="Arial"/>
                        </a:rPr>
                        <a:t>1 (1.9)</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a:txBody>
                    <a:bodyPr/>
                    <a:lstStyle/>
                    <a:p>
                      <a:pPr marL="36830" algn="ctr">
                        <a:lnSpc>
                          <a:spcPct val="100000"/>
                        </a:lnSpc>
                        <a:spcBef>
                          <a:spcPts val="250"/>
                        </a:spcBef>
                      </a:pPr>
                      <a:r>
                        <a:rPr sz="1300" dirty="0">
                          <a:latin typeface="Arial"/>
                          <a:cs typeface="Arial"/>
                        </a:rPr>
                        <a:t>0</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a:txBody>
                    <a:bodyPr/>
                    <a:lstStyle/>
                    <a:p>
                      <a:pPr marL="38100" algn="ctr">
                        <a:lnSpc>
                          <a:spcPct val="100000"/>
                        </a:lnSpc>
                        <a:spcBef>
                          <a:spcPts val="250"/>
                        </a:spcBef>
                      </a:pPr>
                      <a:r>
                        <a:rPr sz="1300" spc="-5" dirty="0">
                          <a:latin typeface="Arial"/>
                          <a:cs typeface="Arial"/>
                        </a:rPr>
                        <a:t>6 (2.9)</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a:txBody>
                    <a:bodyPr/>
                    <a:lstStyle/>
                    <a:p>
                      <a:pPr marL="38735" algn="ctr">
                        <a:lnSpc>
                          <a:spcPct val="100000"/>
                        </a:lnSpc>
                        <a:spcBef>
                          <a:spcPts val="250"/>
                        </a:spcBef>
                      </a:pPr>
                      <a:r>
                        <a:rPr sz="1300" spc="-5" dirty="0">
                          <a:latin typeface="Arial"/>
                          <a:cs typeface="Arial"/>
                        </a:rPr>
                        <a:t>2 (1.0)</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extLst>
                  <a:ext uri="{0D108BD9-81ED-4DB2-BD59-A6C34878D82A}">
                    <a16:rowId xmlns:a16="http://schemas.microsoft.com/office/drawing/2014/main" val="10009"/>
                  </a:ext>
                </a:extLst>
              </a:tr>
              <a:tr h="270128">
                <a:tc>
                  <a:txBody>
                    <a:bodyPr/>
                    <a:lstStyle/>
                    <a:p>
                      <a:pPr marL="250190">
                        <a:lnSpc>
                          <a:spcPct val="100000"/>
                        </a:lnSpc>
                        <a:spcBef>
                          <a:spcPts val="250"/>
                        </a:spcBef>
                      </a:pPr>
                      <a:r>
                        <a:rPr sz="1300" spc="-5" dirty="0">
                          <a:latin typeface="Arial"/>
                          <a:cs typeface="Arial"/>
                        </a:rPr>
                        <a:t>Myelofibrosis</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6830" algn="ctr">
                        <a:lnSpc>
                          <a:spcPct val="100000"/>
                        </a:lnSpc>
                        <a:spcBef>
                          <a:spcPts val="250"/>
                        </a:spcBef>
                      </a:pPr>
                      <a:r>
                        <a:rPr sz="1300" spc="-5" dirty="0">
                          <a:latin typeface="Arial"/>
                          <a:cs typeface="Arial"/>
                        </a:rPr>
                        <a:t>2 (0.6)</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6195" algn="ctr">
                        <a:lnSpc>
                          <a:spcPct val="100000"/>
                        </a:lnSpc>
                        <a:spcBef>
                          <a:spcPts val="250"/>
                        </a:spcBef>
                      </a:pPr>
                      <a:r>
                        <a:rPr sz="1300" dirty="0">
                          <a:latin typeface="Arial"/>
                          <a:cs typeface="Arial"/>
                        </a:rPr>
                        <a:t>0</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6830" algn="ctr">
                        <a:lnSpc>
                          <a:spcPct val="100000"/>
                        </a:lnSpc>
                        <a:spcBef>
                          <a:spcPts val="250"/>
                        </a:spcBef>
                      </a:pPr>
                      <a:r>
                        <a:rPr sz="1300" spc="-5" dirty="0">
                          <a:latin typeface="Arial"/>
                          <a:cs typeface="Arial"/>
                        </a:rPr>
                        <a:t>1 (1.9)</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100" algn="ctr">
                        <a:lnSpc>
                          <a:spcPct val="100000"/>
                        </a:lnSpc>
                        <a:spcBef>
                          <a:spcPts val="250"/>
                        </a:spcBef>
                      </a:pPr>
                      <a:r>
                        <a:rPr sz="1300" spc="-5" dirty="0">
                          <a:latin typeface="Arial"/>
                          <a:cs typeface="Arial"/>
                        </a:rPr>
                        <a:t>1 (1.9)</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8100" algn="ctr">
                        <a:lnSpc>
                          <a:spcPct val="100000"/>
                        </a:lnSpc>
                        <a:spcBef>
                          <a:spcPts val="250"/>
                        </a:spcBef>
                      </a:pPr>
                      <a:r>
                        <a:rPr sz="1300" spc="-5" dirty="0">
                          <a:latin typeface="Arial"/>
                          <a:cs typeface="Arial"/>
                        </a:rPr>
                        <a:t>1 (0.5)</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37465" algn="ctr">
                        <a:lnSpc>
                          <a:spcPct val="100000"/>
                        </a:lnSpc>
                        <a:spcBef>
                          <a:spcPts val="250"/>
                        </a:spcBef>
                      </a:pPr>
                      <a:r>
                        <a:rPr sz="1300" dirty="0">
                          <a:latin typeface="Arial"/>
                          <a:cs typeface="Arial"/>
                        </a:rPr>
                        <a:t>0</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10"/>
                  </a:ext>
                </a:extLst>
              </a:tr>
              <a:tr h="270129">
                <a:tc>
                  <a:txBody>
                    <a:bodyPr/>
                    <a:lstStyle/>
                    <a:p>
                      <a:pPr marL="71755">
                        <a:lnSpc>
                          <a:spcPct val="100000"/>
                        </a:lnSpc>
                        <a:spcBef>
                          <a:spcPts val="250"/>
                        </a:spcBef>
                      </a:pPr>
                      <a:r>
                        <a:rPr sz="1300" spc="-5" dirty="0">
                          <a:latin typeface="Arial"/>
                          <a:cs typeface="Arial"/>
                        </a:rPr>
                        <a:t>Deaths</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gridSpan="2">
                  <a:txBody>
                    <a:bodyPr/>
                    <a:lstStyle/>
                    <a:p>
                      <a:pPr marL="35560" algn="ctr">
                        <a:lnSpc>
                          <a:spcPct val="100000"/>
                        </a:lnSpc>
                        <a:spcBef>
                          <a:spcPts val="250"/>
                        </a:spcBef>
                      </a:pPr>
                      <a:r>
                        <a:rPr sz="1300" spc="-5" dirty="0">
                          <a:latin typeface="Arial"/>
                          <a:cs typeface="Arial"/>
                        </a:rPr>
                        <a:t>1</a:t>
                      </a:r>
                      <a:r>
                        <a:rPr sz="1300" dirty="0">
                          <a:latin typeface="Arial"/>
                          <a:cs typeface="Arial"/>
                        </a:rPr>
                        <a:t> </a:t>
                      </a:r>
                      <a:r>
                        <a:rPr sz="1300" spc="-5" dirty="0">
                          <a:latin typeface="Arial"/>
                          <a:cs typeface="Arial"/>
                        </a:rPr>
                        <a:t>(1.4)</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hMerge="1">
                  <a:txBody>
                    <a:bodyPr/>
                    <a:lstStyle/>
                    <a:p>
                      <a:endParaRPr/>
                    </a:p>
                  </a:txBody>
                  <a:tcPr marL="0" marR="0" marT="0" marB="0"/>
                </a:tc>
                <a:tc gridSpan="2">
                  <a:txBody>
                    <a:bodyPr/>
                    <a:lstStyle/>
                    <a:p>
                      <a:pPr marL="36830" algn="ctr">
                        <a:lnSpc>
                          <a:spcPct val="100000"/>
                        </a:lnSpc>
                        <a:spcBef>
                          <a:spcPts val="250"/>
                        </a:spcBef>
                      </a:pPr>
                      <a:r>
                        <a:rPr sz="1300" spc="-5" dirty="0">
                          <a:latin typeface="Arial"/>
                          <a:cs typeface="Arial"/>
                        </a:rPr>
                        <a:t>1</a:t>
                      </a:r>
                      <a:r>
                        <a:rPr sz="1300" dirty="0">
                          <a:latin typeface="Arial"/>
                          <a:cs typeface="Arial"/>
                        </a:rPr>
                        <a:t> </a:t>
                      </a:r>
                      <a:r>
                        <a:rPr sz="1300" spc="-5" dirty="0">
                          <a:latin typeface="Arial"/>
                          <a:cs typeface="Arial"/>
                        </a:rPr>
                        <a:t>(1.3)</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hMerge="1">
                  <a:txBody>
                    <a:bodyPr/>
                    <a:lstStyle/>
                    <a:p>
                      <a:endParaRPr/>
                    </a:p>
                  </a:txBody>
                  <a:tcPr marL="0" marR="0" marT="0" marB="0"/>
                </a:tc>
                <a:tc gridSpan="2">
                  <a:txBody>
                    <a:bodyPr/>
                    <a:lstStyle/>
                    <a:p>
                      <a:pPr marL="37465" algn="ctr">
                        <a:lnSpc>
                          <a:spcPct val="100000"/>
                        </a:lnSpc>
                        <a:spcBef>
                          <a:spcPts val="250"/>
                        </a:spcBef>
                      </a:pPr>
                      <a:r>
                        <a:rPr sz="1300" spc="-5" dirty="0">
                          <a:latin typeface="Arial"/>
                          <a:cs typeface="Arial"/>
                        </a:rPr>
                        <a:t>3</a:t>
                      </a:r>
                      <a:r>
                        <a:rPr sz="1300" dirty="0">
                          <a:latin typeface="Arial"/>
                          <a:cs typeface="Arial"/>
                        </a:rPr>
                        <a:t> </a:t>
                      </a:r>
                      <a:r>
                        <a:rPr sz="1300" spc="-5" dirty="0">
                          <a:latin typeface="Arial"/>
                          <a:cs typeface="Arial"/>
                        </a:rPr>
                        <a:t>(5.2)</a:t>
                      </a:r>
                      <a:endParaRPr sz="130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FD5"/>
                    </a:solidFill>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7" name="object 7"/>
          <p:cNvSpPr txBox="1"/>
          <p:nvPr/>
        </p:nvSpPr>
        <p:spPr>
          <a:xfrm>
            <a:off x="400608" y="4749774"/>
            <a:ext cx="10941685" cy="1640205"/>
          </a:xfrm>
          <a:prstGeom prst="rect">
            <a:avLst/>
          </a:prstGeom>
        </p:spPr>
        <p:txBody>
          <a:bodyPr vert="horz" wrap="square" lIns="0" tIns="76200" rIns="0" bIns="0" rtlCol="0">
            <a:spAutoFit/>
          </a:bodyPr>
          <a:lstStyle/>
          <a:p>
            <a:pPr marL="534035" marR="0" lvl="0" indent="-287020" algn="l" defTabSz="914400" rtl="0" eaLnBrk="1" fontAlgn="auto" latinLnBrk="0" hangingPunct="1">
              <a:lnSpc>
                <a:spcPct val="100000"/>
              </a:lnSpc>
              <a:spcBef>
                <a:spcPts val="600"/>
              </a:spcBef>
              <a:spcAft>
                <a:spcPts val="0"/>
              </a:spcAft>
              <a:buClrTx/>
              <a:buSzTx/>
              <a:buFontTx/>
              <a:buChar char="•"/>
              <a:tabLst>
                <a:tab pos="534035" algn="l"/>
                <a:tab pos="534670" algn="l"/>
              </a:tabLst>
              <a:defRPr/>
            </a:pPr>
            <a:r>
              <a:rPr kumimoji="0" sz="1400" b="0" i="0" u="none" strike="noStrike" kern="1200" cap="none" spc="0" normalizeH="0" baseline="0" noProof="0" dirty="0">
                <a:ln>
                  <a:noFill/>
                </a:ln>
                <a:solidFill>
                  <a:srgbClr val="004676"/>
                </a:solidFill>
                <a:effectLst/>
                <a:uLnTx/>
                <a:uFillTx/>
                <a:latin typeface="Arial"/>
                <a:ea typeface="+mn-ea"/>
                <a:cs typeface="Arial"/>
              </a:rPr>
              <a:t>Safety profile </a:t>
            </a:r>
            <a:r>
              <a:rPr kumimoji="0" sz="1400" b="0" i="0" u="none" strike="noStrike" kern="1200" cap="none" spc="-5" normalizeH="0" baseline="0" noProof="0" dirty="0">
                <a:ln>
                  <a:noFill/>
                </a:ln>
                <a:solidFill>
                  <a:srgbClr val="004676"/>
                </a:solidFill>
                <a:effectLst/>
                <a:uLnTx/>
                <a:uFillTx/>
                <a:latin typeface="Arial"/>
                <a:ea typeface="+mn-ea"/>
                <a:cs typeface="Arial"/>
              </a:rPr>
              <a:t>was </a:t>
            </a:r>
            <a:r>
              <a:rPr kumimoji="0" sz="1400" b="0" i="0" u="none" strike="noStrike" kern="1200" cap="none" spc="0" normalizeH="0" baseline="0" noProof="0" dirty="0">
                <a:ln>
                  <a:noFill/>
                </a:ln>
                <a:solidFill>
                  <a:srgbClr val="004676"/>
                </a:solidFill>
                <a:effectLst/>
                <a:uLnTx/>
                <a:uFillTx/>
                <a:latin typeface="Arial"/>
                <a:ea typeface="+mn-ea"/>
                <a:cs typeface="Arial"/>
              </a:rPr>
              <a:t>consistent </a:t>
            </a:r>
            <a:r>
              <a:rPr kumimoji="0" sz="1400" b="0" i="0" u="none" strike="noStrike" kern="1200" cap="none" spc="-5" normalizeH="0" baseline="0" noProof="0" dirty="0">
                <a:ln>
                  <a:noFill/>
                </a:ln>
                <a:solidFill>
                  <a:srgbClr val="004676"/>
                </a:solidFill>
                <a:effectLst/>
                <a:uLnTx/>
                <a:uFillTx/>
                <a:latin typeface="Arial"/>
                <a:ea typeface="+mn-ea"/>
                <a:cs typeface="Arial"/>
              </a:rPr>
              <a:t>with previous </a:t>
            </a:r>
            <a:r>
              <a:rPr kumimoji="0" sz="1400" b="0" i="0" u="none" strike="noStrike" kern="1200" cap="none" spc="0" normalizeH="0" baseline="0" noProof="0" dirty="0">
                <a:ln>
                  <a:noFill/>
                </a:ln>
                <a:solidFill>
                  <a:srgbClr val="004676"/>
                </a:solidFill>
                <a:effectLst/>
                <a:uLnTx/>
                <a:uFillTx/>
                <a:latin typeface="Arial"/>
                <a:ea typeface="+mn-ea"/>
                <a:cs typeface="Arial"/>
              </a:rPr>
              <a:t>reports of</a:t>
            </a:r>
            <a:r>
              <a:rPr kumimoji="0" sz="1400" b="0" i="0" u="none" strike="noStrike" kern="1200" cap="none" spc="-160"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RUX</a:t>
            </a:r>
            <a:endParaRPr kumimoji="0" sz="1400" b="0" i="0" u="none" strike="noStrike" kern="1200" cap="none" spc="0" normalizeH="0" baseline="0" noProof="0">
              <a:ln>
                <a:noFill/>
              </a:ln>
              <a:solidFill>
                <a:srgbClr val="004676"/>
              </a:solidFill>
              <a:effectLst/>
              <a:uLnTx/>
              <a:uFillTx/>
              <a:latin typeface="Arial"/>
              <a:ea typeface="+mn-ea"/>
              <a:cs typeface="Arial"/>
            </a:endParaRPr>
          </a:p>
          <a:p>
            <a:pPr marL="534035" marR="292100" lvl="0" indent="-287020" algn="l" defTabSz="914400" rtl="0" eaLnBrk="1" fontAlgn="auto" latinLnBrk="0" hangingPunct="1">
              <a:lnSpc>
                <a:spcPct val="100000"/>
              </a:lnSpc>
              <a:spcBef>
                <a:spcPts val="505"/>
              </a:spcBef>
              <a:spcAft>
                <a:spcPts val="0"/>
              </a:spcAft>
              <a:buClrTx/>
              <a:buSzTx/>
              <a:buFontTx/>
              <a:buChar char="•"/>
              <a:tabLst>
                <a:tab pos="534035" algn="l"/>
                <a:tab pos="534670" algn="l"/>
              </a:tabLst>
              <a:defRPr/>
            </a:pPr>
            <a:r>
              <a:rPr kumimoji="0" sz="1400" b="0" i="0" u="none" strike="noStrike" kern="1200" cap="none" spc="-5" normalizeH="0" baseline="0" noProof="0" dirty="0">
                <a:ln>
                  <a:noFill/>
                </a:ln>
                <a:solidFill>
                  <a:srgbClr val="004676"/>
                </a:solidFill>
                <a:effectLst/>
                <a:uLnTx/>
                <a:uFillTx/>
                <a:latin typeface="Arial"/>
                <a:ea typeface="+mn-ea"/>
                <a:cs typeface="Arial"/>
              </a:rPr>
              <a:t>The</a:t>
            </a:r>
            <a:r>
              <a:rPr kumimoji="0" sz="1400" b="0" i="0" u="none" strike="noStrike" kern="1200" cap="none" spc="-15"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most</a:t>
            </a:r>
            <a:r>
              <a:rPr kumimoji="0" sz="1400" b="0" i="0" u="none" strike="noStrike" kern="1200" cap="none" spc="-10"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common</a:t>
            </a:r>
            <a:r>
              <a:rPr kumimoji="0" sz="1400" b="0" i="0" u="none" strike="noStrike" kern="1200" cap="none" spc="-10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AEs (&gt;5%,</a:t>
            </a:r>
            <a:r>
              <a:rPr kumimoji="0" sz="1400" b="0" i="0" u="none" strike="noStrike" kern="1200" cap="none" spc="-5" normalizeH="0" baseline="0" noProof="0" dirty="0">
                <a:ln>
                  <a:noFill/>
                </a:ln>
                <a:solidFill>
                  <a:srgbClr val="004676"/>
                </a:solidFill>
                <a:effectLst/>
                <a:uLnTx/>
                <a:uFillTx/>
                <a:latin typeface="Arial"/>
                <a:ea typeface="+mn-ea"/>
                <a:cs typeface="Arial"/>
              </a:rPr>
              <a:t> exposure</a:t>
            </a:r>
            <a:r>
              <a:rPr kumimoji="0" sz="1400" b="0" i="0" u="none" strike="noStrike" kern="1200" cap="none" spc="-2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adjusted</a:t>
            </a:r>
            <a:r>
              <a:rPr kumimoji="0" sz="1400" b="0" i="0" u="none" strike="noStrike" kern="1200" cap="none" spc="-40"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rate)</a:t>
            </a:r>
            <a:r>
              <a:rPr kumimoji="0" sz="1400" b="0" i="0" u="none" strike="noStrike" kern="1200" cap="none" spc="-10"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associated</a:t>
            </a:r>
            <a:r>
              <a:rPr kumimoji="0" sz="1400" b="0" i="0" u="none" strike="noStrike" kern="1200" cap="none" spc="-40"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with</a:t>
            </a:r>
            <a:r>
              <a:rPr kumimoji="0" sz="1400" b="0" i="0" u="none" strike="noStrike" kern="1200" cap="none" spc="0"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RUX</a:t>
            </a:r>
            <a:r>
              <a:rPr kumimoji="0" sz="1400" b="0" i="0" u="none" strike="noStrike" kern="1200" cap="none" spc="10"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were</a:t>
            </a:r>
            <a:r>
              <a:rPr kumimoji="0" sz="1400" b="0" i="0" u="none" strike="noStrike" kern="1200" cap="none" spc="10"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anemia,</a:t>
            </a:r>
            <a:r>
              <a:rPr kumimoji="0" sz="1400" b="0" i="0" u="none" strike="noStrike" kern="1200" cap="none" spc="-3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arthralgia,</a:t>
            </a:r>
            <a:r>
              <a:rPr kumimoji="0" sz="1400" b="0" i="0" u="none" strike="noStrike" kern="1200" cap="none" spc="-4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and</a:t>
            </a:r>
            <a:r>
              <a:rPr kumimoji="0" sz="1400" b="0" i="0" u="none" strike="noStrike" kern="1200" cap="none" spc="-10"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increased</a:t>
            </a:r>
            <a:r>
              <a:rPr kumimoji="0" sz="1400" b="0" i="0" u="none" strike="noStrike" kern="1200" cap="none" spc="-40"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weight</a:t>
            </a:r>
            <a:r>
              <a:rPr kumimoji="0" sz="1400" b="0" i="0" u="none" strike="noStrike" kern="1200" cap="none" spc="10"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in</a:t>
            </a:r>
            <a:r>
              <a:rPr kumimoji="0" sz="1400" b="0" i="0" u="none" strike="noStrike" kern="1200" cap="none" spc="-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the  </a:t>
            </a:r>
            <a:r>
              <a:rPr kumimoji="0" sz="1400" b="0" i="0" u="none" strike="noStrike" kern="1200" cap="none" spc="-5" normalizeH="0" baseline="0" noProof="0" dirty="0">
                <a:ln>
                  <a:noFill/>
                </a:ln>
                <a:solidFill>
                  <a:srgbClr val="004676"/>
                </a:solidFill>
                <a:effectLst/>
                <a:uLnTx/>
                <a:uFillTx/>
                <a:latin typeface="Arial"/>
                <a:ea typeface="+mn-ea"/>
                <a:cs typeface="Arial"/>
              </a:rPr>
              <a:t>RUX arm, and </a:t>
            </a:r>
            <a:r>
              <a:rPr kumimoji="0" sz="1400" b="0" i="0" u="none" strike="noStrike" kern="1200" cap="none" spc="0" normalizeH="0" baseline="0" noProof="0" dirty="0">
                <a:ln>
                  <a:noFill/>
                </a:ln>
                <a:solidFill>
                  <a:srgbClr val="004676"/>
                </a:solidFill>
                <a:effectLst/>
                <a:uLnTx/>
                <a:uFillTx/>
                <a:latin typeface="Arial"/>
                <a:ea typeface="+mn-ea"/>
                <a:cs typeface="Arial"/>
              </a:rPr>
              <a:t>anemia and hypertension in patients after</a:t>
            </a:r>
            <a:r>
              <a:rPr kumimoji="0" sz="1400" b="0" i="0" u="none" strike="noStrike" kern="1200" cap="none" spc="-185" normalizeH="0" baseline="0" noProof="0" dirty="0">
                <a:ln>
                  <a:noFill/>
                </a:ln>
                <a:solidFill>
                  <a:srgbClr val="004676"/>
                </a:solidFill>
                <a:effectLst/>
                <a:uLnTx/>
                <a:uFillTx/>
                <a:latin typeface="Arial"/>
                <a:ea typeface="+mn-ea"/>
                <a:cs typeface="Arial"/>
              </a:rPr>
              <a:t> </a:t>
            </a:r>
            <a:r>
              <a:rPr kumimoji="0" sz="1400" b="0" i="0" u="none" strike="noStrike" kern="1200" cap="none" spc="-5" normalizeH="0" baseline="0" noProof="0" dirty="0">
                <a:ln>
                  <a:noFill/>
                </a:ln>
                <a:solidFill>
                  <a:srgbClr val="004676"/>
                </a:solidFill>
                <a:effectLst/>
                <a:uLnTx/>
                <a:uFillTx/>
                <a:latin typeface="Arial"/>
                <a:ea typeface="+mn-ea"/>
                <a:cs typeface="Arial"/>
              </a:rPr>
              <a:t>crossover</a:t>
            </a:r>
            <a:endParaRPr kumimoji="0" sz="1400" b="0" i="0" u="none" strike="noStrike" kern="1200" cap="none" spc="0" normalizeH="0" baseline="0" noProof="0">
              <a:ln>
                <a:noFill/>
              </a:ln>
              <a:solidFill>
                <a:srgbClr val="004676"/>
              </a:solidFill>
              <a:effectLst/>
              <a:uLnTx/>
              <a:uFillTx/>
              <a:latin typeface="Arial"/>
              <a:ea typeface="+mn-ea"/>
              <a:cs typeface="Arial"/>
            </a:endParaRPr>
          </a:p>
          <a:p>
            <a:pPr marL="534035" marR="0" lvl="0" indent="-287020" algn="l" defTabSz="914400" rtl="0" eaLnBrk="1" fontAlgn="auto" latinLnBrk="0" hangingPunct="1">
              <a:lnSpc>
                <a:spcPct val="100000"/>
              </a:lnSpc>
              <a:spcBef>
                <a:spcPts val="505"/>
              </a:spcBef>
              <a:spcAft>
                <a:spcPts val="0"/>
              </a:spcAft>
              <a:buClrTx/>
              <a:buSzTx/>
              <a:buFontTx/>
              <a:buChar char="•"/>
              <a:tabLst>
                <a:tab pos="534035" algn="l"/>
                <a:tab pos="534670" algn="l"/>
              </a:tabLst>
              <a:defRPr/>
            </a:pPr>
            <a:r>
              <a:rPr kumimoji="0" sz="1400" b="0" i="0" u="none" strike="noStrike" kern="1200" cap="none" spc="-5" normalizeH="0" baseline="0" noProof="0" dirty="0">
                <a:ln>
                  <a:noFill/>
                </a:ln>
                <a:solidFill>
                  <a:srgbClr val="004676"/>
                </a:solidFill>
                <a:effectLst/>
                <a:uLnTx/>
                <a:uFillTx/>
                <a:latin typeface="Arial"/>
                <a:ea typeface="+mn-ea"/>
                <a:cs typeface="Arial"/>
              </a:rPr>
              <a:t>Exposure-adjusted TEE </a:t>
            </a:r>
            <a:r>
              <a:rPr kumimoji="0" sz="1400" b="0" i="0" u="none" strike="noStrike" kern="1200" cap="none" spc="0" normalizeH="0" baseline="0" noProof="0" dirty="0">
                <a:ln>
                  <a:noFill/>
                </a:ln>
                <a:solidFill>
                  <a:srgbClr val="004676"/>
                </a:solidFill>
                <a:effectLst/>
                <a:uLnTx/>
                <a:uFillTx/>
                <a:latin typeface="Arial"/>
                <a:ea typeface="+mn-ea"/>
                <a:cs typeface="Arial"/>
              </a:rPr>
              <a:t>rate (any Grade) </a:t>
            </a:r>
            <a:r>
              <a:rPr kumimoji="0" sz="1400" b="0" i="0" u="none" strike="noStrike" kern="1200" cap="none" spc="-5" normalizeH="0" baseline="0" noProof="0" dirty="0">
                <a:ln>
                  <a:noFill/>
                </a:ln>
                <a:solidFill>
                  <a:srgbClr val="004676"/>
                </a:solidFill>
                <a:effectLst/>
                <a:uLnTx/>
                <a:uFillTx/>
                <a:latin typeface="Arial"/>
                <a:ea typeface="+mn-ea"/>
                <a:cs typeface="Arial"/>
              </a:rPr>
              <a:t>was </a:t>
            </a:r>
            <a:r>
              <a:rPr kumimoji="0" sz="1400" b="0" i="0" u="none" strike="noStrike" kern="1200" cap="none" spc="0" normalizeH="0" baseline="0" noProof="0" dirty="0">
                <a:ln>
                  <a:noFill/>
                </a:ln>
                <a:solidFill>
                  <a:srgbClr val="004676"/>
                </a:solidFill>
                <a:effectLst/>
                <a:uLnTx/>
                <a:uFillTx/>
                <a:latin typeface="Arial"/>
                <a:ea typeface="+mn-ea"/>
                <a:cs typeface="Arial"/>
              </a:rPr>
              <a:t>~2.5x </a:t>
            </a:r>
            <a:r>
              <a:rPr kumimoji="0" sz="1400" b="0" i="0" u="none" strike="noStrike" kern="1200" cap="none" spc="-5" normalizeH="0" baseline="0" noProof="0" dirty="0">
                <a:ln>
                  <a:noFill/>
                </a:ln>
                <a:solidFill>
                  <a:srgbClr val="004676"/>
                </a:solidFill>
                <a:effectLst/>
                <a:uLnTx/>
                <a:uFillTx/>
                <a:latin typeface="Arial"/>
                <a:ea typeface="+mn-ea"/>
                <a:cs typeface="Arial"/>
              </a:rPr>
              <a:t>lower with RUX </a:t>
            </a:r>
            <a:r>
              <a:rPr kumimoji="0" sz="1400" b="0" i="0" u="none" strike="noStrike" kern="1200" cap="none" spc="-10" normalizeH="0" baseline="0" noProof="0" dirty="0">
                <a:ln>
                  <a:noFill/>
                </a:ln>
                <a:solidFill>
                  <a:srgbClr val="004676"/>
                </a:solidFill>
                <a:effectLst/>
                <a:uLnTx/>
                <a:uFillTx/>
                <a:latin typeface="Arial"/>
                <a:ea typeface="+mn-ea"/>
                <a:cs typeface="Arial"/>
              </a:rPr>
              <a:t>vs </a:t>
            </a:r>
            <a:r>
              <a:rPr kumimoji="0" sz="1400" b="0" i="0" u="none" strike="noStrike" kern="1200" cap="none" spc="-70" normalizeH="0" baseline="0" noProof="0" dirty="0">
                <a:ln>
                  <a:noFill/>
                </a:ln>
                <a:solidFill>
                  <a:srgbClr val="004676"/>
                </a:solidFill>
                <a:effectLst/>
                <a:uLnTx/>
                <a:uFillTx/>
                <a:latin typeface="Arial"/>
                <a:ea typeface="+mn-ea"/>
                <a:cs typeface="Arial"/>
              </a:rPr>
              <a:t>BAT, </a:t>
            </a:r>
            <a:r>
              <a:rPr kumimoji="0" sz="1400" b="0" i="0" u="none" strike="noStrike" kern="1200" cap="none" spc="0" normalizeH="0" baseline="0" noProof="0" dirty="0">
                <a:ln>
                  <a:noFill/>
                </a:ln>
                <a:solidFill>
                  <a:srgbClr val="004676"/>
                </a:solidFill>
                <a:effectLst/>
                <a:uLnTx/>
                <a:uFillTx/>
                <a:latin typeface="Arial"/>
                <a:ea typeface="+mn-ea"/>
                <a:cs typeface="Arial"/>
              </a:rPr>
              <a:t>and ~2x </a:t>
            </a:r>
            <a:r>
              <a:rPr kumimoji="0" sz="1400" b="0" i="0" u="none" strike="noStrike" kern="1200" cap="none" spc="-5" normalizeH="0" baseline="0" noProof="0" dirty="0">
                <a:ln>
                  <a:noFill/>
                </a:ln>
                <a:solidFill>
                  <a:srgbClr val="004676"/>
                </a:solidFill>
                <a:effectLst/>
                <a:uLnTx/>
                <a:uFillTx/>
                <a:latin typeface="Arial"/>
                <a:ea typeface="+mn-ea"/>
                <a:cs typeface="Arial"/>
              </a:rPr>
              <a:t>lower with </a:t>
            </a:r>
            <a:r>
              <a:rPr kumimoji="0" sz="1400" b="0" i="0" u="none" strike="noStrike" kern="1200" cap="none" spc="0" normalizeH="0" baseline="0" noProof="0" dirty="0">
                <a:ln>
                  <a:noFill/>
                </a:ln>
                <a:solidFill>
                  <a:srgbClr val="004676"/>
                </a:solidFill>
                <a:effectLst/>
                <a:uLnTx/>
                <a:uFillTx/>
                <a:latin typeface="Arial"/>
                <a:ea typeface="+mn-ea"/>
                <a:cs typeface="Arial"/>
              </a:rPr>
              <a:t>early </a:t>
            </a:r>
            <a:r>
              <a:rPr kumimoji="0" sz="1400" b="0" i="0" u="none" strike="noStrike" kern="1200" cap="none" spc="-5" normalizeH="0" baseline="0" noProof="0" dirty="0">
                <a:ln>
                  <a:noFill/>
                </a:ln>
                <a:solidFill>
                  <a:srgbClr val="004676"/>
                </a:solidFill>
                <a:effectLst/>
                <a:uLnTx/>
                <a:uFillTx/>
                <a:latin typeface="Arial"/>
                <a:ea typeface="+mn-ea"/>
                <a:cs typeface="Arial"/>
              </a:rPr>
              <a:t>RUX </a:t>
            </a:r>
            <a:r>
              <a:rPr kumimoji="0" sz="1400" b="0" i="0" u="none" strike="noStrike" kern="1200" cap="none" spc="-10" normalizeH="0" baseline="0" noProof="0" dirty="0">
                <a:ln>
                  <a:noFill/>
                </a:ln>
                <a:solidFill>
                  <a:srgbClr val="004676"/>
                </a:solidFill>
                <a:effectLst/>
                <a:uLnTx/>
                <a:uFillTx/>
                <a:latin typeface="Arial"/>
                <a:ea typeface="+mn-ea"/>
                <a:cs typeface="Arial"/>
              </a:rPr>
              <a:t>vs </a:t>
            </a:r>
            <a:r>
              <a:rPr kumimoji="0" sz="1400" b="0" i="0" u="none" strike="noStrike" kern="1200" cap="none" spc="-5" normalizeH="0" baseline="0" noProof="0" dirty="0">
                <a:ln>
                  <a:noFill/>
                </a:ln>
                <a:solidFill>
                  <a:srgbClr val="004676"/>
                </a:solidFill>
                <a:effectLst/>
                <a:uLnTx/>
                <a:uFillTx/>
                <a:latin typeface="Arial"/>
                <a:ea typeface="+mn-ea"/>
                <a:cs typeface="Arial"/>
              </a:rPr>
              <a:t>delayed RUX</a:t>
            </a:r>
            <a:r>
              <a:rPr kumimoji="0" sz="1400" b="0" i="0" u="none" strike="noStrike" kern="1200" cap="none" spc="75"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initiation</a:t>
            </a:r>
            <a:endParaRPr kumimoji="0" sz="1400" b="0" i="0" u="none" strike="noStrike" kern="1200" cap="none" spc="0" normalizeH="0" baseline="0" noProof="0">
              <a:ln>
                <a:noFill/>
              </a:ln>
              <a:solidFill>
                <a:srgbClr val="004676"/>
              </a:solidFill>
              <a:effectLst/>
              <a:uLnTx/>
              <a:uFillTx/>
              <a:latin typeface="Arial"/>
              <a:ea typeface="+mn-ea"/>
              <a:cs typeface="Arial"/>
            </a:endParaRPr>
          </a:p>
          <a:p>
            <a:pPr marL="534035" marR="0" lvl="0" indent="-287020" algn="l" defTabSz="914400" rtl="0" eaLnBrk="1" fontAlgn="auto" latinLnBrk="0" hangingPunct="1">
              <a:lnSpc>
                <a:spcPct val="100000"/>
              </a:lnSpc>
              <a:spcBef>
                <a:spcPts val="490"/>
              </a:spcBef>
              <a:spcAft>
                <a:spcPts val="0"/>
              </a:spcAft>
              <a:buClrTx/>
              <a:buSzTx/>
              <a:buFontTx/>
              <a:buChar char="•"/>
              <a:tabLst>
                <a:tab pos="534035" algn="l"/>
                <a:tab pos="534670" algn="l"/>
              </a:tabLst>
              <a:defRPr/>
            </a:pPr>
            <a:r>
              <a:rPr kumimoji="0" sz="1400" b="0" i="0" u="none" strike="noStrike" kern="1200" cap="none" spc="-5" normalizeH="0" baseline="0" noProof="0" dirty="0">
                <a:ln>
                  <a:noFill/>
                </a:ln>
                <a:solidFill>
                  <a:srgbClr val="004676"/>
                </a:solidFill>
                <a:effectLst/>
                <a:uLnTx/>
                <a:uFillTx/>
                <a:latin typeface="Arial"/>
                <a:ea typeface="+mn-ea"/>
                <a:cs typeface="Arial"/>
              </a:rPr>
              <a:t>Exposure-adjusted </a:t>
            </a:r>
            <a:r>
              <a:rPr kumimoji="0" sz="1400" b="0" i="0" u="none" strike="noStrike" kern="1200" cap="none" spc="0" normalizeH="0" baseline="0" noProof="0" dirty="0">
                <a:ln>
                  <a:noFill/>
                </a:ln>
                <a:solidFill>
                  <a:srgbClr val="004676"/>
                </a:solidFill>
                <a:effectLst/>
                <a:uLnTx/>
                <a:uFillTx/>
                <a:latin typeface="Arial"/>
                <a:ea typeface="+mn-ea"/>
                <a:cs typeface="Arial"/>
              </a:rPr>
              <a:t>rates for </a:t>
            </a:r>
            <a:r>
              <a:rPr kumimoji="0" sz="1400" b="0" i="0" u="none" strike="noStrike" kern="1200" cap="none" spc="-5" normalizeH="0" baseline="0" noProof="0" dirty="0">
                <a:ln>
                  <a:noFill/>
                </a:ln>
                <a:solidFill>
                  <a:srgbClr val="004676"/>
                </a:solidFill>
                <a:effectLst/>
                <a:uLnTx/>
                <a:uFillTx/>
                <a:latin typeface="Arial"/>
                <a:ea typeface="+mn-ea"/>
                <a:cs typeface="Arial"/>
              </a:rPr>
              <a:t>NMSC were </a:t>
            </a:r>
            <a:r>
              <a:rPr kumimoji="0" sz="1400" b="0" i="0" u="none" strike="noStrike" kern="1200" cap="none" spc="0" normalizeH="0" baseline="0" noProof="0" dirty="0">
                <a:ln>
                  <a:noFill/>
                </a:ln>
                <a:solidFill>
                  <a:srgbClr val="004676"/>
                </a:solidFill>
                <a:effectLst/>
                <a:uLnTx/>
                <a:uFillTx/>
                <a:latin typeface="Arial"/>
                <a:ea typeface="+mn-ea"/>
                <a:cs typeface="Arial"/>
              </a:rPr>
              <a:t>similar between crossover and </a:t>
            </a:r>
            <a:r>
              <a:rPr kumimoji="0" sz="1400" b="0" i="0" u="none" strike="noStrike" kern="1200" cap="none" spc="-5" normalizeH="0" baseline="0" noProof="0" dirty="0">
                <a:ln>
                  <a:noFill/>
                </a:ln>
                <a:solidFill>
                  <a:srgbClr val="004676"/>
                </a:solidFill>
                <a:effectLst/>
                <a:uLnTx/>
                <a:uFillTx/>
                <a:latin typeface="Arial"/>
                <a:ea typeface="+mn-ea"/>
                <a:cs typeface="Arial"/>
              </a:rPr>
              <a:t>RUX</a:t>
            </a:r>
            <a:r>
              <a:rPr kumimoji="0" sz="1400" b="0" i="0" u="none" strike="noStrike" kern="1200" cap="none" spc="-200" normalizeH="0" baseline="0" noProof="0" dirty="0">
                <a:ln>
                  <a:noFill/>
                </a:ln>
                <a:solidFill>
                  <a:srgbClr val="004676"/>
                </a:solidFill>
                <a:effectLst/>
                <a:uLnTx/>
                <a:uFillTx/>
                <a:latin typeface="Arial"/>
                <a:ea typeface="+mn-ea"/>
                <a:cs typeface="Arial"/>
              </a:rPr>
              <a:t> </a:t>
            </a:r>
            <a:r>
              <a:rPr kumimoji="0" sz="1400" b="0" i="0" u="none" strike="noStrike" kern="1200" cap="none" spc="0" normalizeH="0" baseline="0" noProof="0" dirty="0">
                <a:ln>
                  <a:noFill/>
                </a:ln>
                <a:solidFill>
                  <a:srgbClr val="004676"/>
                </a:solidFill>
                <a:effectLst/>
                <a:uLnTx/>
                <a:uFillTx/>
                <a:latin typeface="Arial"/>
                <a:ea typeface="+mn-ea"/>
                <a:cs typeface="Arial"/>
              </a:rPr>
              <a:t>patients</a:t>
            </a:r>
            <a:endParaRPr kumimoji="0" sz="1400" b="0" i="0" u="none" strike="noStrike" kern="1200" cap="none" spc="0" normalizeH="0" baseline="0" noProof="0">
              <a:ln>
                <a:noFill/>
              </a:ln>
              <a:solidFill>
                <a:srgbClr val="004676"/>
              </a:solidFill>
              <a:effectLst/>
              <a:uLnTx/>
              <a:uFillTx/>
              <a:latin typeface="Arial"/>
              <a:ea typeface="+mn-ea"/>
              <a:cs typeface="Arial"/>
            </a:endParaRPr>
          </a:p>
          <a:p>
            <a:pPr marL="50800" marR="0" lvl="0" indent="0" algn="l" defTabSz="914400" rtl="0" eaLnBrk="1" fontAlgn="auto" latinLnBrk="0" hangingPunct="1">
              <a:lnSpc>
                <a:spcPct val="100000"/>
              </a:lnSpc>
              <a:spcBef>
                <a:spcPts val="1110"/>
              </a:spcBef>
              <a:spcAft>
                <a:spcPts val="0"/>
              </a:spcAft>
              <a:buClrTx/>
              <a:buSzTx/>
              <a:buFontTx/>
              <a:buNone/>
              <a:tabLst/>
              <a:defRPr/>
            </a:pPr>
            <a:r>
              <a:rPr kumimoji="0" sz="975" b="0" i="0" u="none" strike="noStrike" kern="1200" cap="none" spc="15" normalizeH="0" baseline="25641" noProof="0" dirty="0">
                <a:ln>
                  <a:noFill/>
                </a:ln>
                <a:solidFill>
                  <a:srgbClr val="004676"/>
                </a:solidFill>
                <a:effectLst/>
                <a:uLnTx/>
                <a:uFillTx/>
                <a:latin typeface="Arial"/>
                <a:ea typeface="+mn-ea"/>
                <a:cs typeface="Arial"/>
              </a:rPr>
              <a:t>a </a:t>
            </a:r>
            <a:r>
              <a:rPr kumimoji="0" sz="1000" b="0" i="0" u="none" strike="noStrike" kern="1200" cap="none" spc="-5" normalizeH="0" baseline="0" noProof="0" dirty="0">
                <a:ln>
                  <a:noFill/>
                </a:ln>
                <a:solidFill>
                  <a:srgbClr val="004676"/>
                </a:solidFill>
                <a:effectLst/>
                <a:uLnTx/>
                <a:uFillTx/>
                <a:latin typeface="Arial"/>
                <a:ea typeface="+mn-ea"/>
                <a:cs typeface="Arial"/>
              </a:rPr>
              <a:t>Defined as sum of each patient's exposure in </a:t>
            </a:r>
            <a:r>
              <a:rPr kumimoji="0" sz="1000" b="0" i="0" u="none" strike="noStrike" kern="1200" cap="none" spc="-10" normalizeH="0" baseline="0" noProof="0" dirty="0">
                <a:ln>
                  <a:noFill/>
                </a:ln>
                <a:solidFill>
                  <a:srgbClr val="004676"/>
                </a:solidFill>
                <a:effectLst/>
                <a:uLnTx/>
                <a:uFillTx/>
                <a:latin typeface="Arial"/>
                <a:ea typeface="+mn-ea"/>
                <a:cs typeface="Arial"/>
              </a:rPr>
              <a:t>days, divided </a:t>
            </a:r>
            <a:r>
              <a:rPr kumimoji="0" sz="1000" b="0" i="0" u="none" strike="noStrike" kern="1200" cap="none" spc="-5" normalizeH="0" baseline="0" noProof="0" dirty="0">
                <a:ln>
                  <a:noFill/>
                </a:ln>
                <a:solidFill>
                  <a:srgbClr val="004676"/>
                </a:solidFill>
                <a:effectLst/>
                <a:uLnTx/>
                <a:uFillTx/>
                <a:latin typeface="Arial"/>
                <a:ea typeface="+mn-ea"/>
                <a:cs typeface="Arial"/>
              </a:rPr>
              <a:t>by</a:t>
            </a:r>
            <a:r>
              <a:rPr kumimoji="0" sz="1000" b="0" i="0" u="none" strike="noStrike" kern="1200" cap="none" spc="-90" normalizeH="0" baseline="0" noProof="0" dirty="0">
                <a:ln>
                  <a:noFill/>
                </a:ln>
                <a:solidFill>
                  <a:srgbClr val="004676"/>
                </a:solidFill>
                <a:effectLst/>
                <a:uLnTx/>
                <a:uFillTx/>
                <a:latin typeface="Arial"/>
                <a:ea typeface="+mn-ea"/>
                <a:cs typeface="Arial"/>
              </a:rPr>
              <a:t> </a:t>
            </a:r>
            <a:r>
              <a:rPr kumimoji="0" sz="1000" b="0" i="0" u="none" strike="noStrike" kern="1200" cap="none" spc="-10" normalizeH="0" baseline="0" noProof="0" dirty="0">
                <a:ln>
                  <a:noFill/>
                </a:ln>
                <a:solidFill>
                  <a:srgbClr val="004676"/>
                </a:solidFill>
                <a:effectLst/>
                <a:uLnTx/>
                <a:uFillTx/>
                <a:latin typeface="Arial"/>
                <a:ea typeface="+mn-ea"/>
                <a:cs typeface="Arial"/>
              </a:rPr>
              <a:t>365.25.</a:t>
            </a:r>
            <a:endParaRPr kumimoji="0" sz="1000" b="0" i="0" u="none" strike="noStrike" kern="1200" cap="none" spc="0" normalizeH="0" baseline="0" noProof="0">
              <a:ln>
                <a:noFill/>
              </a:ln>
              <a:solidFill>
                <a:srgbClr val="004676"/>
              </a:solidFill>
              <a:effectLst/>
              <a:uLnTx/>
              <a:uFillTx/>
              <a:latin typeface="Arial"/>
              <a:ea typeface="+mn-ea"/>
              <a:cs typeface="Arial"/>
            </a:endParaRPr>
          </a:p>
        </p:txBody>
      </p:sp>
    </p:spTree>
    <p:extLst>
      <p:ext uri="{BB962C8B-B14F-4D97-AF65-F5344CB8AC3E}">
        <p14:creationId xmlns:p14="http://schemas.microsoft.com/office/powerpoint/2010/main" val="383112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47547CF9-5B10-D24F-A8D7-45A9778164F7}" type="slidenum">
              <a:rPr lang="uk-UA">
                <a:solidFill>
                  <a:prstClr val="black">
                    <a:tint val="75000"/>
                  </a:prstClr>
                </a:solidFill>
                <a:latin typeface="Calibri" panose="020F0502020204030204"/>
              </a:rPr>
              <a:pPr defTabSz="685800"/>
              <a:t>2</a:t>
            </a:fld>
            <a:endParaRPr lang="uk-UA" dirty="0">
              <a:solidFill>
                <a:prstClr val="black">
                  <a:tint val="75000"/>
                </a:prstClr>
              </a:solidFill>
              <a:latin typeface="Calibri" panose="020F0502020204030204"/>
            </a:endParaRPr>
          </a:p>
        </p:txBody>
      </p:sp>
      <p:sp>
        <p:nvSpPr>
          <p:cNvPr id="3" name="Slide Number Placeholder 2"/>
          <p:cNvSpPr txBox="1">
            <a:spLocks/>
          </p:cNvSpPr>
          <p:nvPr/>
        </p:nvSpPr>
        <p:spPr>
          <a:xfrm>
            <a:off x="3181350" y="5829300"/>
            <a:ext cx="171450" cy="171450"/>
          </a:xfrm>
          <a:prstGeom prst="rect">
            <a:avLst/>
          </a:prstGeom>
        </p:spPr>
        <p:txBody>
          <a:bodyPr vert="horz" lIns="0" tIns="0" rIns="0" bIns="0" rtlCol="0" anchor="t" anchorCtr="0"/>
          <a:lstStyle>
            <a:defPPr>
              <a:defRPr lang="en-US"/>
            </a:defPPr>
            <a:lvl1pPr marL="0" algn="l" defTabSz="914400" rtl="0" eaLnBrk="1" latinLnBrk="0" hangingPunct="1">
              <a:defRPr lang="en-US" sz="700" kern="1200" smtClean="0">
                <a:solidFill>
                  <a:srgbClr val="7F7F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47547CF9-5B10-D24F-A8D7-45A9778164F7}" type="slidenum">
              <a:rPr lang="uk-UA" sz="525">
                <a:latin typeface="Arial"/>
              </a:rPr>
              <a:pPr defTabSz="685800">
                <a:defRPr/>
              </a:pPr>
              <a:t>2</a:t>
            </a:fld>
            <a:endParaRPr lang="uk-UA" sz="525" dirty="0">
              <a:latin typeface="Arial"/>
            </a:endParaRPr>
          </a:p>
        </p:txBody>
      </p:sp>
      <p:graphicFrame>
        <p:nvGraphicFramePr>
          <p:cNvPr id="4" name="Object 3"/>
          <p:cNvGraphicFramePr>
            <a:graphicFrameLocks/>
          </p:cNvGraphicFramePr>
          <p:nvPr>
            <p:custDataLst>
              <p:tags r:id="rId1"/>
            </p:custDataLst>
          </p:nvPr>
        </p:nvGraphicFramePr>
        <p:xfrm>
          <a:off x="3596880" y="2482453"/>
          <a:ext cx="5028009" cy="2319338"/>
        </p:xfrm>
        <a:graphic>
          <a:graphicData uri="http://schemas.openxmlformats.org/presentationml/2006/ole">
            <mc:AlternateContent xmlns:mc="http://schemas.openxmlformats.org/markup-compatibility/2006">
              <mc:Choice xmlns:v="urn:schemas-microsoft-com:vml" Requires="v">
                <p:oleObj name="Chart" r:id="rId17" imgW="6718300" imgH="3098800" progId="MSGraph.Chart.8">
                  <p:embed followColorScheme="full"/>
                </p:oleObj>
              </mc:Choice>
              <mc:Fallback>
                <p:oleObj name="Chart" r:id="rId17" imgW="6718300" imgH="3098800" progId="MSGraph.Chart.8">
                  <p:embed followColorScheme="full"/>
                  <p:pic>
                    <p:nvPicPr>
                      <p:cNvPr id="4" name="Object 3"/>
                      <p:cNvPicPr/>
                      <p:nvPr/>
                    </p:nvPicPr>
                    <p:blipFill>
                      <a:blip r:embed="rId18"/>
                      <a:stretch>
                        <a:fillRect/>
                      </a:stretch>
                    </p:blipFill>
                    <p:spPr>
                      <a:xfrm>
                        <a:off x="3596880" y="2482453"/>
                        <a:ext cx="5028009" cy="2319338"/>
                      </a:xfrm>
                      <a:prstGeom prst="rect">
                        <a:avLst/>
                      </a:prstGeom>
                    </p:spPr>
                  </p:pic>
                </p:oleObj>
              </mc:Fallback>
            </mc:AlternateContent>
          </a:graphicData>
        </a:graphic>
      </p:graphicFrame>
      <p:sp>
        <p:nvSpPr>
          <p:cNvPr id="5" name="Title 1"/>
          <p:cNvSpPr txBox="1">
            <a:spLocks/>
          </p:cNvSpPr>
          <p:nvPr>
            <p:custDataLst>
              <p:tags r:id="rId2"/>
            </p:custDataLst>
          </p:nvPr>
        </p:nvSpPr>
        <p:spPr>
          <a:xfrm>
            <a:off x="190199" y="143293"/>
            <a:ext cx="11738445" cy="1356122"/>
          </a:xfrm>
          <a:prstGeom prst="rect">
            <a:avLst/>
          </a:prstGeom>
        </p:spPr>
        <p:txBody>
          <a:bodyPr>
            <a:noAutofit/>
          </a:bodyPr>
          <a:lstStyle>
            <a:lvl1pPr algn="l" defTabSz="914400" rtl="0" eaLnBrk="1" latinLnBrk="0" hangingPunct="1">
              <a:lnSpc>
                <a:spcPct val="95000"/>
              </a:lnSpc>
              <a:spcBef>
                <a:spcPct val="0"/>
              </a:spcBef>
              <a:buNone/>
              <a:defRPr sz="3200" kern="1200">
                <a:solidFill>
                  <a:schemeClr val="tx1"/>
                </a:solidFill>
                <a:latin typeface="+mj-lt"/>
                <a:ea typeface="+mj-ea"/>
                <a:cs typeface="+mj-cs"/>
              </a:defRPr>
            </a:lvl1pPr>
          </a:lstStyle>
          <a:p>
            <a:pPr defTabSz="685800">
              <a:defRPr/>
            </a:pPr>
            <a:r>
              <a:rPr lang="en-GB" sz="2400" dirty="0">
                <a:latin typeface="Arial"/>
                <a:cs typeface="Arial"/>
              </a:rPr>
              <a:t>PV patients who do not respond to available treatments represent the sub-segment with the highest unmet need</a:t>
            </a:r>
          </a:p>
        </p:txBody>
      </p:sp>
      <p:sp>
        <p:nvSpPr>
          <p:cNvPr id="6" name="Rectangular Callout 5"/>
          <p:cNvSpPr/>
          <p:nvPr>
            <p:custDataLst>
              <p:tags r:id="rId3"/>
            </p:custDataLst>
          </p:nvPr>
        </p:nvSpPr>
        <p:spPr>
          <a:xfrm>
            <a:off x="7069135" y="3635527"/>
            <a:ext cx="867809" cy="588040"/>
          </a:xfrm>
          <a:prstGeom prst="wedgeRectCallout">
            <a:avLst>
              <a:gd name="adj1" fmla="val -44182"/>
              <a:gd name="adj2" fmla="val 66476"/>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85800" fontAlgn="base">
              <a:spcBef>
                <a:spcPct val="0"/>
              </a:spcBef>
              <a:spcAft>
                <a:spcPct val="0"/>
              </a:spcAft>
              <a:defRPr/>
            </a:pPr>
            <a:r>
              <a:rPr lang="it-IT" sz="825" b="1" dirty="0" err="1">
                <a:solidFill>
                  <a:srgbClr val="646464"/>
                </a:solidFill>
                <a:latin typeface="Arial"/>
              </a:rPr>
              <a:t>Representing</a:t>
            </a:r>
            <a:r>
              <a:rPr lang="it-IT" sz="825" b="1" dirty="0">
                <a:solidFill>
                  <a:srgbClr val="646464"/>
                </a:solidFill>
                <a:latin typeface="Arial"/>
              </a:rPr>
              <a:t> 11,8% of </a:t>
            </a:r>
            <a:r>
              <a:rPr lang="it-IT" sz="825" b="1" dirty="0" err="1">
                <a:solidFill>
                  <a:srgbClr val="646464"/>
                </a:solidFill>
                <a:latin typeface="Arial"/>
              </a:rPr>
              <a:t>total</a:t>
            </a:r>
            <a:r>
              <a:rPr lang="it-IT" sz="825" b="1" dirty="0">
                <a:solidFill>
                  <a:srgbClr val="646464"/>
                </a:solidFill>
                <a:latin typeface="Arial"/>
              </a:rPr>
              <a:t> PV </a:t>
            </a:r>
            <a:r>
              <a:rPr lang="it-IT" sz="825" b="1" dirty="0" err="1">
                <a:solidFill>
                  <a:srgbClr val="646464"/>
                </a:solidFill>
                <a:latin typeface="Arial"/>
              </a:rPr>
              <a:t>population</a:t>
            </a:r>
            <a:endParaRPr lang="en-US" sz="825" b="1" dirty="0">
              <a:solidFill>
                <a:srgbClr val="646464"/>
              </a:solidFill>
              <a:latin typeface="Arial"/>
            </a:endParaRPr>
          </a:p>
        </p:txBody>
      </p:sp>
      <p:sp>
        <p:nvSpPr>
          <p:cNvPr id="7" name="Foot Notes"/>
          <p:cNvSpPr txBox="1"/>
          <p:nvPr>
            <p:custDataLst>
              <p:tags r:id="rId4"/>
            </p:custDataLst>
          </p:nvPr>
        </p:nvSpPr>
        <p:spPr bwMode="blackWhite">
          <a:xfrm>
            <a:off x="3595577" y="6495655"/>
            <a:ext cx="5159829" cy="342900"/>
          </a:xfrm>
          <a:prstGeom prst="rect">
            <a:avLst/>
          </a:prstGeom>
          <a:noFill/>
        </p:spPr>
        <p:txBody>
          <a:bodyPr vert="horz" wrap="square" lIns="0" tIns="34290" rIns="0" bIns="34290" rtlCol="0" anchor="b">
            <a:noAutofit/>
          </a:bodyPr>
          <a:lstStyle/>
          <a:p>
            <a:pPr defTabSz="685800" fontAlgn="base">
              <a:spcBef>
                <a:spcPct val="0"/>
              </a:spcBef>
              <a:spcAft>
                <a:spcPct val="0"/>
              </a:spcAft>
              <a:defRPr/>
            </a:pPr>
            <a:r>
              <a:rPr lang="en-US" altLang="en-US" sz="600" dirty="0">
                <a:solidFill>
                  <a:srgbClr val="000000"/>
                </a:solidFill>
                <a:latin typeface="Arial"/>
                <a:ea typeface="Calibri" pitchFamily="34" charset="0"/>
                <a:cs typeface="Times New Roman" pitchFamily="18" charset="0"/>
              </a:rPr>
              <a:t> </a:t>
            </a:r>
            <a:r>
              <a:rPr lang="en-US" altLang="en-US" sz="600" dirty="0">
                <a:solidFill>
                  <a:srgbClr val="000000"/>
                </a:solidFill>
                <a:latin typeface="Arial"/>
              </a:rPr>
              <a:t> </a:t>
            </a:r>
            <a:r>
              <a:rPr lang="en-US" altLang="en-US" sz="600" dirty="0">
                <a:solidFill>
                  <a:srgbClr val="000000"/>
                </a:solidFill>
                <a:latin typeface="Arial"/>
                <a:ea typeface="Calibri" pitchFamily="34" charset="0"/>
                <a:cs typeface="Times New Roman" pitchFamily="18" charset="0"/>
              </a:rPr>
              <a:t>Alvarez-</a:t>
            </a:r>
            <a:r>
              <a:rPr lang="en-US" altLang="en-US" sz="600" dirty="0" err="1">
                <a:solidFill>
                  <a:srgbClr val="000000"/>
                </a:solidFill>
                <a:latin typeface="Arial"/>
                <a:ea typeface="Calibri" pitchFamily="34" charset="0"/>
                <a:cs typeface="Times New Roman" pitchFamily="18" charset="0"/>
              </a:rPr>
              <a:t>Larran</a:t>
            </a:r>
            <a:r>
              <a:rPr lang="en-US" altLang="en-US" sz="600" dirty="0">
                <a:solidFill>
                  <a:srgbClr val="000000"/>
                </a:solidFill>
                <a:latin typeface="Arial"/>
                <a:ea typeface="Calibri" pitchFamily="34" charset="0"/>
                <a:cs typeface="Times New Roman" pitchFamily="18" charset="0"/>
              </a:rPr>
              <a:t> et al, Blood 2012, </a:t>
            </a:r>
            <a:r>
              <a:rPr lang="en-US" sz="600" dirty="0">
                <a:solidFill>
                  <a:srgbClr val="000000"/>
                </a:solidFill>
                <a:latin typeface="Arial"/>
              </a:rPr>
              <a:t>119: 1363-69</a:t>
            </a:r>
            <a:r>
              <a:rPr lang="en-US" sz="600" b="1" dirty="0">
                <a:solidFill>
                  <a:srgbClr val="000000"/>
                </a:solidFill>
                <a:latin typeface="Arial"/>
              </a:rPr>
              <a:t>-</a:t>
            </a:r>
            <a:r>
              <a:rPr lang="en-US" altLang="en-US" sz="600" dirty="0">
                <a:solidFill>
                  <a:srgbClr val="000000"/>
                </a:solidFill>
                <a:latin typeface="Arial"/>
                <a:ea typeface="Calibri" pitchFamily="34" charset="0"/>
                <a:cs typeface="Times New Roman" pitchFamily="18" charset="0"/>
              </a:rPr>
              <a:t>; Alvarez-</a:t>
            </a:r>
            <a:r>
              <a:rPr lang="en-US" altLang="en-US" sz="600" dirty="0" err="1">
                <a:solidFill>
                  <a:srgbClr val="000000"/>
                </a:solidFill>
                <a:latin typeface="Arial"/>
                <a:ea typeface="Calibri" pitchFamily="34" charset="0"/>
                <a:cs typeface="Times New Roman" pitchFamily="18" charset="0"/>
              </a:rPr>
              <a:t>Larran</a:t>
            </a:r>
            <a:r>
              <a:rPr lang="en-US" altLang="en-US" sz="600" dirty="0">
                <a:solidFill>
                  <a:srgbClr val="000000"/>
                </a:solidFill>
                <a:latin typeface="Arial"/>
                <a:ea typeface="Calibri" pitchFamily="34" charset="0"/>
                <a:cs typeface="Times New Roman" pitchFamily="18" charset="0"/>
              </a:rPr>
              <a:t> et al, BJH </a:t>
            </a:r>
            <a:r>
              <a:rPr lang="en-US" sz="600" dirty="0">
                <a:solidFill>
                  <a:srgbClr val="000000"/>
                </a:solidFill>
                <a:latin typeface="Arial"/>
              </a:rPr>
              <a:t>2016, Vol.172(5), p.786-793</a:t>
            </a:r>
            <a:endParaRPr lang="en-US" sz="600" baseline="30000" dirty="0">
              <a:solidFill>
                <a:srgbClr val="000000"/>
              </a:solidFill>
              <a:latin typeface="Arial"/>
            </a:endParaRPr>
          </a:p>
          <a:p>
            <a:pPr defTabSz="685800" fontAlgn="base">
              <a:spcBef>
                <a:spcPct val="0"/>
              </a:spcBef>
              <a:spcAft>
                <a:spcPct val="0"/>
              </a:spcAft>
              <a:defRPr/>
            </a:pPr>
            <a:endParaRPr lang="en-US" sz="675" baseline="30000" dirty="0">
              <a:solidFill>
                <a:srgbClr val="000000"/>
              </a:solidFill>
              <a:latin typeface="Arial"/>
            </a:endParaRPr>
          </a:p>
        </p:txBody>
      </p:sp>
      <p:cxnSp>
        <p:nvCxnSpPr>
          <p:cNvPr id="8" name="Straight Connector 7"/>
          <p:cNvCxnSpPr/>
          <p:nvPr>
            <p:custDataLst>
              <p:tags r:id="rId5"/>
            </p:custDataLst>
          </p:nvPr>
        </p:nvCxnSpPr>
        <p:spPr bwMode="white">
          <a:xfrm>
            <a:off x="6757706" y="2743201"/>
            <a:ext cx="0" cy="1186346"/>
          </a:xfrm>
          <a:prstGeom prst="line">
            <a:avLst/>
          </a:prstGeom>
          <a:ln w="12700">
            <a:solidFill>
              <a:schemeClr val="bg2">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6"/>
            </p:custDataLst>
          </p:nvPr>
        </p:nvCxnSpPr>
        <p:spPr bwMode="white">
          <a:xfrm>
            <a:off x="5593277" y="2743200"/>
            <a:ext cx="1164431" cy="0"/>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7"/>
            </p:custDataLst>
          </p:nvPr>
        </p:nvCxnSpPr>
        <p:spPr bwMode="white">
          <a:xfrm>
            <a:off x="5524500" y="2400302"/>
            <a:ext cx="0" cy="348853"/>
          </a:xfrm>
          <a:prstGeom prst="line">
            <a:avLst/>
          </a:prstGeom>
          <a:ln w="12700">
            <a:solidFill>
              <a:schemeClr val="bg2">
                <a:lumMod val="75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8"/>
            </p:custDataLst>
          </p:nvPr>
        </p:nvCxnSpPr>
        <p:spPr bwMode="white">
          <a:xfrm>
            <a:off x="4343120" y="2400300"/>
            <a:ext cx="1193006" cy="0"/>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9"/>
            </p:custDataLst>
          </p:nvPr>
        </p:nvCxnSpPr>
        <p:spPr bwMode="white">
          <a:xfrm flipV="1">
            <a:off x="4343119" y="2389586"/>
            <a:ext cx="0" cy="145256"/>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custDataLst>
              <p:tags r:id="rId10"/>
            </p:custDataLst>
          </p:nvPr>
        </p:nvSpPr>
        <p:spPr bwMode="auto">
          <a:xfrm>
            <a:off x="4046655" y="4804174"/>
            <a:ext cx="592931" cy="136922"/>
          </a:xfrm>
          <a:prstGeom prst="rect">
            <a:avLst/>
          </a:prstGeom>
          <a:noFill/>
          <a:ln w="9525" cap="flat" cmpd="sng" algn="ctr">
            <a:noFill/>
            <a:prstDash val="solid"/>
          </a:ln>
          <a:effectLst/>
          <a:extLst>
            <a:ext uri="{909E8E84-426E-40dd-AFC4-6F175D3DCCD1}">
              <a14:hiddenFill xmlns=""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defTabSz="685800" fontAlgn="base">
              <a:spcBef>
                <a:spcPct val="0"/>
              </a:spcBef>
              <a:spcAft>
                <a:spcPct val="0"/>
              </a:spcAft>
              <a:defRPr/>
            </a:pPr>
            <a:fld id="{6367CCFF-6F90-4720-B981-BA831FFF9B61}" type="datetime'''''P''''''''V'''' pat''i''''''''''''e''n''t''''''''''s'''''">
              <a:rPr lang="en-US" sz="900" b="1">
                <a:solidFill>
                  <a:srgbClr val="000000"/>
                </a:solidFill>
                <a:latin typeface="Arial"/>
                <a:cs typeface="Arial"/>
              </a:rPr>
              <a:pPr algn="ctr" defTabSz="685800" fontAlgn="base">
                <a:spcBef>
                  <a:spcPct val="0"/>
                </a:spcBef>
                <a:spcAft>
                  <a:spcPct val="0"/>
                </a:spcAft>
                <a:defRPr/>
              </a:pPr>
              <a:t>PV patients</a:t>
            </a:fld>
            <a:endParaRPr lang="en-US" sz="900" b="1" dirty="0">
              <a:solidFill>
                <a:srgbClr val="000000"/>
              </a:solidFill>
              <a:latin typeface="Arial"/>
              <a:cs typeface="Arial"/>
              <a:sym typeface="Arial"/>
            </a:endParaRPr>
          </a:p>
        </p:txBody>
      </p:sp>
      <p:sp>
        <p:nvSpPr>
          <p:cNvPr id="14" name="Rectangle 13"/>
          <p:cNvSpPr/>
          <p:nvPr>
            <p:custDataLst>
              <p:tags r:id="rId11"/>
            </p:custDataLst>
          </p:nvPr>
        </p:nvSpPr>
        <p:spPr bwMode="auto">
          <a:xfrm>
            <a:off x="6262406" y="4804173"/>
            <a:ext cx="1047750" cy="273844"/>
          </a:xfrm>
          <a:prstGeom prst="rect">
            <a:avLst/>
          </a:prstGeom>
          <a:noFill/>
          <a:ln w="9525" cap="flat" cmpd="sng" algn="ctr">
            <a:noFill/>
            <a:prstDash val="solid"/>
          </a:ln>
          <a:effectLst/>
          <a:extLst>
            <a:ext uri="{909E8E84-426E-40dd-AFC4-6F175D3DCCD1}">
              <a14:hiddenFill xmlns=""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defTabSz="685800" fontAlgn="base">
              <a:spcBef>
                <a:spcPct val="0"/>
              </a:spcBef>
              <a:spcAft>
                <a:spcPct val="0"/>
              </a:spcAft>
              <a:defRPr/>
            </a:pPr>
            <a:r>
              <a:rPr lang="en-US" sz="900" b="1" dirty="0">
                <a:solidFill>
                  <a:srgbClr val="000000"/>
                </a:solidFill>
                <a:latin typeface="Arial"/>
                <a:cs typeface="Arial"/>
              </a:rPr>
              <a:t>Res/intolerant to HU</a:t>
            </a:r>
            <a:endParaRPr lang="en-US" sz="900" b="1" dirty="0">
              <a:solidFill>
                <a:srgbClr val="000000"/>
              </a:solidFill>
              <a:latin typeface="Arial"/>
              <a:cs typeface="Arial"/>
              <a:sym typeface="Arial"/>
            </a:endParaRPr>
          </a:p>
        </p:txBody>
      </p:sp>
      <p:sp>
        <p:nvSpPr>
          <p:cNvPr id="15" name="Rectangle 14"/>
          <p:cNvSpPr/>
          <p:nvPr>
            <p:custDataLst>
              <p:tags r:id="rId12"/>
            </p:custDataLst>
          </p:nvPr>
        </p:nvSpPr>
        <p:spPr bwMode="auto">
          <a:xfrm>
            <a:off x="5018204" y="4804173"/>
            <a:ext cx="1092994" cy="273844"/>
          </a:xfrm>
          <a:prstGeom prst="rect">
            <a:avLst/>
          </a:prstGeom>
          <a:noFill/>
          <a:ln w="9525" cap="flat" cmpd="sng" algn="ctr">
            <a:noFill/>
            <a:prstDash val="solid"/>
          </a:ln>
          <a:effectLst/>
          <a:extLst>
            <a:ext uri="{909E8E84-426E-40dd-AFC4-6F175D3DCCD1}">
              <a14:hiddenFill xmlns=""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defTabSz="685800" fontAlgn="base">
              <a:spcBef>
                <a:spcPct val="0"/>
              </a:spcBef>
              <a:spcAft>
                <a:spcPct val="0"/>
              </a:spcAft>
              <a:defRPr/>
            </a:pPr>
            <a:fld id="{FEEC6B91-13BF-4663-A17C-C706AB612B2A}" type="datetime'Pat''i''e''''''nts on c''yto''''''reducti''ve t''h''era''py'''">
              <a:rPr lang="en-US" sz="900" b="1">
                <a:solidFill>
                  <a:srgbClr val="000000"/>
                </a:solidFill>
                <a:latin typeface="Arial"/>
                <a:cs typeface="Arial"/>
              </a:rPr>
              <a:pPr algn="ctr" defTabSz="685800" fontAlgn="base">
                <a:spcBef>
                  <a:spcPct val="0"/>
                </a:spcBef>
                <a:spcAft>
                  <a:spcPct val="0"/>
                </a:spcAft>
                <a:defRPr/>
              </a:pPr>
              <a:t>Patients on cytoreductive therapy</a:t>
            </a:fld>
            <a:r>
              <a:rPr lang="en-US" sz="900" b="1" dirty="0">
                <a:solidFill>
                  <a:srgbClr val="000000"/>
                </a:solidFill>
                <a:latin typeface="Arial"/>
                <a:cs typeface="Arial"/>
              </a:rPr>
              <a:t> (HU)</a:t>
            </a:r>
            <a:endParaRPr lang="en-US" sz="900" b="1" dirty="0">
              <a:solidFill>
                <a:srgbClr val="000000"/>
              </a:solidFill>
              <a:latin typeface="Arial"/>
              <a:cs typeface="Arial"/>
              <a:sym typeface="Arial"/>
            </a:endParaRPr>
          </a:p>
        </p:txBody>
      </p:sp>
      <p:sp>
        <p:nvSpPr>
          <p:cNvPr id="16" name="Oval 15"/>
          <p:cNvSpPr/>
          <p:nvPr>
            <p:custDataLst>
              <p:tags r:id="rId13"/>
            </p:custDataLst>
          </p:nvPr>
        </p:nvSpPr>
        <p:spPr bwMode="auto">
          <a:xfrm>
            <a:off x="6111198" y="2534842"/>
            <a:ext cx="402545" cy="176213"/>
          </a:xfrm>
          <a:prstGeom prst="ellipse">
            <a:avLst/>
          </a:prstGeom>
          <a:solidFill>
            <a:srgbClr val="FFFFFF"/>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685800" fontAlgn="base">
              <a:lnSpc>
                <a:spcPct val="90000"/>
              </a:lnSpc>
              <a:spcBef>
                <a:spcPct val="0"/>
              </a:spcBef>
              <a:spcAft>
                <a:spcPct val="0"/>
              </a:spcAft>
              <a:defRPr/>
            </a:pPr>
            <a:r>
              <a:rPr lang="it-IT" sz="900" b="1" dirty="0">
                <a:solidFill>
                  <a:srgbClr val="646464"/>
                </a:solidFill>
                <a:latin typeface="Arial"/>
                <a:cs typeface="Arial"/>
                <a:sym typeface="Arial"/>
              </a:rPr>
              <a:t>15,4%</a:t>
            </a:r>
            <a:endParaRPr lang="en-US" sz="900" b="1" dirty="0">
              <a:solidFill>
                <a:srgbClr val="646464"/>
              </a:solidFill>
              <a:latin typeface="Arial"/>
              <a:cs typeface="Arial"/>
              <a:sym typeface="Arial"/>
            </a:endParaRPr>
          </a:p>
        </p:txBody>
      </p:sp>
      <p:sp>
        <p:nvSpPr>
          <p:cNvPr id="17" name="Oval 16"/>
          <p:cNvSpPr/>
          <p:nvPr>
            <p:custDataLst>
              <p:tags r:id="rId14"/>
            </p:custDataLst>
          </p:nvPr>
        </p:nvSpPr>
        <p:spPr bwMode="auto">
          <a:xfrm>
            <a:off x="4691846" y="2213373"/>
            <a:ext cx="409703" cy="186928"/>
          </a:xfrm>
          <a:prstGeom prst="ellipse">
            <a:avLst/>
          </a:prstGeom>
          <a:solidFill>
            <a:srgbClr val="FFFFFF"/>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685800" fontAlgn="base">
              <a:lnSpc>
                <a:spcPct val="90000"/>
              </a:lnSpc>
              <a:spcBef>
                <a:spcPct val="0"/>
              </a:spcBef>
              <a:spcAft>
                <a:spcPct val="0"/>
              </a:spcAft>
              <a:defRPr/>
            </a:pPr>
            <a:r>
              <a:rPr lang="en-US" sz="900" b="1" dirty="0">
                <a:solidFill>
                  <a:srgbClr val="646464"/>
                </a:solidFill>
                <a:latin typeface="Arial"/>
                <a:cs typeface="Arial"/>
              </a:rPr>
              <a:t>77,2%</a:t>
            </a:r>
            <a:endParaRPr lang="en-US" sz="900" b="1" dirty="0">
              <a:solidFill>
                <a:srgbClr val="646464"/>
              </a:solidFill>
              <a:latin typeface="Arial"/>
              <a:cs typeface="Arial"/>
              <a:sym typeface="Arial"/>
            </a:endParaRPr>
          </a:p>
        </p:txBody>
      </p:sp>
    </p:spTree>
    <p:extLst>
      <p:ext uri="{BB962C8B-B14F-4D97-AF65-F5344CB8AC3E}">
        <p14:creationId xmlns:p14="http://schemas.microsoft.com/office/powerpoint/2010/main" val="308316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D5A06813-1364-F4D3-4C90-0AC04558D9F3}"/>
              </a:ext>
            </a:extLst>
          </p:cNvPr>
          <p:cNvSpPr txBox="1">
            <a:spLocks/>
          </p:cNvSpPr>
          <p:nvPr/>
        </p:nvSpPr>
        <p:spPr>
          <a:xfrm>
            <a:off x="192526" y="136280"/>
            <a:ext cx="11507388"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it-IT" sz="2800" b="1" spc="-5" dirty="0" err="1"/>
              <a:t>Pegylated</a:t>
            </a:r>
            <a:r>
              <a:rPr lang="it-IT" sz="2800" b="1" spc="-5" dirty="0"/>
              <a:t> IFN second line after </a:t>
            </a:r>
            <a:r>
              <a:rPr lang="it-IT" sz="2800" b="1" spc="-5" dirty="0" err="1"/>
              <a:t>resistance</a:t>
            </a:r>
            <a:r>
              <a:rPr lang="it-IT" sz="2800" b="1" spc="-5" dirty="0"/>
              <a:t> and/or </a:t>
            </a:r>
            <a:r>
              <a:rPr lang="it-IT" sz="2800" b="1" spc="-5" dirty="0" err="1"/>
              <a:t>intolerance</a:t>
            </a:r>
            <a:r>
              <a:rPr lang="it-IT" sz="2800" b="1" spc="-5" dirty="0"/>
              <a:t> to </a:t>
            </a:r>
            <a:r>
              <a:rPr lang="it-IT" sz="2800" b="1" spc="-5" dirty="0" err="1"/>
              <a:t>hydroxyurea</a:t>
            </a:r>
            <a:endParaRPr lang="it-IT" sz="2800" b="1" dirty="0"/>
          </a:p>
        </p:txBody>
      </p:sp>
      <p:pic>
        <p:nvPicPr>
          <p:cNvPr id="5" name="Immagine 4">
            <a:extLst>
              <a:ext uri="{FF2B5EF4-FFF2-40B4-BE49-F238E27FC236}">
                <a16:creationId xmlns:a16="http://schemas.microsoft.com/office/drawing/2014/main" id="{676D779D-B7FA-76CF-A77F-22F79AFD6683}"/>
              </a:ext>
            </a:extLst>
          </p:cNvPr>
          <p:cNvPicPr>
            <a:picLocks noChangeAspect="1"/>
          </p:cNvPicPr>
          <p:nvPr/>
        </p:nvPicPr>
        <p:blipFill>
          <a:blip r:embed="rId2"/>
          <a:stretch>
            <a:fillRect/>
          </a:stretch>
        </p:blipFill>
        <p:spPr>
          <a:xfrm>
            <a:off x="316062" y="1328964"/>
            <a:ext cx="5930900" cy="3340100"/>
          </a:xfrm>
          <a:prstGeom prst="rect">
            <a:avLst/>
          </a:prstGeom>
        </p:spPr>
      </p:pic>
      <p:pic>
        <p:nvPicPr>
          <p:cNvPr id="6" name="Immagine 5">
            <a:extLst>
              <a:ext uri="{FF2B5EF4-FFF2-40B4-BE49-F238E27FC236}">
                <a16:creationId xmlns:a16="http://schemas.microsoft.com/office/drawing/2014/main" id="{19D0CDE1-2D15-9760-1B93-B980D1005B05}"/>
              </a:ext>
            </a:extLst>
          </p:cNvPr>
          <p:cNvPicPr>
            <a:picLocks noChangeAspect="1"/>
          </p:cNvPicPr>
          <p:nvPr/>
        </p:nvPicPr>
        <p:blipFill>
          <a:blip r:embed="rId3"/>
          <a:stretch>
            <a:fillRect/>
          </a:stretch>
        </p:blipFill>
        <p:spPr>
          <a:xfrm>
            <a:off x="6413227" y="1196752"/>
            <a:ext cx="5716732" cy="3604525"/>
          </a:xfrm>
          <a:prstGeom prst="rect">
            <a:avLst/>
          </a:prstGeom>
        </p:spPr>
      </p:pic>
      <p:sp>
        <p:nvSpPr>
          <p:cNvPr id="7" name="CasellaDiTesto 6">
            <a:extLst>
              <a:ext uri="{FF2B5EF4-FFF2-40B4-BE49-F238E27FC236}">
                <a16:creationId xmlns:a16="http://schemas.microsoft.com/office/drawing/2014/main" id="{3B076AF6-FA45-9CDD-F868-2088BE49F152}"/>
              </a:ext>
            </a:extLst>
          </p:cNvPr>
          <p:cNvSpPr txBox="1"/>
          <p:nvPr/>
        </p:nvSpPr>
        <p:spPr>
          <a:xfrm>
            <a:off x="336100" y="5013176"/>
            <a:ext cx="7895559" cy="1569660"/>
          </a:xfrm>
          <a:prstGeom prst="rect">
            <a:avLst/>
          </a:prstGeom>
          <a:noFill/>
        </p:spPr>
        <p:txBody>
          <a:bodyPr wrap="none" rtlCol="0">
            <a:spAutoFit/>
          </a:bodyPr>
          <a:lstStyle/>
          <a:p>
            <a:pPr marL="285750" indent="-285750">
              <a:buFont typeface="Arial" panose="020B0604020202020204" pitchFamily="34" charset="0"/>
              <a:buChar char="•"/>
            </a:pPr>
            <a:r>
              <a:rPr lang="en-GB" sz="2400" noProof="0"/>
              <a:t>50 patients with PV.</a:t>
            </a:r>
          </a:p>
          <a:p>
            <a:pPr marL="285750" indent="-285750">
              <a:buFont typeface="Arial" panose="020B0604020202020204" pitchFamily="34" charset="0"/>
              <a:buChar char="•"/>
            </a:pPr>
            <a:r>
              <a:rPr lang="en-GB" sz="2400" noProof="0" dirty="0"/>
              <a:t>The ORR (CR/PR) after 1 year was 60% in PV patients</a:t>
            </a:r>
          </a:p>
          <a:p>
            <a:pPr marL="285750" indent="-285750">
              <a:buFont typeface="Arial" panose="020B0604020202020204" pitchFamily="34" charset="0"/>
              <a:buChar char="•"/>
            </a:pPr>
            <a:r>
              <a:rPr lang="en-GB" sz="2400" noProof="0" dirty="0"/>
              <a:t>Only 14% of patients discontinued for adverse events</a:t>
            </a:r>
          </a:p>
          <a:p>
            <a:pPr marL="285750" indent="-285750">
              <a:buFont typeface="Arial" panose="020B0604020202020204" pitchFamily="34" charset="0"/>
              <a:buChar char="•"/>
            </a:pPr>
            <a:r>
              <a:rPr lang="en-GB" sz="2400" noProof="0" dirty="0"/>
              <a:t>JAK2 VAF decrease was observed mostly in patients with CR</a:t>
            </a:r>
          </a:p>
        </p:txBody>
      </p:sp>
      <p:sp>
        <p:nvSpPr>
          <p:cNvPr id="3" name="5 CuadroTexto">
            <a:extLst>
              <a:ext uri="{FF2B5EF4-FFF2-40B4-BE49-F238E27FC236}">
                <a16:creationId xmlns:a16="http://schemas.microsoft.com/office/drawing/2014/main" id="{C3B37242-9EEC-1AF5-D791-77BD947B943C}"/>
              </a:ext>
            </a:extLst>
          </p:cNvPr>
          <p:cNvSpPr txBox="1">
            <a:spLocks noChangeArrowheads="1"/>
          </p:cNvSpPr>
          <p:nvPr/>
        </p:nvSpPr>
        <p:spPr bwMode="auto">
          <a:xfrm>
            <a:off x="5946220" y="6582836"/>
            <a:ext cx="593834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tx2"/>
              </a:buClr>
              <a:buChar char="•"/>
              <a:defRPr sz="3200" b="1">
                <a:solidFill>
                  <a:schemeClr val="tx1"/>
                </a:solidFill>
                <a:latin typeface="Arial" pitchFamily="34" charset="0"/>
              </a:defRPr>
            </a:lvl1pPr>
            <a:lvl2pPr marL="742950" indent="-285750" eaLnBrk="0" hangingPunct="0">
              <a:spcBef>
                <a:spcPct val="20000"/>
              </a:spcBef>
              <a:buClr>
                <a:schemeClr val="tx2"/>
              </a:buClr>
              <a:buChar char="–"/>
              <a:defRPr sz="2800" b="1">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400" b="1">
                <a:solidFill>
                  <a:schemeClr val="tx1"/>
                </a:solidFill>
                <a:latin typeface="Arial" pitchFamily="34" charset="0"/>
              </a:defRPr>
            </a:lvl3pPr>
            <a:lvl4pPr marL="1600200" indent="-228600" eaLnBrk="0" hangingPunct="0">
              <a:spcBef>
                <a:spcPct val="20000"/>
              </a:spcBef>
              <a:buClr>
                <a:schemeClr val="tx2"/>
              </a:buClr>
              <a:buChar char="–"/>
              <a:defRPr sz="2000" b="1">
                <a:solidFill>
                  <a:schemeClr val="tx1"/>
                </a:solidFill>
                <a:latin typeface="Arial" pitchFamily="34" charset="0"/>
              </a:defRPr>
            </a:lvl4pPr>
            <a:lvl5pPr marL="2057400" indent="-228600" eaLnBrk="0" hangingPunct="0">
              <a:spcBef>
                <a:spcPct val="20000"/>
              </a:spcBef>
              <a:buClr>
                <a:schemeClr val="tx2"/>
              </a:buClr>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itchFamily="34" charset="0"/>
              </a:defRPr>
            </a:lvl9pPr>
          </a:lstStyle>
          <a:p>
            <a:pPr algn="just" defTabSz="685800" eaLnBrk="1" hangingPunct="1">
              <a:spcBef>
                <a:spcPct val="0"/>
              </a:spcBef>
              <a:buClrTx/>
              <a:buNone/>
              <a:defRPr/>
            </a:pPr>
            <a:r>
              <a:rPr lang="en-US" altLang="es-ES" sz="600" b="0" kern="0" noProof="1">
                <a:solidFill>
                  <a:srgbClr val="000000"/>
                </a:solidFill>
              </a:rPr>
              <a:t>Yacoub et al Blood  2019</a:t>
            </a:r>
            <a:endParaRPr lang="en-GB" altLang="es-ES" sz="600" b="0" kern="0" noProof="1">
              <a:solidFill>
                <a:srgbClr val="000000"/>
              </a:solidFill>
            </a:endParaRPr>
          </a:p>
        </p:txBody>
      </p:sp>
    </p:spTree>
    <p:extLst>
      <p:ext uri="{BB962C8B-B14F-4D97-AF65-F5344CB8AC3E}">
        <p14:creationId xmlns:p14="http://schemas.microsoft.com/office/powerpoint/2010/main" val="202704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336651" y="292518"/>
            <a:ext cx="11019934" cy="720000"/>
          </a:xfrm>
          <a:noFill/>
          <a:ln w="9525">
            <a:noFill/>
            <a:miter lim="800000"/>
            <a:headEnd/>
            <a:tailEnd/>
          </a:ln>
        </p:spPr>
        <p:txBody>
          <a:bodyPr vert="horz" lIns="91440" tIns="45720" rIns="91440" bIns="45720" rtlCol="0" anchor="ctr">
            <a:noAutofit/>
          </a:bodyPr>
          <a:lstStyle/>
          <a:p>
            <a:pPr fontAlgn="base">
              <a:lnSpc>
                <a:spcPct val="100000"/>
              </a:lnSpc>
              <a:spcAft>
                <a:spcPct val="0"/>
              </a:spcAft>
            </a:pPr>
            <a:r>
              <a:rPr lang="en-US" sz="3000" b="1" dirty="0">
                <a:latin typeface="Arial" panose="020B0604020202020204" pitchFamily="34" charset="0"/>
                <a:cs typeface="Arial" panose="020B0604020202020204" pitchFamily="34" charset="0"/>
              </a:rPr>
              <a:t>Phase III studies PROUD-PV and CONTINUATION-PV</a:t>
            </a:r>
            <a:r>
              <a:rPr lang="en-US" sz="3000" b="1" baseline="30000" dirty="0">
                <a:latin typeface="Arial" panose="020B0604020202020204" pitchFamily="34" charset="0"/>
                <a:cs typeface="Arial" panose="020B0604020202020204" pitchFamily="34" charset="0"/>
              </a:rPr>
              <a:t>1,2</a:t>
            </a:r>
            <a:r>
              <a:rPr lang="en-US" sz="3000" b="1" dirty="0">
                <a:latin typeface="Arial" panose="020B0604020202020204" pitchFamily="34" charset="0"/>
                <a:cs typeface="Arial" panose="020B0604020202020204" pitchFamily="34" charset="0"/>
              </a:rPr>
              <a: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Design and patient disposition (final data)</a:t>
            </a:r>
            <a:endParaRPr lang="de-AT" sz="3000" dirty="0">
              <a:latin typeface="Arial" panose="020B0604020202020204" pitchFamily="34" charset="0"/>
              <a:cs typeface="Arial" panose="020B0604020202020204" pitchFamily="34" charset="0"/>
            </a:endParaRPr>
          </a:p>
        </p:txBody>
      </p:sp>
      <p:sp>
        <p:nvSpPr>
          <p:cNvPr id="33" name="Foliennummernplatzhalter 5">
            <a:extLst>
              <a:ext uri="{FF2B5EF4-FFF2-40B4-BE49-F238E27FC236}">
                <a16:creationId xmlns:a16="http://schemas.microsoft.com/office/drawing/2014/main" id="{08177665-05AB-45B1-AFC4-02A9D6E37E19}"/>
              </a:ext>
            </a:extLst>
          </p:cNvPr>
          <p:cNvSpPr txBox="1">
            <a:spLocks/>
          </p:cNvSpPr>
          <p:nvPr/>
        </p:nvSpPr>
        <p:spPr>
          <a:xfrm>
            <a:off x="9930554" y="6444102"/>
            <a:ext cx="118623" cy="138499"/>
          </a:xfrm>
          <a:prstGeom prst="rect">
            <a:avLst/>
          </a:prstGeom>
        </p:spPr>
        <p:txBody>
          <a:bodyPr wrap="none" lIns="0" tIns="0" rIns="0" bIns="0" anchor="ctr">
            <a:spAutoFit/>
          </a:bodyPr>
          <a:lstStyle>
            <a:defPPr>
              <a:defRPr lang="en-US"/>
            </a:defPPr>
            <a:lvl1pPr marL="0" algn="r" defTabSz="914400" rtl="0" eaLnBrk="1" latinLnBrk="0" hangingPunct="1">
              <a:defRPr sz="900" kern="1200">
                <a:solidFill>
                  <a:srgbClr val="7F7F7F"/>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2A674A6-C927-4BBA-B25E-1F1C8021CB81}" type="slidenum">
              <a:rPr kumimoji="0" lang="de-AT" sz="900" b="0" i="0" u="none" strike="noStrike" kern="1200" cap="none" spc="0" normalizeH="0" baseline="0" noProof="0">
                <a:ln>
                  <a:noFill/>
                </a:ln>
                <a:solidFill>
                  <a:srgbClr val="7F7F7F"/>
                </a:solidFill>
                <a:effectLst/>
                <a:uLnTx/>
                <a:uFillTx/>
                <a:latin typeface="Myriad Pro" panose="020B0503030403020204"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de-AT" sz="900" b="0" i="0" u="none" strike="noStrike" kern="1200" cap="none" spc="0" normalizeH="0" baseline="0" noProof="0" dirty="0">
              <a:ln>
                <a:noFill/>
              </a:ln>
              <a:solidFill>
                <a:srgbClr val="7F7F7F"/>
              </a:solidFill>
              <a:effectLst/>
              <a:uLnTx/>
              <a:uFillTx/>
              <a:latin typeface="Myriad Pro" panose="020B0503030403020204" pitchFamily="34" charset="0"/>
              <a:ea typeface="+mn-ea"/>
              <a:cs typeface="+mn-cs"/>
              <a:sym typeface="Arial"/>
            </a:endParaRPr>
          </a:p>
        </p:txBody>
      </p:sp>
      <p:pic>
        <p:nvPicPr>
          <p:cNvPr id="100" name="Picture 99">
            <a:extLst>
              <a:ext uri="{FF2B5EF4-FFF2-40B4-BE49-F238E27FC236}">
                <a16:creationId xmlns:a16="http://schemas.microsoft.com/office/drawing/2014/main" id="{8D09E2C0-A86B-F739-BBE4-B171DBF16A84}"/>
              </a:ext>
            </a:extLst>
          </p:cNvPr>
          <p:cNvPicPr>
            <a:picLocks noChangeAspect="1"/>
          </p:cNvPicPr>
          <p:nvPr/>
        </p:nvPicPr>
        <p:blipFill>
          <a:blip r:embed="rId3"/>
          <a:stretch>
            <a:fillRect/>
          </a:stretch>
        </p:blipFill>
        <p:spPr>
          <a:xfrm>
            <a:off x="835416" y="2158941"/>
            <a:ext cx="10521169" cy="1955859"/>
          </a:xfrm>
          <a:prstGeom prst="rect">
            <a:avLst/>
          </a:prstGeom>
        </p:spPr>
      </p:pic>
      <p:sp>
        <p:nvSpPr>
          <p:cNvPr id="101" name="TextBox 100">
            <a:extLst>
              <a:ext uri="{FF2B5EF4-FFF2-40B4-BE49-F238E27FC236}">
                <a16:creationId xmlns:a16="http://schemas.microsoft.com/office/drawing/2014/main" id="{36FDD100-3E09-9FB0-9334-F9D3C2EEDFE6}"/>
              </a:ext>
            </a:extLst>
          </p:cNvPr>
          <p:cNvSpPr txBox="1"/>
          <p:nvPr/>
        </p:nvSpPr>
        <p:spPr bwMode="auto">
          <a:xfrm>
            <a:off x="2273535" y="5687646"/>
            <a:ext cx="9238172" cy="400110"/>
          </a:xfrm>
          <a:prstGeom prst="rect">
            <a:avLst/>
          </a:prstGeom>
          <a:noFill/>
          <a:ln>
            <a:noFill/>
          </a:ln>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Arial"/>
                <a:cs typeface="Calibri" panose="020F0502020204030204" pitchFamily="34" charset="0"/>
                <a:sym typeface="Arial"/>
              </a:rPr>
              <a:t>*There were no significant differences between patients who entered CONTINUATION-PV study and those who did not roll-over   **Full analysis set (76 were enrolled, two of whom were excluded)***Control group received best available treatment (BAT); 88% of patients received HU as of month 72</a:t>
            </a:r>
          </a:p>
        </p:txBody>
      </p:sp>
      <p:sp>
        <p:nvSpPr>
          <p:cNvPr id="102" name="Up Arrow 23">
            <a:extLst>
              <a:ext uri="{FF2B5EF4-FFF2-40B4-BE49-F238E27FC236}">
                <a16:creationId xmlns:a16="http://schemas.microsoft.com/office/drawing/2014/main" id="{F82062A2-0187-0E85-81A4-8DC00A6D10CB}"/>
              </a:ext>
            </a:extLst>
          </p:cNvPr>
          <p:cNvSpPr/>
          <p:nvPr/>
        </p:nvSpPr>
        <p:spPr>
          <a:xfrm rot="10800000">
            <a:off x="9839873" y="4002519"/>
            <a:ext cx="149993" cy="6203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AT" sz="1800" b="0" i="0" u="none" strike="noStrike" kern="0" cap="none" spc="0" normalizeH="0" baseline="0" noProof="0">
              <a:ln>
                <a:noFill/>
              </a:ln>
              <a:solidFill>
                <a:prstClr val="white"/>
              </a:solidFill>
              <a:effectLst/>
              <a:uLnTx/>
              <a:uFillTx/>
              <a:latin typeface="Myriad Pro"/>
              <a:ea typeface="+mn-ea"/>
              <a:cs typeface="+mn-cs"/>
              <a:sym typeface="Arial"/>
            </a:endParaRPr>
          </a:p>
        </p:txBody>
      </p:sp>
      <p:sp>
        <p:nvSpPr>
          <p:cNvPr id="103" name="Textfeld 64">
            <a:extLst>
              <a:ext uri="{FF2B5EF4-FFF2-40B4-BE49-F238E27FC236}">
                <a16:creationId xmlns:a16="http://schemas.microsoft.com/office/drawing/2014/main" id="{6A61C2B6-F784-2811-9FAD-4DE9925927EC}"/>
              </a:ext>
            </a:extLst>
          </p:cNvPr>
          <p:cNvSpPr txBox="1"/>
          <p:nvPr/>
        </p:nvSpPr>
        <p:spPr>
          <a:xfrm>
            <a:off x="8385314" y="4683973"/>
            <a:ext cx="3059110" cy="815608"/>
          </a:xfrm>
          <a:prstGeom prst="rect">
            <a:avLst/>
          </a:prstGeom>
          <a:solidFill>
            <a:srgbClr val="FFFFFF"/>
          </a:solidFill>
          <a:ln w="3175">
            <a:solidFill>
              <a:srgbClr val="FFFFFF">
                <a:lumMod val="75000"/>
              </a:srgbClr>
            </a:solidFill>
            <a:prstDash val="solid"/>
          </a:ln>
          <a:effectLst>
            <a:outerShdw blurRad="50800" dist="38100" dir="2700000" algn="tl" rotWithShape="0">
              <a:prstClr val="black">
                <a:alpha val="40000"/>
              </a:prstClr>
            </a:outerShdw>
            <a:softEdge rad="127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C00000"/>
                </a:solidFill>
                <a:effectLst/>
                <a:uLnTx/>
                <a:uFillTx/>
                <a:latin typeface="Myriad Pro" panose="020B0503030403020204" pitchFamily="34" charset="0"/>
                <a:ea typeface="Calibri" charset="0"/>
                <a:cs typeface="Calibri" charset="0"/>
                <a:sym typeface="Arial"/>
              </a:rPr>
              <a:t>72 MONTH FINAL ANALYSIS: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C00000"/>
                </a:solidFill>
                <a:effectLst/>
                <a:uLnTx/>
                <a:uFillTx/>
                <a:latin typeface="Myriad Pro" panose="020B0503030403020204" pitchFamily="34" charset="0"/>
                <a:ea typeface="Calibri" charset="0"/>
                <a:cs typeface="Calibri" charset="0"/>
                <a:sym typeface="Arial"/>
              </a:rPr>
              <a:t>Efficacy data up to month 72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C00000"/>
                </a:solidFill>
                <a:effectLst/>
                <a:uLnTx/>
                <a:uFillTx/>
                <a:latin typeface="Myriad Pro" panose="020B0503030403020204" pitchFamily="34" charset="0"/>
                <a:ea typeface="Calibri" charset="0"/>
                <a:cs typeface="Calibri" charset="0"/>
                <a:sym typeface="Arial"/>
              </a:rPr>
              <a:t>All safety data up to database lock in July 2021 (up to 7.3 years of treatment overall)</a:t>
            </a:r>
          </a:p>
        </p:txBody>
      </p:sp>
      <p:sp>
        <p:nvSpPr>
          <p:cNvPr id="2" name="TextBox 1">
            <a:extLst>
              <a:ext uri="{FF2B5EF4-FFF2-40B4-BE49-F238E27FC236}">
                <a16:creationId xmlns:a16="http://schemas.microsoft.com/office/drawing/2014/main" id="{CFB02365-635A-6F15-B5ED-F9D6067DFB1A}"/>
              </a:ext>
            </a:extLst>
          </p:cNvPr>
          <p:cNvSpPr txBox="1"/>
          <p:nvPr/>
        </p:nvSpPr>
        <p:spPr>
          <a:xfrm>
            <a:off x="1336897" y="6444101"/>
            <a:ext cx="949245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3000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1</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Gisslinger et al. </a:t>
            </a:r>
            <a:r>
              <a:rPr kumimoji="0" lang="en-US" sz="1000" b="0" i="0" u="none" strike="noStrike" kern="0" cap="none" spc="0" normalizeH="0" baseline="0" noProof="0" dirty="0" err="1">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HemaSphere</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 2022; 6:97-98 (</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hlinkClick r:id="rId4"/>
              </a:rPr>
              <a:t>Link</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3000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2</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Gisslinger et al. Leukemia 2023; </a:t>
            </a:r>
            <a:r>
              <a:rPr kumimoji="0" lang="en-US" sz="1000" b="0" i="0" u="none" strike="noStrike" kern="0" cap="none" spc="0" normalizeH="0" baseline="0" noProof="0" dirty="0" err="1">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doi</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 10.1038/s41375-023-02008-6 (</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hlinkClick r:id="rId5"/>
              </a:rPr>
              <a:t>Link</a:t>
            </a:r>
            <a:r>
              <a:rPr kumimoji="0" lang="en-US" sz="1000" b="0" i="0" u="none" strike="noStrike" kern="0" cap="none" spc="0" normalizeH="0" baseline="0" noProof="0" dirty="0">
                <a:ln>
                  <a:noFill/>
                </a:ln>
                <a:solidFill>
                  <a:srgbClr val="000000"/>
                </a:solidFill>
                <a:effectLst/>
                <a:uLnTx/>
                <a:uFillTx/>
                <a:latin typeface="Myriad Pro"/>
                <a:ea typeface="Calibri" panose="020F0502020204030204" pitchFamily="34" charset="0"/>
                <a:cs typeface="Times New Roman" panose="02020603050405020304" pitchFamily="18" charset="0"/>
                <a:sym typeface="Arial"/>
              </a:rPr>
              <a:t>)</a:t>
            </a:r>
          </a:p>
        </p:txBody>
      </p:sp>
    </p:spTree>
    <p:extLst>
      <p:ext uri="{BB962C8B-B14F-4D97-AF65-F5344CB8AC3E}">
        <p14:creationId xmlns:p14="http://schemas.microsoft.com/office/powerpoint/2010/main" val="144225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00" y="103020"/>
            <a:ext cx="9474982" cy="548889"/>
          </a:xfrm>
          <a:noFill/>
          <a:ln w="9525">
            <a:noFill/>
            <a:miter lim="800000"/>
            <a:headEnd/>
            <a:tailEnd/>
          </a:ln>
        </p:spPr>
        <p:txBody>
          <a:bodyPr vert="horz" lIns="91440" tIns="45720" rIns="91440" bIns="45720" rtlCol="0" anchor="ctr">
            <a:noAutofit/>
          </a:bodyPr>
          <a:lstStyle/>
          <a:p>
            <a:pPr fontAlgn="base">
              <a:spcAft>
                <a:spcPct val="0"/>
              </a:spcAft>
            </a:pPr>
            <a:r>
              <a:rPr lang="en-US" b="1" dirty="0">
                <a:solidFill>
                  <a:schemeClr val="tx1"/>
                </a:solidFill>
                <a:latin typeface="Arial" panose="020B0604020202020204" pitchFamily="34" charset="0"/>
                <a:cs typeface="Arial" panose="020B0604020202020204" pitchFamily="34" charset="0"/>
              </a:rPr>
              <a:t>Complete hematologic response (CHR)</a:t>
            </a:r>
            <a:r>
              <a:rPr lang="en-US" b="1" baseline="30000" dirty="0">
                <a:solidFill>
                  <a:schemeClr val="tx1"/>
                </a:solidFill>
                <a:latin typeface="Arial" panose="020B0604020202020204" pitchFamily="34" charset="0"/>
                <a:cs typeface="Arial" panose="020B0604020202020204" pitchFamily="34" charset="0"/>
              </a:rPr>
              <a:t>1,2,3</a:t>
            </a:r>
          </a:p>
        </p:txBody>
      </p:sp>
      <p:sp>
        <p:nvSpPr>
          <p:cNvPr id="14" name="Foliennummernplatzhalter 5">
            <a:extLst>
              <a:ext uri="{FF2B5EF4-FFF2-40B4-BE49-F238E27FC236}">
                <a16:creationId xmlns:a16="http://schemas.microsoft.com/office/drawing/2014/main" id="{77B55F0F-274B-48CB-BBC0-5ABF63339D34}"/>
              </a:ext>
            </a:extLst>
          </p:cNvPr>
          <p:cNvSpPr txBox="1">
            <a:spLocks/>
          </p:cNvSpPr>
          <p:nvPr/>
        </p:nvSpPr>
        <p:spPr>
          <a:xfrm>
            <a:off x="9936443" y="6431816"/>
            <a:ext cx="118623" cy="138499"/>
          </a:xfrm>
          <a:prstGeom prst="rect">
            <a:avLst/>
          </a:prstGeom>
        </p:spPr>
        <p:txBody>
          <a:bodyPr wrap="none" lIns="0" tIns="0" rIns="0" bIns="0" anchor="ctr">
            <a:spAutoFit/>
          </a:bodyPr>
          <a:lstStyle>
            <a:defPPr>
              <a:defRPr lang="en-US"/>
            </a:defPPr>
            <a:lvl1pPr marL="0" algn="r" defTabSz="914400" rtl="0" eaLnBrk="1" latinLnBrk="0" hangingPunct="1">
              <a:defRPr sz="900" kern="1200">
                <a:solidFill>
                  <a:srgbClr val="7F7F7F"/>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A674A6-C927-4BBA-B25E-1F1C8021CB81}" type="slidenum">
              <a:rPr kumimoji="0" lang="de-AT" sz="900" b="0" i="0" u="none" strike="noStrike" kern="1200" cap="none" spc="0" normalizeH="0" baseline="0" noProof="0">
                <a:ln>
                  <a:noFill/>
                </a:ln>
                <a:solidFill>
                  <a:srgbClr val="7F7F7F"/>
                </a:solidFill>
                <a:effectLst/>
                <a:uLnTx/>
                <a:uFillTx/>
                <a:latin typeface="Myriad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AT" sz="900" b="0" i="0" u="none" strike="noStrike" kern="1200" cap="none" spc="0" normalizeH="0" baseline="0" noProof="0" dirty="0">
              <a:ln>
                <a:noFill/>
              </a:ln>
              <a:solidFill>
                <a:srgbClr val="7F7F7F"/>
              </a:solidFill>
              <a:effectLst/>
              <a:uLnTx/>
              <a:uFillTx/>
              <a:latin typeface="Myriad Pro" panose="020B0503030403020204" pitchFamily="34" charset="0"/>
              <a:ea typeface="+mn-ea"/>
              <a:cs typeface="+mn-cs"/>
            </a:endParaRPr>
          </a:p>
        </p:txBody>
      </p:sp>
      <p:sp>
        <p:nvSpPr>
          <p:cNvPr id="18" name="Rectangle 17">
            <a:extLst>
              <a:ext uri="{FF2B5EF4-FFF2-40B4-BE49-F238E27FC236}">
                <a16:creationId xmlns:a16="http://schemas.microsoft.com/office/drawing/2014/main" id="{052E43B0-182A-4DC2-AD99-5EA077F1097B}"/>
              </a:ext>
            </a:extLst>
          </p:cNvPr>
          <p:cNvSpPr/>
          <p:nvPr/>
        </p:nvSpPr>
        <p:spPr>
          <a:xfrm>
            <a:off x="7847446" y="1530459"/>
            <a:ext cx="4079908" cy="1595309"/>
          </a:xfrm>
          <a:prstGeom prst="rect">
            <a:avLst/>
          </a:prstGeom>
          <a:ln>
            <a:solidFill>
              <a:schemeClr val="bg1">
                <a:lumMod val="75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450"/>
              </a:spcAft>
              <a:buClrTx/>
              <a:buSzTx/>
              <a:buFontTx/>
              <a:buNone/>
              <a:tabLst/>
              <a:defRPr/>
            </a:pPr>
            <a:r>
              <a:rPr kumimoji="0" lang="en-US" sz="1200" b="0" i="0" u="none" strike="noStrike" kern="1200" cap="none" spc="0" normalizeH="0" baseline="0" noProof="0" dirty="0">
                <a:ln>
                  <a:noFill/>
                </a:ln>
                <a:solidFill>
                  <a:srgbClr val="473E2F"/>
                </a:solidFill>
                <a:effectLst/>
                <a:uLnTx/>
                <a:uFillTx/>
                <a:latin typeface="Myriad Pro"/>
                <a:ea typeface="Times New Roman" panose="02020603050405020304" pitchFamily="18" charset="0"/>
                <a:cs typeface="Arial Narrow" panose="020B0606020202030204" pitchFamily="34" charset="0"/>
              </a:rPr>
              <a:t>Definition of </a:t>
            </a:r>
            <a:r>
              <a:rPr kumimoji="0" lang="en-US" sz="1200" b="0" i="0" u="none" strike="noStrike" kern="1200" cap="none" spc="0" normalizeH="0" baseline="0" noProof="0" dirty="0" err="1">
                <a:ln>
                  <a:noFill/>
                </a:ln>
                <a:solidFill>
                  <a:srgbClr val="473E2F"/>
                </a:solidFill>
                <a:effectLst/>
                <a:uLnTx/>
                <a:uFillTx/>
                <a:latin typeface="Myriad Pro"/>
                <a:ea typeface="Times New Roman" panose="02020603050405020304" pitchFamily="18" charset="0"/>
                <a:cs typeface="Arial Narrow" panose="020B0606020202030204" pitchFamily="34" charset="0"/>
              </a:rPr>
              <a:t>CHR</a:t>
            </a:r>
            <a:r>
              <a:rPr kumimoji="0" lang="en-US" sz="1200" b="0" i="0" u="none" strike="noStrike" kern="1200" cap="none" spc="0" normalizeH="0" baseline="0" noProof="0" dirty="0">
                <a:ln>
                  <a:noFill/>
                </a:ln>
                <a:solidFill>
                  <a:srgbClr val="473E2F"/>
                </a:solidFill>
                <a:effectLst/>
                <a:uLnTx/>
                <a:uFillTx/>
                <a:latin typeface="Myriad Pro"/>
                <a:ea typeface="Times New Roman" panose="02020603050405020304" pitchFamily="18" charset="0"/>
                <a:cs typeface="Arial Narrow" panose="020B0606020202030204" pitchFamily="34" charset="0"/>
              </a:rPr>
              <a:t>: </a:t>
            </a:r>
          </a:p>
          <a:p>
            <a:pPr marL="358775" marR="0" lvl="1" indent="-176213" algn="l" defTabSz="9144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73E2F"/>
                </a:solidFill>
                <a:effectLst/>
                <a:uLnTx/>
                <a:uFillTx/>
                <a:latin typeface="Myriad Pro"/>
                <a:ea typeface="+mn-ea"/>
                <a:cs typeface="+mn-cs"/>
              </a:rPr>
              <a:t>Hct&lt;45% and no phlebotomy for at least 3 months</a:t>
            </a:r>
          </a:p>
          <a:p>
            <a:pPr marL="358775" marR="0" lvl="1" indent="-176213" algn="l" defTabSz="9144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73E2F"/>
                </a:solidFill>
                <a:effectLst/>
                <a:uLnTx/>
                <a:uFillTx/>
                <a:latin typeface="Myriad Pro"/>
                <a:ea typeface="+mn-ea"/>
                <a:cs typeface="+mn-cs"/>
              </a:rPr>
              <a:t>PLTs&lt;400 x 10</a:t>
            </a:r>
            <a:r>
              <a:rPr kumimoji="0" lang="en-US" sz="1200" b="0" i="0" u="none" strike="noStrike" kern="1200" cap="none" spc="0" normalizeH="0" baseline="30000" noProof="0" dirty="0">
                <a:ln>
                  <a:noFill/>
                </a:ln>
                <a:solidFill>
                  <a:srgbClr val="473E2F"/>
                </a:solidFill>
                <a:effectLst/>
                <a:uLnTx/>
                <a:uFillTx/>
                <a:latin typeface="Myriad Pro"/>
                <a:ea typeface="+mn-ea"/>
                <a:cs typeface="+mn-cs"/>
              </a:rPr>
              <a:t>9</a:t>
            </a:r>
            <a:r>
              <a:rPr kumimoji="0" lang="en-US" sz="1200" b="0" i="0" u="none" strike="noStrike" kern="1200" cap="none" spc="0" normalizeH="0" baseline="0" noProof="0" dirty="0">
                <a:ln>
                  <a:noFill/>
                </a:ln>
                <a:solidFill>
                  <a:srgbClr val="473E2F"/>
                </a:solidFill>
                <a:effectLst/>
                <a:uLnTx/>
                <a:uFillTx/>
                <a:latin typeface="Myriad Pro"/>
                <a:ea typeface="+mn-ea"/>
                <a:cs typeface="+mn-cs"/>
              </a:rPr>
              <a:t>/L</a:t>
            </a:r>
          </a:p>
          <a:p>
            <a:pPr marL="358775" marR="0" lvl="1" indent="-176213" algn="l" defTabSz="914400"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73E2F"/>
                </a:solidFill>
                <a:effectLst/>
                <a:uLnTx/>
                <a:uFillTx/>
                <a:latin typeface="Myriad Pro"/>
                <a:ea typeface="+mn-ea"/>
                <a:cs typeface="+mn-cs"/>
              </a:rPr>
              <a:t>WBCs&lt;10 x 10</a:t>
            </a:r>
            <a:r>
              <a:rPr kumimoji="0" lang="en-US" sz="1200" b="0" i="0" u="none" strike="noStrike" kern="1200" cap="none" spc="0" normalizeH="0" baseline="30000" noProof="0" dirty="0">
                <a:ln>
                  <a:noFill/>
                </a:ln>
                <a:solidFill>
                  <a:srgbClr val="473E2F"/>
                </a:solidFill>
                <a:effectLst/>
                <a:uLnTx/>
                <a:uFillTx/>
                <a:latin typeface="Myriad Pro"/>
                <a:ea typeface="+mn-ea"/>
                <a:cs typeface="+mn-cs"/>
              </a:rPr>
              <a:t>9</a:t>
            </a:r>
            <a:r>
              <a:rPr kumimoji="0" lang="en-US" sz="1200" b="0" i="0" u="none" strike="noStrike" kern="1200" cap="none" spc="0" normalizeH="0" baseline="0" noProof="0" dirty="0">
                <a:ln>
                  <a:noFill/>
                </a:ln>
                <a:solidFill>
                  <a:srgbClr val="473E2F"/>
                </a:solidFill>
                <a:effectLst/>
                <a:uLnTx/>
                <a:uFillTx/>
                <a:latin typeface="Myriad Pro"/>
                <a:ea typeface="+mn-ea"/>
                <a:cs typeface="+mn-cs"/>
              </a:rPr>
              <a:t>/L</a:t>
            </a:r>
            <a:endParaRPr kumimoji="0" lang="en-US" sz="1200" b="0" i="0" u="none" strike="noStrike" kern="1200" cap="none" spc="0" normalizeH="0" baseline="0" noProof="0" dirty="0">
              <a:ln>
                <a:noFill/>
              </a:ln>
              <a:solidFill>
                <a:srgbClr val="473E2F"/>
              </a:solidFill>
              <a:effectLst/>
              <a:uLnTx/>
              <a:uFillTx/>
              <a:latin typeface="Myriad Pro"/>
              <a:ea typeface="Times New Roman" panose="02020603050405020304" pitchFamily="18" charset="0"/>
              <a:cs typeface="Arial Narrow" panose="020B0606020202030204" pitchFamily="34" charset="0"/>
            </a:endParaRPr>
          </a:p>
          <a:p>
            <a:pPr marL="0" marR="0" lvl="0" indent="0" algn="l" defTabSz="914400" rtl="0" eaLnBrk="1" fontAlgn="auto" latinLnBrk="0" hangingPunct="1">
              <a:lnSpc>
                <a:spcPct val="100000"/>
              </a:lnSpc>
              <a:spcBef>
                <a:spcPts val="600"/>
              </a:spcBef>
              <a:spcAft>
                <a:spcPts val="450"/>
              </a:spcAft>
              <a:buClrTx/>
              <a:buSzTx/>
              <a:buFontTx/>
              <a:buNone/>
              <a:tabLst/>
              <a:defRPr/>
            </a:pPr>
            <a:r>
              <a:rPr kumimoji="0" lang="en-GB" sz="1800" b="1" i="0" u="none" strike="noStrike" kern="1200" cap="none" spc="0" normalizeH="0" baseline="0" noProof="0" dirty="0">
                <a:ln>
                  <a:noFill/>
                </a:ln>
                <a:solidFill>
                  <a:srgbClr val="473E2F"/>
                </a:solidFill>
                <a:effectLst/>
                <a:uLnTx/>
                <a:uFillTx/>
                <a:latin typeface="Myriad Pro"/>
                <a:ea typeface="+mn-ea"/>
                <a:cs typeface="+mn-cs"/>
              </a:rPr>
              <a:t>Discontinued patients were counted as non-responders</a:t>
            </a:r>
            <a:endParaRPr kumimoji="0" lang="en-GB" sz="1800" b="0" i="0" u="none" strike="noStrike" kern="1200" cap="none" spc="0" normalizeH="0" baseline="0" noProof="0" dirty="0">
              <a:ln>
                <a:noFill/>
              </a:ln>
              <a:solidFill>
                <a:srgbClr val="473E2F"/>
              </a:solidFill>
              <a:effectLst/>
              <a:uLnTx/>
              <a:uFillTx/>
              <a:latin typeface="Myriad Pro"/>
              <a:ea typeface="+mn-ea"/>
              <a:cs typeface="+mn-cs"/>
            </a:endParaRPr>
          </a:p>
        </p:txBody>
      </p:sp>
      <p:sp>
        <p:nvSpPr>
          <p:cNvPr id="19" name="TextBox 18">
            <a:extLst>
              <a:ext uri="{FF2B5EF4-FFF2-40B4-BE49-F238E27FC236}">
                <a16:creationId xmlns:a16="http://schemas.microsoft.com/office/drawing/2014/main" id="{5FD97941-257D-44C8-8E7D-6FE89637A1CC}"/>
              </a:ext>
            </a:extLst>
          </p:cNvPr>
          <p:cNvSpPr txBox="1"/>
          <p:nvPr/>
        </p:nvSpPr>
        <p:spPr>
          <a:xfrm rot="16200000">
            <a:off x="6396497" y="1399654"/>
            <a:ext cx="13270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73E2F"/>
                </a:solidFill>
                <a:effectLst/>
                <a:uLnTx/>
                <a:uFillTx/>
                <a:latin typeface="Myriad Pro"/>
                <a:ea typeface="+mn-ea"/>
                <a:cs typeface="+mn-cs"/>
              </a:rPr>
              <a:t>Full analysis set</a:t>
            </a:r>
          </a:p>
        </p:txBody>
      </p:sp>
      <p:sp>
        <p:nvSpPr>
          <p:cNvPr id="11" name="TextBox 10">
            <a:extLst>
              <a:ext uri="{FF2B5EF4-FFF2-40B4-BE49-F238E27FC236}">
                <a16:creationId xmlns:a16="http://schemas.microsoft.com/office/drawing/2014/main" id="{01C30F5C-4C04-4289-9886-4C331349E788}"/>
              </a:ext>
            </a:extLst>
          </p:cNvPr>
          <p:cNvSpPr txBox="1"/>
          <p:nvPr/>
        </p:nvSpPr>
        <p:spPr>
          <a:xfrm>
            <a:off x="1408335" y="6339482"/>
            <a:ext cx="5772347"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a:ln>
                  <a:noFill/>
                </a:ln>
                <a:solidFill>
                  <a:srgbClr val="473E2F"/>
                </a:solidFill>
                <a:effectLst/>
                <a:uLnTx/>
                <a:uFillTx/>
                <a:latin typeface="Myriad Pro"/>
                <a:ea typeface="Calibri" panose="020F0502020204030204" pitchFamily="34" charset="0"/>
                <a:cs typeface="Times New Roman" panose="02020603050405020304" pitchFamily="18" charset="0"/>
              </a:rPr>
              <a:t>1</a:t>
            </a:r>
            <a:r>
              <a:rPr kumimoji="0" lang="en-US" sz="700" b="0" i="0" u="none" strike="noStrike" kern="1200" cap="none" spc="0" normalizeH="0" baseline="0" noProof="0" dirty="0">
                <a:ln>
                  <a:noFill/>
                </a:ln>
                <a:solidFill>
                  <a:srgbClr val="473E2F"/>
                </a:solidFill>
                <a:effectLst/>
                <a:uLnTx/>
                <a:uFillTx/>
                <a:latin typeface="Myriad Pro"/>
                <a:ea typeface="Calibri" panose="020F0502020204030204" pitchFamily="34" charset="0"/>
                <a:cs typeface="Times New Roman" panose="02020603050405020304" pitchFamily="18" charset="0"/>
              </a:rPr>
              <a:t>Gisslinger et al. </a:t>
            </a:r>
            <a:r>
              <a:rPr kumimoji="0" lang="en-US" sz="700" b="0" i="0" u="none" strike="noStrike" kern="1200" cap="none" spc="0" normalizeH="0" baseline="0" noProof="0" dirty="0">
                <a:ln>
                  <a:noFill/>
                </a:ln>
                <a:solidFill>
                  <a:srgbClr val="1A1A1A"/>
                </a:solidFill>
                <a:effectLst/>
                <a:uLnTx/>
                <a:uFillTx/>
                <a:latin typeface="Myriad Pro"/>
                <a:ea typeface="Calibri" panose="020F0502020204030204" pitchFamily="34" charset="0"/>
                <a:cs typeface="Times New Roman" panose="02020603050405020304" pitchFamily="18" charset="0"/>
              </a:rPr>
              <a:t>Blood 2020; 136:33</a:t>
            </a:r>
            <a:r>
              <a:rPr kumimoji="0" lang="en-US" sz="700" b="0" i="0" u="none" strike="noStrike" kern="1200" cap="none" spc="0" normalizeH="0" baseline="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rPr>
              <a:t> (</a:t>
            </a:r>
            <a:r>
              <a:rPr kumimoji="0" lang="en-US" sz="700" b="0" i="0" u="none" strike="noStrike" kern="1200" cap="none" spc="0" normalizeH="0" baseline="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hlinkClick r:id="rId3"/>
              </a:rPr>
              <a:t>Link</a:t>
            </a:r>
            <a:r>
              <a:rPr kumimoji="0" lang="en-US" sz="700" b="0" i="0" u="none" strike="noStrike" kern="1200" cap="none" spc="0" normalizeH="0" baseline="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rPr>
              <a:t>)</a:t>
            </a:r>
            <a:endParaRPr kumimoji="0" lang="en-US" sz="700" b="0" i="0" u="none" strike="noStrike" kern="1200" cap="none" spc="0" normalizeH="0" baseline="0" noProof="0" dirty="0">
              <a:ln>
                <a:noFill/>
              </a:ln>
              <a:solidFill>
                <a:srgbClr val="1A1A1A"/>
              </a:solidFill>
              <a:effectLst/>
              <a:uLnTx/>
              <a:uFillTx/>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rPr>
              <a:t>2</a:t>
            </a:r>
            <a:r>
              <a:rPr kumimoji="0" lang="en-US" sz="700" b="0" i="0" u="none" strike="noStrike" kern="1200" cap="none" spc="0" normalizeH="0" baseline="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rPr>
              <a:t>Kiladjian et al. Leukemia 2022; 36:1408-1411 (</a:t>
            </a:r>
            <a:r>
              <a:rPr kumimoji="0" lang="en-US" sz="700" b="0" i="0" u="none" strike="noStrike" kern="1200" cap="none" spc="0" normalizeH="0" baseline="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hlinkClick r:id="rId4"/>
              </a:rPr>
              <a:t>Link</a:t>
            </a:r>
            <a:r>
              <a:rPr kumimoji="0" lang="en-US" sz="700" b="0" i="0" u="none" strike="noStrike" kern="1200" cap="none" spc="0" normalizeH="0" baseline="0" noProof="0" dirty="0">
                <a:ln>
                  <a:noFill/>
                </a:ln>
                <a:solidFill>
                  <a:srgbClr val="1A1A1A"/>
                </a:solidFill>
                <a:effectLst/>
                <a:uLnTx/>
                <a:uFillTx/>
                <a:latin typeface="Myriad Pro" panose="020B0503030403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a:ln>
                  <a:noFill/>
                </a:ln>
                <a:solidFill>
                  <a:srgbClr val="473E2F"/>
                </a:solidFill>
                <a:effectLst/>
                <a:uLnTx/>
                <a:uFillTx/>
                <a:latin typeface="Myriad Pro"/>
                <a:ea typeface="Calibri" panose="020F0502020204030204" pitchFamily="34" charset="0"/>
                <a:cs typeface="Times New Roman" panose="02020603050405020304" pitchFamily="18" charset="0"/>
              </a:rPr>
              <a:t>3</a:t>
            </a:r>
            <a:r>
              <a:rPr kumimoji="0" lang="en-US" sz="700" b="0" i="0" u="none" strike="noStrike" kern="1200" cap="none" spc="0" normalizeH="0" baseline="0" noProof="0" dirty="0">
                <a:ln>
                  <a:noFill/>
                </a:ln>
                <a:solidFill>
                  <a:srgbClr val="473E2F"/>
                </a:solidFill>
                <a:effectLst/>
                <a:uLnTx/>
                <a:uFillTx/>
                <a:latin typeface="Myriad Pro"/>
                <a:ea typeface="Calibri" panose="020F0502020204030204" pitchFamily="34" charset="0"/>
                <a:cs typeface="Times New Roman" panose="02020603050405020304" pitchFamily="18" charset="0"/>
              </a:rPr>
              <a:t>Gisslinger et al. Leukemia 2023; </a:t>
            </a:r>
            <a:r>
              <a:rPr kumimoji="0" lang="en-US" sz="700" b="0" i="0" u="none" strike="noStrike" kern="1200" cap="none" spc="0" normalizeH="0" baseline="0" noProof="0" dirty="0" err="1">
                <a:ln>
                  <a:noFill/>
                </a:ln>
                <a:solidFill>
                  <a:srgbClr val="473E2F"/>
                </a:solidFill>
                <a:effectLst/>
                <a:uLnTx/>
                <a:uFillTx/>
                <a:latin typeface="Myriad Pro"/>
                <a:ea typeface="Calibri" panose="020F0502020204030204" pitchFamily="34" charset="0"/>
                <a:cs typeface="Times New Roman" panose="02020603050405020304" pitchFamily="18" charset="0"/>
              </a:rPr>
              <a:t>doi</a:t>
            </a:r>
            <a:r>
              <a:rPr kumimoji="0" lang="en-US" sz="700" b="0" i="0" u="none" strike="noStrike" kern="1200" cap="none" spc="0" normalizeH="0" baseline="0" noProof="0" dirty="0">
                <a:ln>
                  <a:noFill/>
                </a:ln>
                <a:solidFill>
                  <a:srgbClr val="473E2F"/>
                </a:solidFill>
                <a:effectLst/>
                <a:uLnTx/>
                <a:uFillTx/>
                <a:latin typeface="Myriad Pro"/>
                <a:ea typeface="Calibri" panose="020F0502020204030204" pitchFamily="34" charset="0"/>
                <a:cs typeface="Times New Roman" panose="02020603050405020304" pitchFamily="18" charset="0"/>
              </a:rPr>
              <a:t>: 10.1038/s41375-023-02008-6 (</a:t>
            </a:r>
            <a:r>
              <a:rPr kumimoji="0" lang="en-US" sz="700" b="0" i="0" u="none" strike="noStrike" kern="1200" cap="none" spc="0" normalizeH="0" baseline="0" noProof="0" dirty="0">
                <a:ln>
                  <a:noFill/>
                </a:ln>
                <a:solidFill>
                  <a:srgbClr val="473E2F"/>
                </a:solidFill>
                <a:effectLst/>
                <a:uLnTx/>
                <a:uFillTx/>
                <a:latin typeface="Myriad Pro"/>
                <a:ea typeface="Calibri" panose="020F0502020204030204" pitchFamily="34" charset="0"/>
                <a:cs typeface="Times New Roman" panose="02020603050405020304" pitchFamily="18" charset="0"/>
                <a:hlinkClick r:id="rId5"/>
              </a:rPr>
              <a:t>Link</a:t>
            </a:r>
            <a:r>
              <a:rPr kumimoji="0" lang="en-US" sz="700" b="0" i="0" u="none" strike="noStrike" kern="1200" cap="none" spc="0" normalizeH="0" baseline="0" noProof="0" dirty="0">
                <a:ln>
                  <a:noFill/>
                </a:ln>
                <a:solidFill>
                  <a:srgbClr val="473E2F"/>
                </a:solidFill>
                <a:effectLst/>
                <a:uLnTx/>
                <a:uFillTx/>
                <a:latin typeface="Myriad Pro"/>
                <a:ea typeface="Calibri" panose="020F0502020204030204" pitchFamily="34" charset="0"/>
                <a:cs typeface="Times New Roman" panose="02020603050405020304" pitchFamily="18" charset="0"/>
              </a:rPr>
              <a:t>)</a:t>
            </a:r>
            <a:endParaRPr kumimoji="0" lang="de-AT" sz="700" b="0" i="0" u="none" strike="noStrike" kern="1200" cap="none" spc="0" normalizeH="0" baseline="0" noProof="0" dirty="0">
              <a:ln>
                <a:noFill/>
              </a:ln>
              <a:solidFill>
                <a:srgbClr val="473E2F"/>
              </a:solidFill>
              <a:effectLst/>
              <a:uLnTx/>
              <a:uFillTx/>
              <a:latin typeface="Myriad P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0746373-89E0-A544-1CEC-D28BB6E93C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705"/>
          <a:stretch/>
        </p:blipFill>
        <p:spPr bwMode="auto">
          <a:xfrm>
            <a:off x="1043644" y="882141"/>
            <a:ext cx="5810007" cy="3244141"/>
          </a:xfrm>
          <a:prstGeom prst="rect">
            <a:avLst/>
          </a:prstGeom>
          <a:noFill/>
          <a:ln>
            <a:noFill/>
          </a:ln>
        </p:spPr>
      </p:pic>
      <p:graphicFrame>
        <p:nvGraphicFramePr>
          <p:cNvPr id="4" name="Table 3">
            <a:extLst>
              <a:ext uri="{FF2B5EF4-FFF2-40B4-BE49-F238E27FC236}">
                <a16:creationId xmlns:a16="http://schemas.microsoft.com/office/drawing/2014/main" id="{6E0D5FEE-9C47-90A7-CF9C-EE52F42FF0F0}"/>
              </a:ext>
            </a:extLst>
          </p:cNvPr>
          <p:cNvGraphicFramePr>
            <a:graphicFrameLocks noGrp="1"/>
          </p:cNvGraphicFramePr>
          <p:nvPr/>
        </p:nvGraphicFramePr>
        <p:xfrm>
          <a:off x="1043643" y="4152323"/>
          <a:ext cx="10217790" cy="2137134"/>
        </p:xfrm>
        <a:graphic>
          <a:graphicData uri="http://schemas.openxmlformats.org/drawingml/2006/table">
            <a:tbl>
              <a:tblPr firstRow="1" bandRow="1">
                <a:tableStyleId>{073A0DAA-6AF3-43AB-8588-CEC1D06C72B9}</a:tableStyleId>
              </a:tblPr>
              <a:tblGrid>
                <a:gridCol w="1960274">
                  <a:extLst>
                    <a:ext uri="{9D8B030D-6E8A-4147-A177-3AD203B41FA5}">
                      <a16:colId xmlns:a16="http://schemas.microsoft.com/office/drawing/2014/main" val="20000"/>
                    </a:ext>
                  </a:extLst>
                </a:gridCol>
                <a:gridCol w="1379382">
                  <a:extLst>
                    <a:ext uri="{9D8B030D-6E8A-4147-A177-3AD203B41FA5}">
                      <a16:colId xmlns:a16="http://schemas.microsoft.com/office/drawing/2014/main" val="20002"/>
                    </a:ext>
                  </a:extLst>
                </a:gridCol>
                <a:gridCol w="1249644">
                  <a:extLst>
                    <a:ext uri="{9D8B030D-6E8A-4147-A177-3AD203B41FA5}">
                      <a16:colId xmlns:a16="http://schemas.microsoft.com/office/drawing/2014/main" val="2025802498"/>
                    </a:ext>
                  </a:extLst>
                </a:gridCol>
                <a:gridCol w="1332954">
                  <a:extLst>
                    <a:ext uri="{9D8B030D-6E8A-4147-A177-3AD203B41FA5}">
                      <a16:colId xmlns:a16="http://schemas.microsoft.com/office/drawing/2014/main" val="20004"/>
                    </a:ext>
                  </a:extLst>
                </a:gridCol>
                <a:gridCol w="1286526">
                  <a:extLst>
                    <a:ext uri="{9D8B030D-6E8A-4147-A177-3AD203B41FA5}">
                      <a16:colId xmlns:a16="http://schemas.microsoft.com/office/drawing/2014/main" val="2292536213"/>
                    </a:ext>
                  </a:extLst>
                </a:gridCol>
                <a:gridCol w="963373">
                  <a:extLst>
                    <a:ext uri="{9D8B030D-6E8A-4147-A177-3AD203B41FA5}">
                      <a16:colId xmlns:a16="http://schemas.microsoft.com/office/drawing/2014/main" val="20006"/>
                    </a:ext>
                  </a:extLst>
                </a:gridCol>
                <a:gridCol w="2045637">
                  <a:extLst>
                    <a:ext uri="{9D8B030D-6E8A-4147-A177-3AD203B41FA5}">
                      <a16:colId xmlns:a16="http://schemas.microsoft.com/office/drawing/2014/main" val="20007"/>
                    </a:ext>
                  </a:extLst>
                </a:gridCol>
              </a:tblGrid>
              <a:tr h="411480">
                <a:tc rowSpan="2">
                  <a:txBody>
                    <a:bodyPr/>
                    <a:lstStyle/>
                    <a:p>
                      <a:pPr algn="ctr"/>
                      <a:r>
                        <a:rPr lang="en-GB" sz="1200" dirty="0"/>
                        <a:t>Study Month</a:t>
                      </a:r>
                      <a:endParaRPr lang="en-GB" sz="1200" dirty="0">
                        <a:latin typeface="+mn-lt"/>
                      </a:endParaRPr>
                    </a:p>
                  </a:txBody>
                  <a:tcPr marL="45720" marR="45720" marT="22860" marB="22860" anchor="ctr">
                    <a:solidFill>
                      <a:srgbClr val="C00000"/>
                    </a:solidFill>
                  </a:tcPr>
                </a:tc>
                <a:tc>
                  <a:txBody>
                    <a:bodyPr/>
                    <a:lstStyle/>
                    <a:p>
                      <a:pPr algn="ctr"/>
                      <a:r>
                        <a:rPr lang="en-GB" sz="1200" dirty="0"/>
                        <a:t>Responder/N</a:t>
                      </a:r>
                      <a:endParaRPr lang="en-GB" sz="1200" dirty="0">
                        <a:latin typeface="+mn-lt"/>
                      </a:endParaRPr>
                    </a:p>
                  </a:txBody>
                  <a:tcPr marL="45720" marR="45720" marT="22860" marB="22860" anchor="ctr">
                    <a:solidFill>
                      <a:srgbClr val="C00000"/>
                    </a:solidFill>
                  </a:tcPr>
                </a:tc>
                <a:tc>
                  <a:txBody>
                    <a:bodyPr/>
                    <a:lstStyle/>
                    <a:p>
                      <a:pPr algn="ctr"/>
                      <a:r>
                        <a:rPr lang="en-GB" sz="1200" dirty="0"/>
                        <a:t>Responder %</a:t>
                      </a:r>
                      <a:endParaRPr lang="en-GB" sz="1200" dirty="0">
                        <a:latin typeface="+mn-lt"/>
                      </a:endParaRPr>
                    </a:p>
                  </a:txBody>
                  <a:tcPr marL="45720" marR="45720" marT="22860" marB="22860" anchor="ctr">
                    <a:solidFill>
                      <a:srgbClr val="C00000"/>
                    </a:solidFill>
                  </a:tcPr>
                </a:tc>
                <a:tc>
                  <a:txBody>
                    <a:bodyPr/>
                    <a:lstStyle/>
                    <a:p>
                      <a:pPr algn="ctr"/>
                      <a:r>
                        <a:rPr lang="en-GB" sz="1200" dirty="0"/>
                        <a:t>Responder/N</a:t>
                      </a:r>
                      <a:endParaRPr lang="en-GB" sz="1200" dirty="0">
                        <a:latin typeface="+mn-lt"/>
                      </a:endParaRPr>
                    </a:p>
                  </a:txBody>
                  <a:tcPr marL="45720" marR="45720" marT="22860" marB="22860" anchor="ctr">
                    <a:solidFill>
                      <a:srgbClr val="C00000"/>
                    </a:solidFill>
                  </a:tcPr>
                </a:tc>
                <a:tc>
                  <a:txBody>
                    <a:bodyPr/>
                    <a:lstStyle/>
                    <a:p>
                      <a:pPr algn="ctr"/>
                      <a:r>
                        <a:rPr lang="en-GB" sz="1200" dirty="0"/>
                        <a:t>Responder %</a:t>
                      </a:r>
                      <a:endParaRPr lang="en-GB" sz="1200" dirty="0">
                        <a:latin typeface="+mn-lt"/>
                      </a:endParaRPr>
                    </a:p>
                  </a:txBody>
                  <a:tcPr marL="45720" marR="45720" marT="22860" marB="22860" anchor="ctr">
                    <a:solidFill>
                      <a:srgbClr val="C00000"/>
                    </a:solidFill>
                  </a:tcPr>
                </a:tc>
                <a:tc>
                  <a:txBody>
                    <a:bodyPr/>
                    <a:lstStyle/>
                    <a:p>
                      <a:pPr algn="ctr"/>
                      <a:r>
                        <a:rPr lang="en-GB" sz="1200" dirty="0"/>
                        <a:t>P-value</a:t>
                      </a:r>
                      <a:endParaRPr lang="en-GB" sz="1200" dirty="0">
                        <a:latin typeface="+mn-lt"/>
                      </a:endParaRPr>
                    </a:p>
                  </a:txBody>
                  <a:tcPr marL="45720" marR="45720" marT="22860" marB="22860" anchor="ctr">
                    <a:solidFill>
                      <a:srgbClr val="C00000"/>
                    </a:solidFill>
                  </a:tcPr>
                </a:tc>
                <a:tc>
                  <a:txBody>
                    <a:bodyPr/>
                    <a:lstStyle/>
                    <a:p>
                      <a:pPr algn="ctr"/>
                      <a:r>
                        <a:rPr lang="en-GB" sz="1200" dirty="0"/>
                        <a:t>RR [95% CI] (AOP2014/Control)</a:t>
                      </a:r>
                      <a:endParaRPr lang="en-GB" sz="1200" b="0" dirty="0">
                        <a:latin typeface="+mn-lt"/>
                      </a:endParaRPr>
                    </a:p>
                  </a:txBody>
                  <a:tcPr marL="45720" marR="45720" marT="22860" marB="22860" anchor="ctr">
                    <a:solidFill>
                      <a:srgbClr val="C00000"/>
                    </a:solidFill>
                  </a:tcPr>
                </a:tc>
                <a:extLst>
                  <a:ext uri="{0D108BD9-81ED-4DB2-BD59-A6C34878D82A}">
                    <a16:rowId xmlns:a16="http://schemas.microsoft.com/office/drawing/2014/main" val="10000"/>
                  </a:ext>
                </a:extLst>
              </a:tr>
              <a:tr h="246522">
                <a:tc vMerge="1">
                  <a:txBody>
                    <a:bodyPr/>
                    <a:lstStyle/>
                    <a:p>
                      <a:endParaRPr lang="en-GB" sz="1200"/>
                    </a:p>
                  </a:txBody>
                  <a:tcPr/>
                </a:tc>
                <a:tc gridSpan="2">
                  <a:txBody>
                    <a:bodyPr/>
                    <a:lstStyle/>
                    <a:p>
                      <a:pPr algn="ctr"/>
                      <a:r>
                        <a:rPr lang="en-GB" sz="1200" dirty="0" err="1"/>
                        <a:t>Ropeg</a:t>
                      </a:r>
                      <a:r>
                        <a:rPr lang="en-GB" sz="1200" dirty="0"/>
                        <a:t> IFN (N=95)</a:t>
                      </a:r>
                      <a:endParaRPr lang="en-GB" sz="1200" b="1" dirty="0">
                        <a:latin typeface="+mn-lt"/>
                      </a:endParaRPr>
                    </a:p>
                  </a:txBody>
                  <a:tcPr marL="45720" marR="45720" marT="22860" marB="22860" anchor="ctr"/>
                </a:tc>
                <a:tc hMerge="1">
                  <a:txBody>
                    <a:bodyPr/>
                    <a:lstStyle/>
                    <a:p>
                      <a:endParaRPr lang="de-AT"/>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Control (N=74)</a:t>
                      </a:r>
                      <a:endParaRPr lang="en-GB" sz="1200" b="1" dirty="0">
                        <a:latin typeface="+mn-lt"/>
                      </a:endParaRPr>
                    </a:p>
                  </a:txBody>
                  <a:tcPr marL="45720" marR="45720" marT="22860" marB="22860" anchor="ctr"/>
                </a:tc>
                <a:tc hMerge="1">
                  <a:txBody>
                    <a:bodyPr/>
                    <a:lstStyle/>
                    <a:p>
                      <a:endParaRPr lang="de-AT"/>
                    </a:p>
                  </a:txBody>
                  <a:tcPr/>
                </a:tc>
                <a:tc>
                  <a:txBody>
                    <a:bodyPr/>
                    <a:lstStyle/>
                    <a:p>
                      <a:pPr algn="ctr"/>
                      <a:endParaRPr lang="en-GB" sz="1200" dirty="0">
                        <a:latin typeface="+mn-lt"/>
                      </a:endParaRPr>
                    </a:p>
                  </a:txBody>
                  <a:tcPr marL="45720" marR="45720" marT="22860" marB="22860" anchor="ctr"/>
                </a:tc>
                <a:tc>
                  <a:txBody>
                    <a:bodyPr/>
                    <a:lstStyle/>
                    <a:p>
                      <a:pPr algn="ctr"/>
                      <a:endParaRPr lang="en-GB" sz="1200" dirty="0">
                        <a:latin typeface="+mn-lt"/>
                      </a:endParaRPr>
                    </a:p>
                  </a:txBody>
                  <a:tcPr marL="45720" marR="45720" marT="22860" marB="22860" anchor="ctr"/>
                </a:tc>
                <a:extLst>
                  <a:ext uri="{0D108BD9-81ED-4DB2-BD59-A6C34878D82A}">
                    <a16:rowId xmlns:a16="http://schemas.microsoft.com/office/drawing/2014/main" val="10001"/>
                  </a:ext>
                </a:extLst>
              </a:tr>
              <a:tr h="246522">
                <a:tc>
                  <a:txBody>
                    <a:bodyPr/>
                    <a:lstStyle/>
                    <a:p>
                      <a:pPr algn="ctr"/>
                      <a:r>
                        <a:rPr lang="en-GB" sz="1200" dirty="0"/>
                        <a:t>MONTH 12 (EOT in</a:t>
                      </a:r>
                      <a:r>
                        <a:rPr lang="en-GB" sz="1200" baseline="0" dirty="0"/>
                        <a:t> PR)</a:t>
                      </a:r>
                      <a:endParaRPr lang="en-GB" sz="1200" dirty="0">
                        <a:latin typeface="+mn-lt"/>
                      </a:endParaRPr>
                    </a:p>
                  </a:txBody>
                  <a:tcPr marL="45720" marR="45720" marT="22860" marB="22860" anchor="ctr"/>
                </a:tc>
                <a:tc>
                  <a:txBody>
                    <a:bodyPr/>
                    <a:lstStyle/>
                    <a:p>
                      <a:pPr algn="ctr"/>
                      <a:r>
                        <a:rPr lang="en-GB" sz="1200" dirty="0"/>
                        <a:t>59/95</a:t>
                      </a:r>
                      <a:endParaRPr lang="en-GB" sz="1200" dirty="0">
                        <a:latin typeface="+mn-lt"/>
                      </a:endParaRPr>
                    </a:p>
                  </a:txBody>
                  <a:tcPr marL="45720" marR="45720" marT="22860" marB="22860" anchor="ctr"/>
                </a:tc>
                <a:tc>
                  <a:txBody>
                    <a:bodyPr/>
                    <a:lstStyle/>
                    <a:p>
                      <a:pPr algn="ctr"/>
                      <a:r>
                        <a:rPr lang="en-GB" sz="1200" dirty="0"/>
                        <a:t>62.1%</a:t>
                      </a:r>
                      <a:endParaRPr lang="en-GB" sz="1200" dirty="0">
                        <a:latin typeface="+mn-lt"/>
                      </a:endParaRPr>
                    </a:p>
                  </a:txBody>
                  <a:tcPr marL="45720" marR="45720" marT="22860" marB="22860" anchor="ctr"/>
                </a:tc>
                <a:tc>
                  <a:txBody>
                    <a:bodyPr/>
                    <a:lstStyle/>
                    <a:p>
                      <a:pPr algn="ctr"/>
                      <a:r>
                        <a:rPr lang="en-GB" sz="1200" dirty="0"/>
                        <a:t>56/74</a:t>
                      </a:r>
                      <a:endParaRPr lang="en-GB" sz="1200" dirty="0">
                        <a:latin typeface="+mn-lt"/>
                      </a:endParaRPr>
                    </a:p>
                  </a:txBody>
                  <a:tcPr marL="45720" marR="45720" marT="22860" marB="22860" anchor="ctr"/>
                </a:tc>
                <a:tc>
                  <a:txBody>
                    <a:bodyPr/>
                    <a:lstStyle/>
                    <a:p>
                      <a:pPr algn="ctr"/>
                      <a:r>
                        <a:rPr lang="en-GB" sz="1200" dirty="0"/>
                        <a:t>75.7%</a:t>
                      </a:r>
                      <a:endParaRPr lang="en-GB" sz="1200" dirty="0">
                        <a:latin typeface="+mn-lt"/>
                      </a:endParaRPr>
                    </a:p>
                  </a:txBody>
                  <a:tcPr marL="45720" marR="45720" marT="22860" marB="22860" anchor="ctr"/>
                </a:tc>
                <a:tc>
                  <a:txBody>
                    <a:bodyPr/>
                    <a:lstStyle/>
                    <a:p>
                      <a:pPr algn="ctr"/>
                      <a:r>
                        <a:rPr lang="en-GB" sz="1200" dirty="0">
                          <a:solidFill>
                            <a:schemeClr val="tx1"/>
                          </a:solidFill>
                        </a:rPr>
                        <a:t>0.0850</a:t>
                      </a:r>
                      <a:endParaRPr lang="en-GB" sz="1200" dirty="0">
                        <a:solidFill>
                          <a:schemeClr val="tx1"/>
                        </a:solidFill>
                        <a:highlight>
                          <a:srgbClr val="FFFF00"/>
                        </a:highlight>
                        <a:latin typeface="+mn-lt"/>
                      </a:endParaRPr>
                    </a:p>
                  </a:txBody>
                  <a:tcPr marL="45720" marR="45720" marT="22860" marB="22860" anchor="ctr"/>
                </a:tc>
                <a:tc>
                  <a:txBody>
                    <a:bodyPr/>
                    <a:lstStyle/>
                    <a:p>
                      <a:pPr algn="ctr"/>
                      <a:r>
                        <a:rPr lang="en-GB" sz="1200" dirty="0">
                          <a:solidFill>
                            <a:schemeClr val="tx1"/>
                          </a:solidFill>
                        </a:rPr>
                        <a:t>0.84 (0.69 to 1.02)</a:t>
                      </a:r>
                      <a:endParaRPr lang="en-GB" sz="1200" dirty="0">
                        <a:solidFill>
                          <a:schemeClr val="tx1"/>
                        </a:solidFill>
                        <a:highlight>
                          <a:srgbClr val="FFFF00"/>
                        </a:highlight>
                        <a:latin typeface="+mn-lt"/>
                      </a:endParaRPr>
                    </a:p>
                  </a:txBody>
                  <a:tcPr marL="45720" marR="45720" marT="22860" marB="22860" anchor="ctr"/>
                </a:tc>
                <a:extLst>
                  <a:ext uri="{0D108BD9-81ED-4DB2-BD59-A6C34878D82A}">
                    <a16:rowId xmlns:a16="http://schemas.microsoft.com/office/drawing/2014/main" val="10002"/>
                  </a:ext>
                </a:extLst>
              </a:tr>
              <a:tr h="246522">
                <a:tc>
                  <a:txBody>
                    <a:bodyPr/>
                    <a:lstStyle/>
                    <a:p>
                      <a:pPr algn="ctr"/>
                      <a:r>
                        <a:rPr lang="en-GB" sz="1200"/>
                        <a:t>MONTH 24</a:t>
                      </a:r>
                      <a:endParaRPr lang="en-GB" sz="1200">
                        <a:latin typeface="+mn-lt"/>
                      </a:endParaRPr>
                    </a:p>
                  </a:txBody>
                  <a:tcPr marL="45720" marR="45720" marT="22860" marB="22860" anchor="ctr"/>
                </a:tc>
                <a:tc>
                  <a:txBody>
                    <a:bodyPr/>
                    <a:lstStyle/>
                    <a:p>
                      <a:pPr algn="ctr"/>
                      <a:r>
                        <a:rPr lang="en-GB" sz="1200" dirty="0"/>
                        <a:t>67/95</a:t>
                      </a:r>
                      <a:endParaRPr lang="en-GB" sz="1200" dirty="0">
                        <a:latin typeface="+mn-lt"/>
                      </a:endParaRPr>
                    </a:p>
                  </a:txBody>
                  <a:tcPr marL="45720" marR="45720" marT="22860" marB="22860" anchor="ctr"/>
                </a:tc>
                <a:tc>
                  <a:txBody>
                    <a:bodyPr/>
                    <a:lstStyle/>
                    <a:p>
                      <a:pPr algn="ctr"/>
                      <a:r>
                        <a:rPr lang="en-GB" sz="1200" dirty="0"/>
                        <a:t>70.5%</a:t>
                      </a:r>
                      <a:endParaRPr lang="en-GB" sz="1200" dirty="0">
                        <a:latin typeface="+mn-lt"/>
                      </a:endParaRPr>
                    </a:p>
                  </a:txBody>
                  <a:tcPr marL="45720" marR="45720" marT="22860" marB="22860" anchor="ctr"/>
                </a:tc>
                <a:tc>
                  <a:txBody>
                    <a:bodyPr/>
                    <a:lstStyle/>
                    <a:p>
                      <a:pPr algn="ctr"/>
                      <a:r>
                        <a:rPr lang="en-GB" sz="1200" dirty="0"/>
                        <a:t>31/65</a:t>
                      </a:r>
                      <a:endParaRPr lang="en-GB" sz="1200" dirty="0">
                        <a:latin typeface="+mn-lt"/>
                      </a:endParaRPr>
                    </a:p>
                  </a:txBody>
                  <a:tcPr marL="45720" marR="45720" marT="22860" marB="22860" anchor="ctr"/>
                </a:tc>
                <a:tc>
                  <a:txBody>
                    <a:bodyPr/>
                    <a:lstStyle/>
                    <a:p>
                      <a:pPr algn="ctr"/>
                      <a:r>
                        <a:rPr lang="en-GB" sz="1200" dirty="0"/>
                        <a:t>47.7%</a:t>
                      </a:r>
                      <a:endParaRPr lang="en-GB" sz="1200" dirty="0">
                        <a:latin typeface="+mn-lt"/>
                      </a:endParaRPr>
                    </a:p>
                  </a:txBody>
                  <a:tcPr marL="45720" marR="45720" marT="22860" marB="22860" anchor="ctr"/>
                </a:tc>
                <a:tc>
                  <a:txBody>
                    <a:bodyPr/>
                    <a:lstStyle/>
                    <a:p>
                      <a:pPr algn="ctr"/>
                      <a:r>
                        <a:rPr lang="en-GB" sz="1200" b="1">
                          <a:solidFill>
                            <a:schemeClr val="tx1"/>
                          </a:solidFill>
                        </a:rPr>
                        <a:t>0.0110</a:t>
                      </a:r>
                      <a:endParaRPr lang="en-GB" sz="1200" b="1" dirty="0">
                        <a:solidFill>
                          <a:schemeClr val="tx1"/>
                        </a:solidFill>
                        <a:highlight>
                          <a:srgbClr val="FFFF00"/>
                        </a:highlight>
                        <a:latin typeface="+mn-lt"/>
                      </a:endParaRPr>
                    </a:p>
                  </a:txBody>
                  <a:tcPr marL="45720" marR="45720" marT="22860" marB="22860" anchor="ctr"/>
                </a:tc>
                <a:tc>
                  <a:txBody>
                    <a:bodyPr/>
                    <a:lstStyle/>
                    <a:p>
                      <a:pPr algn="ctr"/>
                      <a:r>
                        <a:rPr lang="en-GB" sz="1200" dirty="0">
                          <a:solidFill>
                            <a:schemeClr val="tx1"/>
                          </a:solidFill>
                        </a:rPr>
                        <a:t>1.44 (1.09 to 1.91)</a:t>
                      </a:r>
                      <a:endParaRPr lang="en-GB" sz="1200" dirty="0">
                        <a:solidFill>
                          <a:schemeClr val="tx1"/>
                        </a:solidFill>
                        <a:highlight>
                          <a:srgbClr val="FFFF00"/>
                        </a:highlight>
                        <a:latin typeface="+mn-lt"/>
                      </a:endParaRPr>
                    </a:p>
                  </a:txBody>
                  <a:tcPr marL="45720" marR="45720" marT="22860" marB="22860" anchor="ctr"/>
                </a:tc>
                <a:extLst>
                  <a:ext uri="{0D108BD9-81ED-4DB2-BD59-A6C34878D82A}">
                    <a16:rowId xmlns:a16="http://schemas.microsoft.com/office/drawing/2014/main" val="10003"/>
                  </a:ext>
                </a:extLst>
              </a:tr>
              <a:tr h="246522">
                <a:tc>
                  <a:txBody>
                    <a:bodyPr/>
                    <a:lstStyle/>
                    <a:p>
                      <a:pPr algn="ctr"/>
                      <a:r>
                        <a:rPr lang="en-GB" sz="1200" dirty="0"/>
                        <a:t>MONTH 36</a:t>
                      </a:r>
                      <a:endParaRPr lang="en-GB" sz="1200" dirty="0">
                        <a:latin typeface="+mn-lt"/>
                      </a:endParaRPr>
                    </a:p>
                  </a:txBody>
                  <a:tcPr marL="45720" marR="45720" marT="22860" marB="22860" anchor="ctr"/>
                </a:tc>
                <a:tc>
                  <a:txBody>
                    <a:bodyPr/>
                    <a:lstStyle/>
                    <a:p>
                      <a:pPr algn="ctr"/>
                      <a:r>
                        <a:rPr lang="en-GB" sz="1200" dirty="0"/>
                        <a:t>67/95</a:t>
                      </a:r>
                      <a:endParaRPr lang="en-GB" sz="1200" dirty="0">
                        <a:latin typeface="+mn-lt"/>
                      </a:endParaRPr>
                    </a:p>
                  </a:txBody>
                  <a:tcPr marL="45720" marR="45720" marT="22860" marB="22860" anchor="ctr"/>
                </a:tc>
                <a:tc>
                  <a:txBody>
                    <a:bodyPr/>
                    <a:lstStyle/>
                    <a:p>
                      <a:pPr algn="ctr"/>
                      <a:r>
                        <a:rPr lang="en-GB" sz="1200" dirty="0"/>
                        <a:t>70.5%</a:t>
                      </a:r>
                      <a:endParaRPr lang="en-GB" sz="1200" dirty="0">
                        <a:latin typeface="+mn-lt"/>
                      </a:endParaRPr>
                    </a:p>
                  </a:txBody>
                  <a:tcPr marL="45720" marR="45720" marT="22860" marB="22860" anchor="ctr"/>
                </a:tc>
                <a:tc>
                  <a:txBody>
                    <a:bodyPr/>
                    <a:lstStyle/>
                    <a:p>
                      <a:pPr algn="ctr"/>
                      <a:r>
                        <a:rPr lang="en-GB" sz="1200" dirty="0"/>
                        <a:t>38/72</a:t>
                      </a:r>
                      <a:endParaRPr lang="en-GB" sz="1200" dirty="0">
                        <a:latin typeface="+mn-lt"/>
                      </a:endParaRPr>
                    </a:p>
                  </a:txBody>
                  <a:tcPr marL="45720" marR="45720" marT="22860" marB="22860" anchor="ctr"/>
                </a:tc>
                <a:tc>
                  <a:txBody>
                    <a:bodyPr/>
                    <a:lstStyle/>
                    <a:p>
                      <a:pPr algn="ctr"/>
                      <a:r>
                        <a:rPr lang="en-GB" sz="1200" dirty="0"/>
                        <a:t>52.8%</a:t>
                      </a:r>
                      <a:endParaRPr lang="en-GB" sz="1200" dirty="0">
                        <a:latin typeface="+mn-lt"/>
                      </a:endParaRPr>
                    </a:p>
                  </a:txBody>
                  <a:tcPr marL="45720" marR="45720" marT="22860" marB="22860" anchor="ctr"/>
                </a:tc>
                <a:tc>
                  <a:txBody>
                    <a:bodyPr/>
                    <a:lstStyle/>
                    <a:p>
                      <a:pPr algn="ctr"/>
                      <a:r>
                        <a:rPr lang="en-GB" sz="1200" b="1" dirty="0">
                          <a:solidFill>
                            <a:schemeClr val="tx1"/>
                          </a:solidFill>
                        </a:rPr>
                        <a:t>0.0208</a:t>
                      </a:r>
                      <a:endParaRPr lang="en-GB" sz="1200" b="1" dirty="0">
                        <a:solidFill>
                          <a:schemeClr val="tx1"/>
                        </a:solidFill>
                        <a:highlight>
                          <a:srgbClr val="FFFF00"/>
                        </a:highlight>
                        <a:latin typeface="+mn-lt"/>
                      </a:endParaRPr>
                    </a:p>
                  </a:txBody>
                  <a:tcPr marL="45720" marR="45720" marT="22860" marB="22860" anchor="ctr"/>
                </a:tc>
                <a:tc>
                  <a:txBody>
                    <a:bodyPr/>
                    <a:lstStyle/>
                    <a:p>
                      <a:pPr algn="ctr"/>
                      <a:r>
                        <a:rPr lang="en-GB" sz="1200" dirty="0">
                          <a:solidFill>
                            <a:schemeClr val="tx1"/>
                          </a:solidFill>
                        </a:rPr>
                        <a:t>1.33 (1.04 to 1.71)</a:t>
                      </a:r>
                      <a:endParaRPr lang="en-GB" sz="1200" dirty="0">
                        <a:solidFill>
                          <a:schemeClr val="tx1"/>
                        </a:solidFill>
                        <a:highlight>
                          <a:srgbClr val="FFFF00"/>
                        </a:highlight>
                        <a:latin typeface="+mn-lt"/>
                      </a:endParaRPr>
                    </a:p>
                  </a:txBody>
                  <a:tcPr marL="45720" marR="45720" marT="22860" marB="22860" anchor="ctr"/>
                </a:tc>
                <a:extLst>
                  <a:ext uri="{0D108BD9-81ED-4DB2-BD59-A6C34878D82A}">
                    <a16:rowId xmlns:a16="http://schemas.microsoft.com/office/drawing/2014/main" val="2664303203"/>
                  </a:ext>
                </a:extLst>
              </a:tr>
              <a:tr h="246522">
                <a:tc>
                  <a:txBody>
                    <a:bodyPr/>
                    <a:lstStyle/>
                    <a:p>
                      <a:pPr algn="ctr"/>
                      <a:r>
                        <a:rPr lang="en-GB" sz="1200" b="0"/>
                        <a:t>MONTH 48</a:t>
                      </a:r>
                      <a:endParaRPr lang="en-GB" sz="1200" b="0">
                        <a:latin typeface="+mn-lt"/>
                      </a:endParaRPr>
                    </a:p>
                  </a:txBody>
                  <a:tcPr marL="45720" marR="45720" marT="22860" marB="22860" anchor="ctr"/>
                </a:tc>
                <a:tc>
                  <a:txBody>
                    <a:bodyPr/>
                    <a:lstStyle/>
                    <a:p>
                      <a:pPr algn="ctr"/>
                      <a:r>
                        <a:rPr lang="en-GB" sz="1200" b="0" dirty="0"/>
                        <a:t>57/94</a:t>
                      </a:r>
                      <a:endParaRPr lang="en-GB" sz="1200" b="0" dirty="0">
                        <a:latin typeface="+mn-lt"/>
                      </a:endParaRPr>
                    </a:p>
                  </a:txBody>
                  <a:tcPr marL="45720" marR="45720" marT="22860" marB="22860" anchor="ctr"/>
                </a:tc>
                <a:tc>
                  <a:txBody>
                    <a:bodyPr/>
                    <a:lstStyle/>
                    <a:p>
                      <a:pPr algn="ctr"/>
                      <a:r>
                        <a:rPr lang="en-GB" sz="1200" b="0" dirty="0"/>
                        <a:t>60.6%</a:t>
                      </a:r>
                      <a:endParaRPr lang="en-GB" sz="1200" b="0" dirty="0">
                        <a:latin typeface="+mn-lt"/>
                      </a:endParaRPr>
                    </a:p>
                  </a:txBody>
                  <a:tcPr marL="45720" marR="45720" marT="22860" marB="22860" anchor="ctr"/>
                </a:tc>
                <a:tc>
                  <a:txBody>
                    <a:bodyPr/>
                    <a:lstStyle/>
                    <a:p>
                      <a:pPr algn="ctr"/>
                      <a:r>
                        <a:rPr lang="en-GB" sz="1200" b="0" dirty="0"/>
                        <a:t>33/74</a:t>
                      </a:r>
                      <a:endParaRPr lang="en-GB" sz="1200" b="0" dirty="0">
                        <a:latin typeface="+mn-lt"/>
                      </a:endParaRPr>
                    </a:p>
                  </a:txBody>
                  <a:tcPr marL="45720" marR="45720" marT="22860" marB="22860" anchor="ctr"/>
                </a:tc>
                <a:tc>
                  <a:txBody>
                    <a:bodyPr/>
                    <a:lstStyle/>
                    <a:p>
                      <a:pPr algn="ctr"/>
                      <a:r>
                        <a:rPr lang="en-GB" sz="1200" b="0" kern="1200" dirty="0">
                          <a:solidFill>
                            <a:schemeClr val="dk1"/>
                          </a:solidFill>
                        </a:rPr>
                        <a:t>44.6%</a:t>
                      </a:r>
                      <a:endParaRPr lang="en-US" sz="1200" b="0" dirty="0"/>
                    </a:p>
                  </a:txBody>
                  <a:tcPr marL="45720" marR="45720" marT="22860" marB="22860" anchor="ctr"/>
                </a:tc>
                <a:tc>
                  <a:txBody>
                    <a:bodyPr/>
                    <a:lstStyle/>
                    <a:p>
                      <a:pPr algn="ctr"/>
                      <a:r>
                        <a:rPr lang="en-GB" sz="1200" b="1" kern="1200" dirty="0">
                          <a:solidFill>
                            <a:schemeClr val="tx1"/>
                          </a:solidFill>
                        </a:rPr>
                        <a:t>0.0283</a:t>
                      </a:r>
                      <a:endParaRPr lang="en-GB" sz="1200" b="1" kern="1200" dirty="0">
                        <a:solidFill>
                          <a:schemeClr val="tx1"/>
                        </a:solidFill>
                        <a:highlight>
                          <a:srgbClr val="FFFF00"/>
                        </a:highlight>
                        <a:latin typeface="+mn-lt"/>
                        <a:ea typeface="+mn-ea"/>
                        <a:cs typeface="+mn-cs"/>
                      </a:endParaRPr>
                    </a:p>
                  </a:txBody>
                  <a:tcPr marL="45720" marR="45720" marT="22860" marB="22860" anchor="ctr"/>
                </a:tc>
                <a:tc>
                  <a:txBody>
                    <a:bodyPr/>
                    <a:lstStyle/>
                    <a:p>
                      <a:pPr algn="ctr"/>
                      <a:r>
                        <a:rPr lang="en-GB" sz="1200" b="0" kern="1200" dirty="0">
                          <a:solidFill>
                            <a:schemeClr val="tx1"/>
                          </a:solidFill>
                        </a:rPr>
                        <a:t>1.39 (1.04 to 1.87)</a:t>
                      </a:r>
                      <a:endParaRPr lang="en-GB" sz="1200" b="0" kern="1200" dirty="0">
                        <a:solidFill>
                          <a:schemeClr val="tx1"/>
                        </a:solidFill>
                        <a:highlight>
                          <a:srgbClr val="FFFF00"/>
                        </a:highlight>
                        <a:latin typeface="+mn-lt"/>
                        <a:ea typeface="+mn-ea"/>
                        <a:cs typeface="+mn-cs"/>
                      </a:endParaRPr>
                    </a:p>
                  </a:txBody>
                  <a:tcPr marL="45720" marR="45720" marT="22860" marB="22860" anchor="ctr"/>
                </a:tc>
                <a:extLst>
                  <a:ext uri="{0D108BD9-81ED-4DB2-BD59-A6C34878D82A}">
                    <a16:rowId xmlns:a16="http://schemas.microsoft.com/office/drawing/2014/main" val="2495561972"/>
                  </a:ext>
                </a:extLst>
              </a:tr>
              <a:tr h="246522">
                <a:tc>
                  <a:txBody>
                    <a:bodyPr/>
                    <a:lstStyle/>
                    <a:p>
                      <a:pPr algn="ctr"/>
                      <a:r>
                        <a:rPr lang="en-GB" sz="1200" b="0" dirty="0"/>
                        <a:t>MONTH 60</a:t>
                      </a:r>
                      <a:endParaRPr lang="en-GB" sz="1200" b="0" dirty="0">
                        <a:latin typeface="+mn-lt"/>
                      </a:endParaRPr>
                    </a:p>
                  </a:txBody>
                  <a:tcPr marL="45720" marR="45720" marT="22860" marB="22860" anchor="ctr"/>
                </a:tc>
                <a:tc>
                  <a:txBody>
                    <a:bodyPr/>
                    <a:lstStyle/>
                    <a:p>
                      <a:pPr algn="ctr"/>
                      <a:r>
                        <a:rPr lang="en-GB" sz="1200" b="0" dirty="0"/>
                        <a:t>53/95</a:t>
                      </a:r>
                      <a:endParaRPr lang="en-GB" sz="1200" b="0" dirty="0">
                        <a:latin typeface="+mn-lt"/>
                      </a:endParaRPr>
                    </a:p>
                  </a:txBody>
                  <a:tcPr marL="45720" marR="45720" marT="22860" marB="22860" anchor="ctr"/>
                </a:tc>
                <a:tc>
                  <a:txBody>
                    <a:bodyPr/>
                    <a:lstStyle/>
                    <a:p>
                      <a:pPr algn="ctr"/>
                      <a:r>
                        <a:rPr lang="en-GB" sz="1200" b="0" dirty="0"/>
                        <a:t>55.8%</a:t>
                      </a:r>
                      <a:endParaRPr lang="en-GB" sz="1200" b="0" dirty="0">
                        <a:latin typeface="+mn-lt"/>
                      </a:endParaRPr>
                    </a:p>
                  </a:txBody>
                  <a:tcPr marL="45720" marR="45720" marT="22860" marB="22860" anchor="ctr"/>
                </a:tc>
                <a:tc>
                  <a:txBody>
                    <a:bodyPr/>
                    <a:lstStyle/>
                    <a:p>
                      <a:pPr algn="ctr"/>
                      <a:r>
                        <a:rPr lang="en-GB" sz="1200" b="0" dirty="0"/>
                        <a:t>33/73</a:t>
                      </a:r>
                      <a:endParaRPr lang="en-GB" sz="1200" b="0" dirty="0">
                        <a:latin typeface="+mn-lt"/>
                      </a:endParaRPr>
                    </a:p>
                  </a:txBody>
                  <a:tcPr marL="45720" marR="45720" marT="22860" marB="22860" anchor="ctr"/>
                </a:tc>
                <a:tc>
                  <a:txBody>
                    <a:bodyPr/>
                    <a:lstStyle/>
                    <a:p>
                      <a:pPr algn="ctr"/>
                      <a:r>
                        <a:rPr lang="en-US" sz="1200" b="0" dirty="0"/>
                        <a:t>45.2%</a:t>
                      </a:r>
                    </a:p>
                  </a:txBody>
                  <a:tcPr marL="45720" marR="45720" marT="22860" marB="22860" anchor="ctr"/>
                </a:tc>
                <a:tc>
                  <a:txBody>
                    <a:bodyPr/>
                    <a:lstStyle/>
                    <a:p>
                      <a:pPr algn="ctr"/>
                      <a:r>
                        <a:rPr lang="en-GB" sz="1200" b="0" kern="1200" dirty="0">
                          <a:solidFill>
                            <a:schemeClr val="tx1"/>
                          </a:solidFill>
                        </a:rPr>
                        <a:t>0.1390</a:t>
                      </a:r>
                      <a:endParaRPr lang="en-GB" sz="1200" b="0" kern="1200" dirty="0">
                        <a:solidFill>
                          <a:schemeClr val="tx1"/>
                        </a:solidFill>
                        <a:highlight>
                          <a:srgbClr val="FFFF00"/>
                        </a:highlight>
                        <a:latin typeface="+mn-lt"/>
                        <a:ea typeface="+mn-ea"/>
                        <a:cs typeface="+mn-cs"/>
                      </a:endParaRPr>
                    </a:p>
                  </a:txBody>
                  <a:tcPr marL="45720" marR="45720" marT="22860" marB="22860" anchor="ctr"/>
                </a:tc>
                <a:tc>
                  <a:txBody>
                    <a:bodyPr/>
                    <a:lstStyle/>
                    <a:p>
                      <a:pPr algn="ctr"/>
                      <a:r>
                        <a:rPr lang="en-GB" sz="1200" b="0" kern="1200" dirty="0">
                          <a:solidFill>
                            <a:schemeClr val="tx1"/>
                          </a:solidFill>
                        </a:rPr>
                        <a:t>1.26 (0.93 to 1.71)</a:t>
                      </a:r>
                      <a:endParaRPr lang="en-GB" sz="1200" b="0" kern="1200" dirty="0">
                        <a:solidFill>
                          <a:schemeClr val="tx1"/>
                        </a:solidFill>
                        <a:highlight>
                          <a:srgbClr val="FFFF00"/>
                        </a:highlight>
                        <a:latin typeface="+mn-lt"/>
                        <a:ea typeface="+mn-ea"/>
                        <a:cs typeface="+mn-cs"/>
                      </a:endParaRPr>
                    </a:p>
                  </a:txBody>
                  <a:tcPr marL="45720" marR="45720" marT="22860" marB="22860" anchor="ctr"/>
                </a:tc>
                <a:extLst>
                  <a:ext uri="{0D108BD9-81ED-4DB2-BD59-A6C34878D82A}">
                    <a16:rowId xmlns:a16="http://schemas.microsoft.com/office/drawing/2014/main" val="2762466920"/>
                  </a:ext>
                </a:extLst>
              </a:tr>
              <a:tr h="246522">
                <a:tc>
                  <a:txBody>
                    <a:bodyPr/>
                    <a:lstStyle/>
                    <a:p>
                      <a:pPr algn="ctr"/>
                      <a:r>
                        <a:rPr lang="de-AT" sz="1200" b="0" dirty="0" err="1"/>
                        <a:t>MONTH</a:t>
                      </a:r>
                      <a:r>
                        <a:rPr lang="de-AT" sz="1200" b="0" dirty="0"/>
                        <a:t> 72</a:t>
                      </a:r>
                      <a:endParaRPr lang="en-GB" sz="1200" b="0" dirty="0">
                        <a:latin typeface="+mn-lt"/>
                      </a:endParaRPr>
                    </a:p>
                  </a:txBody>
                  <a:tcPr marL="45720" marR="45720" marT="22860" marB="22860" anchor="ctr"/>
                </a:tc>
                <a:tc>
                  <a:txBody>
                    <a:bodyPr/>
                    <a:lstStyle/>
                    <a:p>
                      <a:pPr algn="ctr"/>
                      <a:r>
                        <a:rPr lang="de-AT" sz="1200" b="0" dirty="0"/>
                        <a:t>48/88</a:t>
                      </a:r>
                      <a:endParaRPr lang="en-GB" sz="1200" b="0" dirty="0">
                        <a:latin typeface="+mn-lt"/>
                      </a:endParaRPr>
                    </a:p>
                  </a:txBody>
                  <a:tcPr marL="45720" marR="45720" marT="22860" marB="22860" anchor="ctr"/>
                </a:tc>
                <a:tc>
                  <a:txBody>
                    <a:bodyPr/>
                    <a:lstStyle/>
                    <a:p>
                      <a:pPr algn="ctr"/>
                      <a:r>
                        <a:rPr lang="de-AT" sz="1200" b="0" dirty="0"/>
                        <a:t>54.6%</a:t>
                      </a:r>
                      <a:endParaRPr lang="en-GB" sz="1200" b="0" dirty="0">
                        <a:latin typeface="+mn-lt"/>
                      </a:endParaRPr>
                    </a:p>
                  </a:txBody>
                  <a:tcPr marL="45720" marR="45720" marT="22860" marB="22860" anchor="ctr"/>
                </a:tc>
                <a:tc>
                  <a:txBody>
                    <a:bodyPr/>
                    <a:lstStyle/>
                    <a:p>
                      <a:pPr algn="ctr"/>
                      <a:r>
                        <a:rPr lang="de-AT" sz="1200" b="0" dirty="0"/>
                        <a:t>22/63</a:t>
                      </a:r>
                      <a:endParaRPr lang="en-GB" sz="1200" b="0" dirty="0">
                        <a:latin typeface="+mn-lt"/>
                      </a:endParaRPr>
                    </a:p>
                  </a:txBody>
                  <a:tcPr marL="45720" marR="45720" marT="22860" marB="22860" anchor="ctr"/>
                </a:tc>
                <a:tc>
                  <a:txBody>
                    <a:bodyPr/>
                    <a:lstStyle/>
                    <a:p>
                      <a:pPr algn="ctr"/>
                      <a:r>
                        <a:rPr lang="en-US" sz="1200" b="0" dirty="0"/>
                        <a:t>34.9%</a:t>
                      </a:r>
                    </a:p>
                  </a:txBody>
                  <a:tcPr marL="45720" marR="45720" marT="22860" marB="22860" anchor="ctr"/>
                </a:tc>
                <a:tc>
                  <a:txBody>
                    <a:bodyPr/>
                    <a:lstStyle/>
                    <a:p>
                      <a:pPr algn="ctr"/>
                      <a:r>
                        <a:rPr lang="en-GB" sz="1200" b="1" kern="1200" dirty="0">
                          <a:solidFill>
                            <a:schemeClr val="tx1"/>
                          </a:solidFill>
                        </a:rPr>
                        <a:t>0.0216</a:t>
                      </a:r>
                      <a:endParaRPr lang="en-GB" sz="1200" b="1" kern="1200" dirty="0">
                        <a:solidFill>
                          <a:schemeClr val="tx1"/>
                        </a:solidFill>
                        <a:highlight>
                          <a:srgbClr val="FFFF00"/>
                        </a:highlight>
                        <a:latin typeface="+mn-lt"/>
                        <a:ea typeface="+mn-ea"/>
                        <a:cs typeface="+mn-cs"/>
                      </a:endParaRPr>
                    </a:p>
                  </a:txBody>
                  <a:tcPr marL="45720" marR="45720" marT="22860" marB="22860" anchor="ctr"/>
                </a:tc>
                <a:tc>
                  <a:txBody>
                    <a:bodyPr/>
                    <a:lstStyle/>
                    <a:p>
                      <a:pPr algn="ctr"/>
                      <a:r>
                        <a:rPr lang="en-GB" sz="1200" b="0" kern="1200" dirty="0">
                          <a:solidFill>
                            <a:schemeClr val="tx1"/>
                          </a:solidFill>
                        </a:rPr>
                        <a:t>1.55 (1.07 to 2.26)</a:t>
                      </a:r>
                      <a:endParaRPr lang="en-GB" sz="1200" b="0" kern="1200" dirty="0">
                        <a:solidFill>
                          <a:schemeClr val="tx1"/>
                        </a:solidFill>
                        <a:highlight>
                          <a:srgbClr val="FFFF00"/>
                        </a:highlight>
                        <a:latin typeface="+mn-lt"/>
                        <a:ea typeface="+mn-ea"/>
                        <a:cs typeface="+mn-cs"/>
                      </a:endParaRPr>
                    </a:p>
                  </a:txBody>
                  <a:tcPr marL="45720" marR="45720" marT="22860" marB="22860" anchor="ctr"/>
                </a:tc>
                <a:extLst>
                  <a:ext uri="{0D108BD9-81ED-4DB2-BD59-A6C34878D82A}">
                    <a16:rowId xmlns:a16="http://schemas.microsoft.com/office/drawing/2014/main" val="2903405594"/>
                  </a:ext>
                </a:extLst>
              </a:tr>
            </a:tbl>
          </a:graphicData>
        </a:graphic>
      </p:graphicFrame>
      <p:sp>
        <p:nvSpPr>
          <p:cNvPr id="5" name="Rectangle 4">
            <a:extLst>
              <a:ext uri="{FF2B5EF4-FFF2-40B4-BE49-F238E27FC236}">
                <a16:creationId xmlns:a16="http://schemas.microsoft.com/office/drawing/2014/main" id="{4FCA12E3-0751-1BAF-FCDF-EC3BD2AD854A}"/>
              </a:ext>
            </a:extLst>
          </p:cNvPr>
          <p:cNvSpPr/>
          <p:nvPr/>
        </p:nvSpPr>
        <p:spPr>
          <a:xfrm>
            <a:off x="3297050" y="6066618"/>
            <a:ext cx="818147" cy="246221"/>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Myriad Pro"/>
              <a:ea typeface="+mn-ea"/>
              <a:cs typeface="+mn-cs"/>
              <a:sym typeface="Helvetica Neue Medium"/>
            </a:endParaRPr>
          </a:p>
        </p:txBody>
      </p:sp>
      <p:sp>
        <p:nvSpPr>
          <p:cNvPr id="6" name="Rectangle 5">
            <a:extLst>
              <a:ext uri="{FF2B5EF4-FFF2-40B4-BE49-F238E27FC236}">
                <a16:creationId xmlns:a16="http://schemas.microsoft.com/office/drawing/2014/main" id="{6157F1D5-B95E-2122-B74F-0A0B255C7C70}"/>
              </a:ext>
            </a:extLst>
          </p:cNvPr>
          <p:cNvSpPr/>
          <p:nvPr/>
        </p:nvSpPr>
        <p:spPr>
          <a:xfrm>
            <a:off x="5959531" y="6030524"/>
            <a:ext cx="818147" cy="246221"/>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Myriad Pro"/>
              <a:ea typeface="+mn-ea"/>
              <a:cs typeface="+mn-cs"/>
              <a:sym typeface="Helvetica Neue Medium"/>
            </a:endParaRPr>
          </a:p>
        </p:txBody>
      </p:sp>
    </p:spTree>
    <p:extLst>
      <p:ext uri="{BB962C8B-B14F-4D97-AF65-F5344CB8AC3E}">
        <p14:creationId xmlns:p14="http://schemas.microsoft.com/office/powerpoint/2010/main" val="376922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C251974-37A5-4178-80D6-8DAFD2CB46B3}"/>
              </a:ext>
            </a:extLst>
          </p:cNvPr>
          <p:cNvSpPr>
            <a:spLocks noGrp="1"/>
          </p:cNvSpPr>
          <p:nvPr>
            <p:ph type="title"/>
          </p:nvPr>
        </p:nvSpPr>
        <p:spPr>
          <a:xfrm>
            <a:off x="217268" y="149336"/>
            <a:ext cx="11448259" cy="720000"/>
          </a:xfrm>
        </p:spPr>
        <p:txBody>
          <a:bodyPr>
            <a:noAutofit/>
          </a:bodyPr>
          <a:lstStyle/>
          <a:p>
            <a:pPr>
              <a:lnSpc>
                <a:spcPct val="100000"/>
              </a:lnSpc>
            </a:pPr>
            <a:r>
              <a:rPr lang="en-US" sz="3000" b="1" dirty="0">
                <a:solidFill>
                  <a:schemeClr val="tx1"/>
                </a:solidFill>
                <a:latin typeface="Arial" panose="020B0604020202020204" pitchFamily="34" charset="0"/>
                <a:cs typeface="Arial" panose="020B0604020202020204" pitchFamily="34" charset="0"/>
              </a:rPr>
              <a:t>PROUD/CONTI-PV: Median </a:t>
            </a:r>
            <a:r>
              <a:rPr lang="en-US" sz="3000" b="1" i="1" dirty="0">
                <a:solidFill>
                  <a:schemeClr val="tx1"/>
                </a:solidFill>
                <a:latin typeface="Arial" panose="020B0604020202020204" pitchFamily="34" charset="0"/>
                <a:cs typeface="Arial" panose="020B0604020202020204" pitchFamily="34" charset="0"/>
              </a:rPr>
              <a:t>JAK2</a:t>
            </a:r>
            <a:r>
              <a:rPr lang="en-US" sz="3000" b="1" dirty="0">
                <a:solidFill>
                  <a:schemeClr val="tx1"/>
                </a:solidFill>
                <a:latin typeface="Arial" panose="020B0604020202020204" pitchFamily="34" charset="0"/>
                <a:cs typeface="Arial" panose="020B0604020202020204" pitchFamily="34" charset="0"/>
              </a:rPr>
              <a:t>V617F allele burden (LOCF)</a:t>
            </a:r>
            <a:r>
              <a:rPr lang="en-US" sz="3000" b="1" baseline="30000" dirty="0">
                <a:solidFill>
                  <a:schemeClr val="tx1"/>
                </a:solidFill>
                <a:latin typeface="Arial" panose="020B0604020202020204" pitchFamily="34" charset="0"/>
                <a:cs typeface="Arial" panose="020B0604020202020204" pitchFamily="34" charset="0"/>
              </a:rPr>
              <a:t>1</a:t>
            </a:r>
            <a:endParaRPr lang="en-GB" sz="3000" b="1" baseline="30000" dirty="0">
              <a:solidFill>
                <a:schemeClr val="tx1"/>
              </a:solidFill>
              <a:latin typeface="Arial" panose="020B0604020202020204" pitchFamily="34" charset="0"/>
              <a:cs typeface="Arial" panose="020B0604020202020204" pitchFamily="34" charset="0"/>
            </a:endParaRPr>
          </a:p>
        </p:txBody>
      </p:sp>
      <p:sp>
        <p:nvSpPr>
          <p:cNvPr id="15" name="Foliennummernplatzhalter 5">
            <a:extLst>
              <a:ext uri="{FF2B5EF4-FFF2-40B4-BE49-F238E27FC236}">
                <a16:creationId xmlns:a16="http://schemas.microsoft.com/office/drawing/2014/main" id="{514F1EA8-F7C7-4B56-9BA3-50505B6F8D30}"/>
              </a:ext>
            </a:extLst>
          </p:cNvPr>
          <p:cNvSpPr txBox="1">
            <a:spLocks/>
          </p:cNvSpPr>
          <p:nvPr/>
        </p:nvSpPr>
        <p:spPr>
          <a:xfrm>
            <a:off x="9936443" y="6431816"/>
            <a:ext cx="118623" cy="138499"/>
          </a:xfrm>
          <a:prstGeom prst="rect">
            <a:avLst/>
          </a:prstGeom>
        </p:spPr>
        <p:txBody>
          <a:bodyPr wrap="none" lIns="0" tIns="0" rIns="0" bIns="0" anchor="ctr">
            <a:spAutoFit/>
          </a:bodyPr>
          <a:lstStyle>
            <a:defPPr>
              <a:defRPr lang="en-US"/>
            </a:defPPr>
            <a:lvl1pPr marL="0" algn="r" defTabSz="914400" rtl="0" eaLnBrk="1" latinLnBrk="0" hangingPunct="1">
              <a:defRPr sz="900" kern="1200">
                <a:solidFill>
                  <a:srgbClr val="7F7F7F"/>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A674A6-C927-4BBA-B25E-1F1C8021CB81}" type="slidenum">
              <a:rPr lang="de-AT"/>
              <a:pPr/>
              <a:t>23</a:t>
            </a:fld>
            <a:endParaRPr lang="de-AT" dirty="0"/>
          </a:p>
        </p:txBody>
      </p:sp>
      <p:sp>
        <p:nvSpPr>
          <p:cNvPr id="13" name="TextBox 12">
            <a:extLst>
              <a:ext uri="{FF2B5EF4-FFF2-40B4-BE49-F238E27FC236}">
                <a16:creationId xmlns:a16="http://schemas.microsoft.com/office/drawing/2014/main" id="{B73F39EC-24FC-4EC4-83CB-6D52E3BA242F}"/>
              </a:ext>
            </a:extLst>
          </p:cNvPr>
          <p:cNvSpPr txBox="1"/>
          <p:nvPr/>
        </p:nvSpPr>
        <p:spPr>
          <a:xfrm>
            <a:off x="1395414" y="6501065"/>
            <a:ext cx="6596458" cy="246221"/>
          </a:xfrm>
          <a:prstGeom prst="rect">
            <a:avLst/>
          </a:prstGeom>
          <a:noFill/>
        </p:spPr>
        <p:txBody>
          <a:bodyPr wrap="square">
            <a:spAutoFit/>
          </a:bodyPr>
          <a:lstStyle/>
          <a:p>
            <a:r>
              <a:rPr lang="en-US" sz="1000" baseline="30000" dirty="0">
                <a:latin typeface="+mj-lt"/>
                <a:ea typeface="Calibri" panose="020F0502020204030204" pitchFamily="34" charset="0"/>
                <a:cs typeface="Times New Roman" panose="02020603050405020304" pitchFamily="18" charset="0"/>
              </a:rPr>
              <a:t>1</a:t>
            </a:r>
            <a:r>
              <a:rPr lang="en-US" sz="1000" dirty="0">
                <a:latin typeface="+mj-lt"/>
                <a:ea typeface="Calibri" panose="020F0502020204030204" pitchFamily="34" charset="0"/>
                <a:cs typeface="Times New Roman" panose="02020603050405020304" pitchFamily="18" charset="0"/>
              </a:rPr>
              <a:t> Gisslinger et al. Leukemia 2023;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10.1038/s41375-023-02008-6 (</a:t>
            </a:r>
            <a:r>
              <a:rPr lang="en-US" sz="1000" dirty="0">
                <a:latin typeface="+mj-lt"/>
                <a:ea typeface="Calibri" panose="020F0502020204030204" pitchFamily="34" charset="0"/>
                <a:cs typeface="Times New Roman" panose="02020603050405020304" pitchFamily="18" charset="0"/>
                <a:hlinkClick r:id="rId3"/>
              </a:rPr>
              <a:t>Link</a:t>
            </a:r>
            <a:r>
              <a:rPr lang="en-US" sz="1000" dirty="0">
                <a:latin typeface="+mj-lt"/>
                <a:ea typeface="Calibri" panose="020F0502020204030204" pitchFamily="34" charset="0"/>
                <a:cs typeface="Times New Roman" panose="02020603050405020304" pitchFamily="18" charset="0"/>
              </a:rPr>
              <a:t>) See the supplement for this figure</a:t>
            </a:r>
            <a:endParaRPr lang="de-AT" sz="1000"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733A325-19D1-058C-6F61-950AE85ED7FD}"/>
              </a:ext>
            </a:extLst>
          </p:cNvPr>
          <p:cNvPicPr>
            <a:picLocks noChangeAspect="1"/>
          </p:cNvPicPr>
          <p:nvPr/>
        </p:nvPicPr>
        <p:blipFill>
          <a:blip r:embed="rId4"/>
          <a:stretch>
            <a:fillRect/>
          </a:stretch>
        </p:blipFill>
        <p:spPr>
          <a:xfrm>
            <a:off x="640549" y="850057"/>
            <a:ext cx="5274298" cy="3410562"/>
          </a:xfrm>
          <a:prstGeom prst="rect">
            <a:avLst/>
          </a:prstGeom>
        </p:spPr>
      </p:pic>
      <p:graphicFrame>
        <p:nvGraphicFramePr>
          <p:cNvPr id="2" name="Table 1">
            <a:extLst>
              <a:ext uri="{FF2B5EF4-FFF2-40B4-BE49-F238E27FC236}">
                <a16:creationId xmlns:a16="http://schemas.microsoft.com/office/drawing/2014/main" id="{B023A9E9-4901-9C76-6E1A-A55C1E83E11E}"/>
              </a:ext>
            </a:extLst>
          </p:cNvPr>
          <p:cNvGraphicFramePr>
            <a:graphicFrameLocks noGrp="1"/>
          </p:cNvGraphicFramePr>
          <p:nvPr/>
        </p:nvGraphicFramePr>
        <p:xfrm>
          <a:off x="640549" y="4264624"/>
          <a:ext cx="9389497" cy="2185140"/>
        </p:xfrm>
        <a:graphic>
          <a:graphicData uri="http://schemas.openxmlformats.org/drawingml/2006/table">
            <a:tbl>
              <a:tblPr firstRow="1" bandRow="1">
                <a:tableStyleId>{073A0DAA-6AF3-43AB-8588-CEC1D06C72B9}</a:tableStyleId>
              </a:tblPr>
              <a:tblGrid>
                <a:gridCol w="1775400">
                  <a:extLst>
                    <a:ext uri="{9D8B030D-6E8A-4147-A177-3AD203B41FA5}">
                      <a16:colId xmlns:a16="http://schemas.microsoft.com/office/drawing/2014/main" val="20000"/>
                    </a:ext>
                  </a:extLst>
                </a:gridCol>
                <a:gridCol w="1074518">
                  <a:extLst>
                    <a:ext uri="{9D8B030D-6E8A-4147-A177-3AD203B41FA5}">
                      <a16:colId xmlns:a16="http://schemas.microsoft.com/office/drawing/2014/main" val="3090372194"/>
                    </a:ext>
                  </a:extLst>
                </a:gridCol>
                <a:gridCol w="1063984">
                  <a:extLst>
                    <a:ext uri="{9D8B030D-6E8A-4147-A177-3AD203B41FA5}">
                      <a16:colId xmlns:a16="http://schemas.microsoft.com/office/drawing/2014/main" val="2666635074"/>
                    </a:ext>
                  </a:extLst>
                </a:gridCol>
                <a:gridCol w="927036">
                  <a:extLst>
                    <a:ext uri="{9D8B030D-6E8A-4147-A177-3AD203B41FA5}">
                      <a16:colId xmlns:a16="http://schemas.microsoft.com/office/drawing/2014/main" val="735901188"/>
                    </a:ext>
                  </a:extLst>
                </a:gridCol>
                <a:gridCol w="1042915">
                  <a:extLst>
                    <a:ext uri="{9D8B030D-6E8A-4147-A177-3AD203B41FA5}">
                      <a16:colId xmlns:a16="http://schemas.microsoft.com/office/drawing/2014/main" val="1993050663"/>
                    </a:ext>
                  </a:extLst>
                </a:gridCol>
                <a:gridCol w="1127191">
                  <a:extLst>
                    <a:ext uri="{9D8B030D-6E8A-4147-A177-3AD203B41FA5}">
                      <a16:colId xmlns:a16="http://schemas.microsoft.com/office/drawing/2014/main" val="2776188549"/>
                    </a:ext>
                  </a:extLst>
                </a:gridCol>
                <a:gridCol w="2378453">
                  <a:extLst>
                    <a:ext uri="{9D8B030D-6E8A-4147-A177-3AD203B41FA5}">
                      <a16:colId xmlns:a16="http://schemas.microsoft.com/office/drawing/2014/main" val="204084571"/>
                    </a:ext>
                  </a:extLst>
                </a:gridCol>
              </a:tblGrid>
              <a:tr h="350520">
                <a:tc rowSpan="2">
                  <a:txBody>
                    <a:bodyPr/>
                    <a:lstStyle/>
                    <a:p>
                      <a:pPr algn="ctr"/>
                      <a:r>
                        <a:rPr lang="en-GB" sz="1000" dirty="0"/>
                        <a:t>Study Month</a:t>
                      </a:r>
                    </a:p>
                  </a:txBody>
                  <a:tcPr marL="45720" marR="45720" marT="22860" marB="22860" anchor="ctr">
                    <a:solidFill>
                      <a:srgbClr val="C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err="1">
                          <a:solidFill>
                            <a:schemeClr val="bg1"/>
                          </a:solidFill>
                        </a:rPr>
                        <a:t>Ropeg</a:t>
                      </a:r>
                      <a:r>
                        <a:rPr lang="en-GB" sz="1000" b="1" dirty="0">
                          <a:solidFill>
                            <a:schemeClr val="bg1"/>
                          </a:solidFill>
                        </a:rPr>
                        <a:t> IFN (N=95)</a:t>
                      </a:r>
                      <a:endParaRPr lang="en-GB" sz="1800" dirty="0"/>
                    </a:p>
                  </a:txBody>
                  <a:tcPr marL="45720" marR="45720" marT="22860" marB="22860" anchor="ctr">
                    <a:solidFill>
                      <a:srgbClr val="C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p>
                  </a:txBody>
                  <a:tcPr anchor="ctr">
                    <a:solidFill>
                      <a:srgbClr val="4F81B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Control (N=74)</a:t>
                      </a:r>
                      <a:endParaRPr lang="en-GB" sz="1800" dirty="0"/>
                    </a:p>
                  </a:txBody>
                  <a:tcPr marL="45720" marR="45720" marT="22860" marB="22860" anchor="ctr">
                    <a:solidFill>
                      <a:srgbClr val="C00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a:solidFill>
                          <a:schemeClr val="bg1"/>
                        </a:solidFill>
                      </a:endParaRPr>
                    </a:p>
                  </a:txBody>
                  <a:tcPr anchor="ctr">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p-value</a:t>
                      </a:r>
                      <a:endParaRPr lang="en-GB" sz="1000" b="1" dirty="0">
                        <a:solidFill>
                          <a:schemeClr val="bg1"/>
                        </a:solidFill>
                      </a:endParaRPr>
                    </a:p>
                  </a:txBody>
                  <a:tcPr marL="45720" marR="45720" marT="22860" marB="22860"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u="none" strike="noStrike" kern="1200" cap="none" spc="0" normalizeH="0" baseline="0" noProof="0" dirty="0">
                          <a:ln>
                            <a:noFill/>
                          </a:ln>
                          <a:solidFill>
                            <a:prstClr val="white"/>
                          </a:solidFill>
                          <a:effectLst/>
                          <a:uLnTx/>
                          <a:uFillTx/>
                        </a:rPr>
                        <a:t>RR [95% CI]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u="none" strike="noStrike" kern="1200" cap="none" spc="0" normalizeH="0" baseline="0" noProof="0" dirty="0">
                          <a:ln>
                            <a:noFill/>
                          </a:ln>
                          <a:solidFill>
                            <a:prstClr val="white"/>
                          </a:solidFill>
                          <a:effectLst/>
                          <a:uLnTx/>
                          <a:uFillTx/>
                        </a:rPr>
                        <a:t>(AOP2014-Control)</a:t>
                      </a:r>
                      <a:endParaRPr kumimoji="0" lang="en-GB" sz="1000" b="0" i="0" u="none" strike="noStrike" kern="1200" cap="none" spc="0" normalizeH="0" baseline="0" noProof="0" dirty="0">
                        <a:ln>
                          <a:noFill/>
                        </a:ln>
                        <a:solidFill>
                          <a:prstClr val="white"/>
                        </a:solidFill>
                        <a:effectLst/>
                        <a:uLnTx/>
                        <a:uFillTx/>
                        <a:latin typeface="+mn-lt"/>
                        <a:ea typeface="+mn-ea"/>
                        <a:cs typeface="+mn-cs"/>
                      </a:endParaRPr>
                    </a:p>
                  </a:txBody>
                  <a:tcPr marL="45720" marR="45720" marT="22860" marB="22860" anchor="ctr">
                    <a:solidFill>
                      <a:srgbClr val="C00000"/>
                    </a:solidFill>
                  </a:tcPr>
                </a:tc>
                <a:extLst>
                  <a:ext uri="{0D108BD9-81ED-4DB2-BD59-A6C34878D82A}">
                    <a16:rowId xmlns:a16="http://schemas.microsoft.com/office/drawing/2014/main" val="10000"/>
                  </a:ext>
                </a:extLst>
              </a:tr>
              <a:tr h="204066">
                <a:tc vMerge="1">
                  <a:txBody>
                    <a:bodyPr/>
                    <a:lstStyle/>
                    <a:p>
                      <a:pPr algn="ctr"/>
                      <a:endParaRPr lang="en-GB" sz="11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kern="1200" dirty="0" err="1">
                          <a:solidFill>
                            <a:schemeClr val="dk1"/>
                          </a:solidFill>
                        </a:rPr>
                        <a:t>Mean</a:t>
                      </a:r>
                      <a:endParaRPr lang="en-GB" sz="1000" kern="1200" dirty="0">
                        <a:solidFill>
                          <a:schemeClr val="dk1"/>
                        </a:solidFill>
                        <a:latin typeface="+mn-lt"/>
                        <a:ea typeface="+mn-ea"/>
                        <a:cs typeface="+mn-cs"/>
                      </a:endParaRPr>
                    </a:p>
                  </a:txBody>
                  <a:tcPr marL="45720" marR="45720" marT="22860" marB="22860" anchor="ctr"/>
                </a:tc>
                <a:tc>
                  <a:txBody>
                    <a:bodyPr/>
                    <a:lstStyle/>
                    <a:p>
                      <a:pPr marL="0" algn="ctr" defTabSz="914400" rtl="0" eaLnBrk="1" latinLnBrk="0" hangingPunct="1"/>
                      <a:r>
                        <a:rPr lang="de-AT" sz="1000" kern="1200" dirty="0">
                          <a:solidFill>
                            <a:schemeClr val="dk1"/>
                          </a:solidFill>
                        </a:rPr>
                        <a:t>Median</a:t>
                      </a:r>
                      <a:endParaRPr lang="en-GB" sz="1000" kern="1200" dirty="0">
                        <a:solidFill>
                          <a:schemeClr val="dk1"/>
                        </a:solidFill>
                        <a:latin typeface="+mn-lt"/>
                        <a:ea typeface="+mn-ea"/>
                        <a:cs typeface="+mn-cs"/>
                      </a:endParaRP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kern="1200" dirty="0" err="1">
                          <a:solidFill>
                            <a:schemeClr val="dk1"/>
                          </a:solidFill>
                        </a:rPr>
                        <a:t>Mean</a:t>
                      </a:r>
                      <a:endParaRPr lang="en-GB" sz="1000" kern="1200" dirty="0">
                        <a:solidFill>
                          <a:schemeClr val="dk1"/>
                        </a:solidFill>
                        <a:latin typeface="+mn-lt"/>
                        <a:ea typeface="+mn-ea"/>
                        <a:cs typeface="+mn-cs"/>
                      </a:endParaRP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000" kern="1200">
                          <a:solidFill>
                            <a:schemeClr val="dk1"/>
                          </a:solidFill>
                        </a:rPr>
                        <a:t>Median</a:t>
                      </a:r>
                      <a:endParaRPr lang="en-GB" sz="1000" kern="1200">
                        <a:solidFill>
                          <a:schemeClr val="dk1"/>
                        </a:solidFill>
                        <a:latin typeface="+mn-lt"/>
                        <a:ea typeface="+mn-ea"/>
                        <a:cs typeface="+mn-cs"/>
                      </a:endParaRP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txBody>
                  <a:tcPr marL="45720" marR="45720" marT="22860" marB="22860" anchor="ctr"/>
                </a:tc>
                <a:tc>
                  <a:txBody>
                    <a:bodyPr/>
                    <a:lstStyle/>
                    <a:p>
                      <a:pPr marL="0" algn="ctr" defTabSz="914400" rtl="0" eaLnBrk="1" latinLnBrk="0" hangingPunct="1"/>
                      <a:endParaRPr lang="en-GB" sz="1000" kern="1200" dirty="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657642279"/>
                  </a:ext>
                </a:extLst>
              </a:tr>
              <a:tr h="243777">
                <a:tc>
                  <a:txBody>
                    <a:bodyPr/>
                    <a:lstStyle/>
                    <a:p>
                      <a:pPr marL="0" algn="l" defTabSz="914400" rtl="0" eaLnBrk="1" latinLnBrk="0" hangingPunct="1"/>
                      <a:r>
                        <a:rPr lang="de-AT" sz="1200" b="0" u="none" strike="noStrike" kern="1200" baseline="0" dirty="0">
                          <a:solidFill>
                            <a:schemeClr val="dk1"/>
                          </a:solidFill>
                        </a:rPr>
                        <a:t>Baseline </a:t>
                      </a:r>
                      <a:endParaRPr lang="en-GB" sz="1200" b="0" i="0" u="none" strike="noStrike" kern="1200" baseline="0" dirty="0">
                        <a:solidFill>
                          <a:schemeClr val="dk1"/>
                        </a:solidFill>
                        <a:latin typeface="+mn-lt"/>
                        <a:ea typeface="+mn-ea"/>
                        <a:cs typeface="+mn-cs"/>
                      </a:endParaRPr>
                    </a:p>
                  </a:txBody>
                  <a:tcPr marL="45720" marR="45720" marT="22860" marB="22860" anchor="ctr"/>
                </a:tc>
                <a:tc>
                  <a:txBody>
                    <a:bodyPr/>
                    <a:lstStyle/>
                    <a:p>
                      <a:pPr marL="0" algn="ctr" defTabSz="914400" rtl="0" eaLnBrk="1" latinLnBrk="0" hangingPunct="1">
                        <a:lnSpc>
                          <a:spcPct val="150000"/>
                        </a:lnSpc>
                        <a:spcBef>
                          <a:spcPts val="100"/>
                        </a:spcBef>
                        <a:spcAft>
                          <a:spcPts val="100"/>
                        </a:spcAft>
                      </a:pPr>
                      <a:r>
                        <a:rPr lang="en-US" sz="1200" b="0" u="none" strike="noStrike" kern="1200" baseline="0" dirty="0">
                          <a:solidFill>
                            <a:schemeClr val="dk1"/>
                          </a:solidFill>
                        </a:rPr>
                        <a:t>42.8</a:t>
                      </a:r>
                      <a:endParaRPr lang="en-GB" sz="1200" b="0" i="0" u="none" strike="noStrike" kern="1200" baseline="0" dirty="0">
                        <a:solidFill>
                          <a:schemeClr val="dk1"/>
                        </a:solidFill>
                        <a:latin typeface="+mn-lt"/>
                        <a:ea typeface="+mn-ea"/>
                        <a:cs typeface="+mn-cs"/>
                      </a:endParaRPr>
                    </a:p>
                  </a:txBody>
                  <a:tcPr marL="6350" marR="6350" marT="0" marB="0"/>
                </a:tc>
                <a:tc>
                  <a:txBody>
                    <a:bodyPr/>
                    <a:lstStyle/>
                    <a:p>
                      <a:pPr marL="0" algn="ctr" defTabSz="914400" rtl="0" eaLnBrk="1" latinLnBrk="0" hangingPunct="1">
                        <a:lnSpc>
                          <a:spcPct val="150000"/>
                        </a:lnSpc>
                        <a:spcBef>
                          <a:spcPts val="100"/>
                        </a:spcBef>
                        <a:spcAft>
                          <a:spcPts val="100"/>
                        </a:spcAft>
                      </a:pPr>
                      <a:r>
                        <a:rPr lang="en-US" sz="1200" b="0" u="none" strike="noStrike" kern="1200" baseline="0" dirty="0">
                          <a:solidFill>
                            <a:schemeClr val="dk1"/>
                          </a:solidFill>
                        </a:rPr>
                        <a:t>37.3</a:t>
                      </a:r>
                      <a:endParaRPr lang="en-GB" sz="1200" b="0" i="0" u="none" strike="noStrike" kern="1200" baseline="0" dirty="0">
                        <a:solidFill>
                          <a:schemeClr val="dk1"/>
                        </a:solidFill>
                        <a:latin typeface="+mn-lt"/>
                        <a:ea typeface="+mn-ea"/>
                        <a:cs typeface="+mn-cs"/>
                      </a:endParaRPr>
                    </a:p>
                  </a:txBody>
                  <a:tcPr marL="6350" marR="6350" marT="0" marB="0"/>
                </a:tc>
                <a:tc>
                  <a:txBody>
                    <a:bodyPr/>
                    <a:lstStyle/>
                    <a:p>
                      <a:pPr marL="0" algn="ctr" defTabSz="914400" rtl="0" eaLnBrk="1" latinLnBrk="0" hangingPunct="1">
                        <a:lnSpc>
                          <a:spcPct val="150000"/>
                        </a:lnSpc>
                        <a:spcBef>
                          <a:spcPts val="100"/>
                        </a:spcBef>
                        <a:spcAft>
                          <a:spcPts val="100"/>
                        </a:spcAft>
                      </a:pPr>
                      <a:r>
                        <a:rPr lang="en-US" sz="1200" b="0" u="none" strike="noStrike" kern="1200" baseline="0" dirty="0">
                          <a:solidFill>
                            <a:schemeClr val="dk1"/>
                          </a:solidFill>
                        </a:rPr>
                        <a:t>43.4</a:t>
                      </a:r>
                      <a:endParaRPr lang="en-GB" sz="1200" b="0" i="0" u="none" strike="noStrike" kern="1200" baseline="0" dirty="0">
                        <a:solidFill>
                          <a:schemeClr val="dk1"/>
                        </a:solidFill>
                        <a:latin typeface="+mn-lt"/>
                        <a:ea typeface="+mn-ea"/>
                        <a:cs typeface="+mn-cs"/>
                      </a:endParaRPr>
                    </a:p>
                  </a:txBody>
                  <a:tcPr marL="6350" marR="6350" marT="0" marB="0"/>
                </a:tc>
                <a:tc>
                  <a:txBody>
                    <a:bodyPr/>
                    <a:lstStyle/>
                    <a:p>
                      <a:pPr marL="0" algn="ctr" defTabSz="914400" rtl="0" eaLnBrk="1" latinLnBrk="0" hangingPunct="1">
                        <a:lnSpc>
                          <a:spcPct val="150000"/>
                        </a:lnSpc>
                        <a:spcBef>
                          <a:spcPts val="100"/>
                        </a:spcBef>
                        <a:spcAft>
                          <a:spcPts val="100"/>
                        </a:spcAft>
                      </a:pPr>
                      <a:r>
                        <a:rPr lang="en-US" sz="1200" b="0" u="none" strike="noStrike" kern="1200" baseline="0" dirty="0">
                          <a:solidFill>
                            <a:schemeClr val="dk1"/>
                          </a:solidFill>
                        </a:rPr>
                        <a:t>39.4</a:t>
                      </a:r>
                      <a:endParaRPr lang="en-GB" sz="1200" b="0" i="0" u="none" strike="noStrike" kern="1200" baseline="0" dirty="0">
                        <a:solidFill>
                          <a:schemeClr val="dk1"/>
                        </a:solidFill>
                        <a:latin typeface="+mn-lt"/>
                        <a:ea typeface="+mn-ea"/>
                        <a:cs typeface="+mn-cs"/>
                      </a:endParaRPr>
                    </a:p>
                  </a:txBody>
                  <a:tcPr marL="6350" marR="6350" marT="0" marB="0"/>
                </a:tc>
                <a:tc>
                  <a:txBody>
                    <a:bodyPr/>
                    <a:lstStyle/>
                    <a:p>
                      <a:pPr algn="ctr"/>
                      <a:r>
                        <a:rPr lang="de-AT" sz="1200" dirty="0"/>
                        <a:t>-</a:t>
                      </a:r>
                      <a:endParaRPr lang="en-GB" sz="1200" dirty="0"/>
                    </a:p>
                  </a:txBody>
                  <a:tcPr marL="45720" marR="45720" marT="22860" marB="22860" anchor="ctr"/>
                </a:tc>
                <a:tc>
                  <a:txBody>
                    <a:bodyPr/>
                    <a:lstStyle/>
                    <a:p>
                      <a:pPr algn="ctr"/>
                      <a:r>
                        <a:rPr lang="de-AT" sz="1200" dirty="0">
                          <a:solidFill>
                            <a:schemeClr val="bg1">
                              <a:lumMod val="50000"/>
                            </a:schemeClr>
                          </a:solidFill>
                        </a:rPr>
                        <a:t>-</a:t>
                      </a:r>
                      <a:endParaRPr lang="en-GB" sz="1200" dirty="0">
                        <a:solidFill>
                          <a:schemeClr val="bg1">
                            <a:lumMod val="50000"/>
                          </a:schemeClr>
                        </a:solidFill>
                      </a:endParaRPr>
                    </a:p>
                  </a:txBody>
                  <a:tcPr marL="45720" marR="45720" marT="22860" marB="22860" anchor="ctr"/>
                </a:tc>
                <a:extLst>
                  <a:ext uri="{0D108BD9-81ED-4DB2-BD59-A6C34878D82A}">
                    <a16:rowId xmlns:a16="http://schemas.microsoft.com/office/drawing/2014/main" val="679188115"/>
                  </a:ext>
                </a:extLst>
              </a:tr>
              <a:tr h="228600">
                <a:tc>
                  <a:txBody>
                    <a:bodyPr/>
                    <a:lstStyle/>
                    <a:p>
                      <a:pPr algn="l"/>
                      <a:r>
                        <a:rPr lang="en-GB" sz="1200" dirty="0"/>
                        <a:t>MONTH 12 (EOT in</a:t>
                      </a:r>
                      <a:r>
                        <a:rPr lang="en-GB" sz="1200" baseline="0" dirty="0"/>
                        <a:t> PR)</a:t>
                      </a:r>
                      <a:endParaRPr lang="en-GB" sz="1200" dirty="0"/>
                    </a:p>
                  </a:txBody>
                  <a:tcPr marL="45720" marR="45720" marT="22860" marB="22860" anchor="ctr"/>
                </a:tc>
                <a:tc>
                  <a:txBody>
                    <a:bodyPr/>
                    <a:lstStyle/>
                    <a:p>
                      <a:pPr algn="ctr"/>
                      <a:r>
                        <a:rPr lang="en-GB" sz="1200" dirty="0"/>
                        <a:t>30.2</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dk1"/>
                          </a:solidFill>
                        </a:rPr>
                        <a:t>24.4</a:t>
                      </a:r>
                      <a:endParaRPr lang="en-GB" sz="1200" b="0" i="0" u="none" strike="noStrike" kern="1200" baseline="0" dirty="0">
                        <a:solidFill>
                          <a:schemeClr val="dk1"/>
                        </a:solidFill>
                        <a:latin typeface="+mn-lt"/>
                        <a:ea typeface="+mn-ea"/>
                        <a:cs typeface="+mn-cs"/>
                      </a:endParaRPr>
                    </a:p>
                  </a:txBody>
                  <a:tcPr marL="45720" marR="45720" marT="22860" marB="22860" anchor="ctr"/>
                </a:tc>
                <a:tc>
                  <a:txBody>
                    <a:bodyPr/>
                    <a:lstStyle/>
                    <a:p>
                      <a:pPr algn="ctr"/>
                      <a:r>
                        <a:rPr lang="en-GB" sz="1200" kern="1200" dirty="0">
                          <a:solidFill>
                            <a:schemeClr val="dk1"/>
                          </a:solidFill>
                          <a:effectLst/>
                        </a:rPr>
                        <a:t>24.4</a:t>
                      </a:r>
                      <a:endParaRPr lang="en-GB" sz="700" dirty="0"/>
                    </a:p>
                  </a:txBody>
                  <a:tcPr marL="45720" marR="45720" marT="22860" marB="22860" anchor="ctr"/>
                </a:tc>
                <a:tc>
                  <a:txBody>
                    <a:bodyPr/>
                    <a:lstStyle/>
                    <a:p>
                      <a:pPr algn="ctr"/>
                      <a:r>
                        <a:rPr lang="en-GB" sz="1200" b="0" u="none" strike="noStrike" kern="1200" baseline="0" dirty="0">
                          <a:solidFill>
                            <a:schemeClr val="dk1"/>
                          </a:solidFill>
                        </a:rPr>
                        <a:t>18.2</a:t>
                      </a:r>
                      <a:endParaRPr lang="en-GB" sz="1200" dirty="0"/>
                    </a:p>
                  </a:txBody>
                  <a:tcPr marL="45720" marR="45720" marT="22860" marB="22860" anchor="ctr"/>
                </a:tc>
                <a:tc>
                  <a:txBody>
                    <a:bodyPr/>
                    <a:lstStyle/>
                    <a:p>
                      <a:pPr algn="ctr"/>
                      <a:r>
                        <a:rPr lang="en-GB" sz="1200" kern="1200" dirty="0">
                          <a:solidFill>
                            <a:schemeClr val="dk1"/>
                          </a:solidFill>
                          <a:effectLst/>
                        </a:rPr>
                        <a:t>0.0212</a:t>
                      </a:r>
                      <a:endParaRPr lang="en-GB" sz="1200" b="1" dirty="0"/>
                    </a:p>
                  </a:txBody>
                  <a:tcPr marL="45720" marR="45720" marT="22860" marB="22860" anchor="ctr"/>
                </a:tc>
                <a:tc>
                  <a:txBody>
                    <a:bodyPr/>
                    <a:lstStyle/>
                    <a:p>
                      <a:pPr marL="0" algn="ctr" defTabSz="914400" rtl="0" eaLnBrk="1" latinLnBrk="0" hangingPunct="1"/>
                      <a:r>
                        <a:rPr lang="en-GB" sz="1200" kern="1200" dirty="0">
                          <a:solidFill>
                            <a:schemeClr val="dk1"/>
                          </a:solidFill>
                          <a:effectLst/>
                        </a:rPr>
                        <a:t>6.947 (1.039 to 12.854)</a:t>
                      </a:r>
                      <a:endParaRPr lang="en-GB" sz="700" b="0" u="none" strike="noStrike" kern="1200" baseline="0" dirty="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10002"/>
                  </a:ext>
                </a:extLst>
              </a:tr>
              <a:tr h="243777">
                <a:tc>
                  <a:txBody>
                    <a:bodyPr/>
                    <a:lstStyle/>
                    <a:p>
                      <a:pPr algn="l"/>
                      <a:r>
                        <a:rPr lang="en-GB" sz="1200" dirty="0"/>
                        <a:t>MONTH 24 (</a:t>
                      </a:r>
                      <a:r>
                        <a:rPr lang="en-GB" sz="1200" dirty="0" err="1"/>
                        <a:t>LOCF</a:t>
                      </a:r>
                      <a:r>
                        <a:rPr lang="en-GB" sz="1200" dirty="0"/>
                        <a:t>)</a:t>
                      </a:r>
                    </a:p>
                  </a:txBody>
                  <a:tcPr marL="45720" marR="45720" marT="22860" marB="22860" anchor="ctr"/>
                </a:tc>
                <a:tc>
                  <a:txBody>
                    <a:bodyPr/>
                    <a:lstStyle/>
                    <a:p>
                      <a:pPr algn="ctr"/>
                      <a:r>
                        <a:rPr lang="en-GB" sz="1200" dirty="0"/>
                        <a:t>21.0</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dk1"/>
                          </a:solidFill>
                        </a:rPr>
                        <a:t>14.8</a:t>
                      </a:r>
                      <a:endParaRPr lang="en-GB" sz="1200" dirty="0"/>
                    </a:p>
                  </a:txBody>
                  <a:tcPr marL="45720" marR="45720" marT="22860" marB="22860" anchor="ctr"/>
                </a:tc>
                <a:tc>
                  <a:txBody>
                    <a:bodyPr/>
                    <a:lstStyle/>
                    <a:p>
                      <a:pPr algn="ctr"/>
                      <a:r>
                        <a:rPr lang="en-GB" sz="1200" kern="1200" dirty="0">
                          <a:solidFill>
                            <a:schemeClr val="dk1"/>
                          </a:solidFill>
                          <a:effectLst/>
                        </a:rPr>
                        <a:t>32.0</a:t>
                      </a:r>
                      <a:endParaRPr lang="en-GB" sz="700" dirty="0"/>
                    </a:p>
                  </a:txBody>
                  <a:tcPr marL="45720" marR="45720" marT="22860" marB="22860" anchor="ctr"/>
                </a:tc>
                <a:tc>
                  <a:txBody>
                    <a:bodyPr/>
                    <a:lstStyle/>
                    <a:p>
                      <a:pPr algn="ctr"/>
                      <a:r>
                        <a:rPr lang="en-GB" sz="1200" b="0" u="none" strike="noStrike" kern="1200" baseline="0" dirty="0">
                          <a:solidFill>
                            <a:schemeClr val="dk1"/>
                          </a:solidFill>
                        </a:rPr>
                        <a:t>24.5</a:t>
                      </a:r>
                      <a:endParaRPr lang="en-GB" sz="1200" dirty="0"/>
                    </a:p>
                  </a:txBody>
                  <a:tcPr marL="45720" marR="45720" marT="22860" marB="22860" anchor="ctr"/>
                </a:tc>
                <a:tc>
                  <a:txBody>
                    <a:bodyPr/>
                    <a:lstStyle/>
                    <a:p>
                      <a:pPr algn="ctr"/>
                      <a:r>
                        <a:rPr lang="en-GB" sz="1200" kern="1200" dirty="0">
                          <a:solidFill>
                            <a:schemeClr val="dk1"/>
                          </a:solidFill>
                          <a:effectLst/>
                        </a:rPr>
                        <a:t>0.0010</a:t>
                      </a:r>
                      <a:endParaRPr lang="en-GB" sz="1200" b="1" dirty="0"/>
                    </a:p>
                  </a:txBody>
                  <a:tcPr marL="45720" marR="45720" marT="22860" marB="22860" anchor="ctr"/>
                </a:tc>
                <a:tc>
                  <a:txBody>
                    <a:bodyPr/>
                    <a:lstStyle/>
                    <a:p>
                      <a:pPr marL="0" algn="ctr" defTabSz="914400" rtl="0" eaLnBrk="1" latinLnBrk="0" hangingPunct="1">
                        <a:lnSpc>
                          <a:spcPct val="150000"/>
                        </a:lnSpc>
                        <a:spcBef>
                          <a:spcPts val="100"/>
                        </a:spcBef>
                        <a:spcAft>
                          <a:spcPts val="100"/>
                        </a:spcAft>
                      </a:pPr>
                      <a:r>
                        <a:rPr lang="en-GB" sz="1200" kern="1200" dirty="0">
                          <a:solidFill>
                            <a:schemeClr val="dk1"/>
                          </a:solidFill>
                          <a:effectLst/>
                        </a:rPr>
                        <a:t>-9.913 (-15.798 to -4.029)</a:t>
                      </a:r>
                      <a:endParaRPr lang="en-GB" sz="700" b="0" u="none" strike="noStrike" kern="1200" baseline="0" dirty="0">
                        <a:solidFill>
                          <a:schemeClr val="dk1"/>
                        </a:solidFill>
                        <a:latin typeface="+mn-lt"/>
                        <a:ea typeface="+mn-ea"/>
                        <a:cs typeface="+mn-cs"/>
                      </a:endParaRPr>
                    </a:p>
                  </a:txBody>
                  <a:tcPr marL="6350" marR="6350" marT="0" marB="0"/>
                </a:tc>
                <a:extLst>
                  <a:ext uri="{0D108BD9-81ED-4DB2-BD59-A6C34878D82A}">
                    <a16:rowId xmlns:a16="http://schemas.microsoft.com/office/drawing/2014/main" val="553040508"/>
                  </a:ext>
                </a:extLst>
              </a:tr>
              <a:tr h="228600">
                <a:tc>
                  <a:txBody>
                    <a:bodyPr/>
                    <a:lstStyle/>
                    <a:p>
                      <a:pPr algn="l"/>
                      <a:r>
                        <a:rPr lang="en-GB" sz="1200" dirty="0"/>
                        <a:t>MONTH 36 (</a:t>
                      </a:r>
                      <a:r>
                        <a:rPr lang="en-GB" sz="1200" dirty="0" err="1"/>
                        <a:t>LOCF</a:t>
                      </a:r>
                      <a:r>
                        <a:rPr lang="en-GB" sz="1200" dirty="0"/>
                        <a:t>)</a:t>
                      </a:r>
                    </a:p>
                  </a:txBody>
                  <a:tcPr marL="45720" marR="45720" marT="22860" marB="22860" anchor="ctr"/>
                </a:tc>
                <a:tc>
                  <a:txBody>
                    <a:bodyPr/>
                    <a:lstStyle/>
                    <a:p>
                      <a:pPr algn="ctr"/>
                      <a:r>
                        <a:rPr lang="en-GB" sz="1200" dirty="0"/>
                        <a:t>19.9</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200" b="0" u="none" strike="noStrike" kern="1200" baseline="0" dirty="0">
                          <a:solidFill>
                            <a:schemeClr val="dk1"/>
                          </a:solidFill>
                        </a:rPr>
                        <a:t>12.1</a:t>
                      </a:r>
                      <a:endParaRPr lang="en-GB" sz="1200" b="0" i="0" u="none" strike="noStrike" kern="1200" baseline="0" dirty="0">
                        <a:solidFill>
                          <a:schemeClr val="dk1"/>
                        </a:solidFill>
                        <a:latin typeface="+mn-lt"/>
                        <a:ea typeface="+mn-ea"/>
                        <a:cs typeface="+mn-cs"/>
                      </a:endParaRPr>
                    </a:p>
                  </a:txBody>
                  <a:tcPr marL="45720" marR="45720" marT="22860" marB="22860" anchor="ctr"/>
                </a:tc>
                <a:tc>
                  <a:txBody>
                    <a:bodyPr/>
                    <a:lstStyle/>
                    <a:p>
                      <a:pPr algn="ctr"/>
                      <a:r>
                        <a:rPr lang="en-GB" sz="1200" kern="1200" dirty="0">
                          <a:solidFill>
                            <a:schemeClr val="dk1"/>
                          </a:solidFill>
                          <a:effectLst/>
                        </a:rPr>
                        <a:t>38.8</a:t>
                      </a:r>
                      <a:endParaRPr lang="en-GB" sz="700" dirty="0"/>
                    </a:p>
                  </a:txBody>
                  <a:tcPr marL="45720" marR="45720" marT="22860" marB="22860" anchor="ctr"/>
                </a:tc>
                <a:tc>
                  <a:txBody>
                    <a:bodyPr/>
                    <a:lstStyle/>
                    <a:p>
                      <a:pPr algn="ctr"/>
                      <a:r>
                        <a:rPr lang="en-GB" sz="1200" b="0" u="none" strike="noStrike" kern="1200" baseline="0" dirty="0">
                          <a:solidFill>
                            <a:schemeClr val="dk1"/>
                          </a:solidFill>
                        </a:rPr>
                        <a:t>38.7</a:t>
                      </a:r>
                      <a:endParaRPr lang="en-GB" sz="1200" dirty="0"/>
                    </a:p>
                  </a:txBody>
                  <a:tcPr marL="45720" marR="45720" marT="22860" marB="22860" anchor="ctr"/>
                </a:tc>
                <a:tc>
                  <a:txBody>
                    <a:bodyPr/>
                    <a:lstStyle/>
                    <a:p>
                      <a:pPr algn="ctr"/>
                      <a:r>
                        <a:rPr lang="en-GB" sz="1200" b="0" u="none" strike="noStrike" kern="1200" baseline="0" dirty="0">
                          <a:solidFill>
                            <a:schemeClr val="dk1"/>
                          </a:solidFill>
                        </a:rPr>
                        <a:t>&lt;0.0001</a:t>
                      </a:r>
                      <a:endParaRPr lang="en-GB" sz="1200" b="1" dirty="0"/>
                    </a:p>
                  </a:txBody>
                  <a:tcPr marL="45720" marR="45720" marT="22860" marB="22860" anchor="ctr"/>
                </a:tc>
                <a:tc>
                  <a:txBody>
                    <a:bodyPr/>
                    <a:lstStyle/>
                    <a:p>
                      <a:pPr marL="0" algn="ctr" defTabSz="914400" rtl="0" eaLnBrk="1" latinLnBrk="0" hangingPunct="1"/>
                      <a:r>
                        <a:rPr lang="en-GB" sz="1200" b="0" u="none" strike="noStrike" kern="1200" baseline="0" dirty="0">
                          <a:solidFill>
                            <a:schemeClr val="dk1"/>
                          </a:solidFill>
                        </a:rPr>
                        <a:t>-17.744 (-23.628 to -11.859)</a:t>
                      </a:r>
                      <a:endParaRPr lang="en-GB" sz="1200" b="0" u="none" strike="noStrike" kern="1200" baseline="0" dirty="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2474175363"/>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MONTH 48 (</a:t>
                      </a:r>
                      <a:r>
                        <a:rPr lang="en-GB" sz="1200" b="0" dirty="0" err="1"/>
                        <a:t>LOCF</a:t>
                      </a:r>
                      <a:r>
                        <a:rPr lang="en-GB" sz="1200" b="0" dirty="0"/>
                        <a:t>)</a:t>
                      </a:r>
                    </a:p>
                  </a:txBody>
                  <a:tcPr marL="45720" marR="45720" marT="22860" marB="22860" anchor="ctr"/>
                </a:tc>
                <a:tc>
                  <a:txBody>
                    <a:bodyPr/>
                    <a:lstStyle/>
                    <a:p>
                      <a:pPr algn="ctr"/>
                      <a:r>
                        <a:rPr lang="en-GB" sz="1200" b="0" dirty="0"/>
                        <a:t>19.3</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200" b="0" u="none" strike="noStrike" kern="1200" baseline="0" dirty="0">
                          <a:solidFill>
                            <a:schemeClr val="dk1"/>
                          </a:solidFill>
                        </a:rPr>
                        <a:t>9.8</a:t>
                      </a:r>
                      <a:endParaRPr lang="en-GB" sz="1200" b="0" dirty="0"/>
                    </a:p>
                  </a:txBody>
                  <a:tcPr marL="45720" marR="45720" marT="22860" marB="22860" anchor="ctr"/>
                </a:tc>
                <a:tc>
                  <a:txBody>
                    <a:bodyPr/>
                    <a:lstStyle/>
                    <a:p>
                      <a:pPr algn="ctr"/>
                      <a:r>
                        <a:rPr lang="en-GB" sz="1200" kern="1200" dirty="0">
                          <a:solidFill>
                            <a:schemeClr val="dk1"/>
                          </a:solidFill>
                          <a:effectLst/>
                        </a:rPr>
                        <a:t>44.1</a:t>
                      </a:r>
                      <a:endParaRPr lang="en-GB" sz="700" b="0" dirty="0"/>
                    </a:p>
                  </a:txBody>
                  <a:tcPr marL="45720" marR="45720" marT="22860" marB="22860" anchor="ctr"/>
                </a:tc>
                <a:tc>
                  <a:txBody>
                    <a:bodyPr/>
                    <a:lstStyle/>
                    <a:p>
                      <a:pPr algn="ctr"/>
                      <a:r>
                        <a:rPr lang="en-GB" sz="1200" b="0" u="none" strike="noStrike" kern="1200" baseline="0" dirty="0">
                          <a:solidFill>
                            <a:schemeClr val="dk1"/>
                          </a:solidFill>
                        </a:rPr>
                        <a:t>43.9</a:t>
                      </a:r>
                      <a:endParaRPr lang="en-GB" sz="1200" b="0" dirty="0"/>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dk1"/>
                          </a:solidFill>
                        </a:rPr>
                        <a:t>&lt;0.0001</a:t>
                      </a:r>
                      <a:endParaRPr lang="en-GB" sz="1200" b="1" dirty="0"/>
                    </a:p>
                  </a:txBody>
                  <a:tcPr marL="45720" marR="45720" marT="22860" marB="22860" anchor="ctr"/>
                </a:tc>
                <a:tc>
                  <a:txBody>
                    <a:bodyPr/>
                    <a:lstStyle/>
                    <a:p>
                      <a:pPr marL="0" algn="ctr" defTabSz="914400" rtl="0" eaLnBrk="1" latinLnBrk="0" hangingPunct="1"/>
                      <a:r>
                        <a:rPr lang="en-GB" sz="1200" b="0" u="none" strike="noStrike" kern="1200" baseline="0" dirty="0">
                          <a:solidFill>
                            <a:schemeClr val="dk1"/>
                          </a:solidFill>
                        </a:rPr>
                        <a:t>-23.694 (-29.578 to -17.809)</a:t>
                      </a:r>
                      <a:endParaRPr lang="en-GB" sz="1200" b="0" u="none" strike="noStrike" kern="1200" baseline="0" dirty="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1844547793"/>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MONTH 60 (LOCF)</a:t>
                      </a:r>
                    </a:p>
                  </a:txBody>
                  <a:tcPr marL="45720" marR="45720" marT="22860" marB="22860" anchor="ctr"/>
                </a:tc>
                <a:tc>
                  <a:txBody>
                    <a:bodyPr/>
                    <a:lstStyle/>
                    <a:p>
                      <a:pPr algn="ctr"/>
                      <a:r>
                        <a:rPr lang="en-GB" sz="1200" b="0" dirty="0"/>
                        <a:t>18.9</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200" b="0" dirty="0"/>
                        <a:t>8</a:t>
                      </a:r>
                      <a:r>
                        <a:rPr lang="en-GB" sz="1200" b="0" dirty="0"/>
                        <a:t>.5</a:t>
                      </a:r>
                    </a:p>
                  </a:txBody>
                  <a:tcPr marL="45720" marR="45720" marT="22860" marB="22860" anchor="ctr"/>
                </a:tc>
                <a:tc>
                  <a:txBody>
                    <a:bodyPr/>
                    <a:lstStyle/>
                    <a:p>
                      <a:pPr algn="ctr"/>
                      <a:r>
                        <a:rPr lang="en-GB" sz="1200" kern="1200" dirty="0">
                          <a:solidFill>
                            <a:schemeClr val="dk1"/>
                          </a:solidFill>
                          <a:effectLst/>
                        </a:rPr>
                        <a:t>45.4</a:t>
                      </a:r>
                      <a:endParaRPr lang="en-GB" sz="700" b="0" dirty="0"/>
                    </a:p>
                  </a:txBody>
                  <a:tcPr marL="45720" marR="45720" marT="22860" marB="22860" anchor="ctr"/>
                </a:tc>
                <a:tc>
                  <a:txBody>
                    <a:bodyPr/>
                    <a:lstStyle/>
                    <a:p>
                      <a:pPr algn="ctr"/>
                      <a:r>
                        <a:rPr lang="en-GB" sz="1200" b="0" dirty="0"/>
                        <a:t>45.4</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dk1"/>
                          </a:solidFill>
                        </a:rPr>
                        <a:t>&lt;0.0001</a:t>
                      </a:r>
                      <a:endParaRPr lang="en-GB" sz="1200" b="1" dirty="0"/>
                    </a:p>
                  </a:txBody>
                  <a:tcPr marL="45720" marR="45720" marT="22860" marB="22860" anchor="ctr"/>
                </a:tc>
                <a:tc>
                  <a:txBody>
                    <a:bodyPr/>
                    <a:lstStyle/>
                    <a:p>
                      <a:pPr marL="0" algn="ctr" defTabSz="914400" rtl="0" eaLnBrk="1" latinLnBrk="0" hangingPunct="1"/>
                      <a:r>
                        <a:rPr lang="en-GB" sz="1200" b="0" u="none" strike="noStrike" kern="1200" baseline="0" dirty="0">
                          <a:solidFill>
                            <a:schemeClr val="dk1"/>
                          </a:solidFill>
                        </a:rPr>
                        <a:t>-24.891 (-30.776 to -19.006)</a:t>
                      </a:r>
                      <a:endParaRPr lang="en-GB" sz="1200" b="0" u="none" strike="noStrike" kern="1200" baseline="0" dirty="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4180540183"/>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MONTH 72 (LOCF)</a:t>
                      </a:r>
                    </a:p>
                  </a:txBody>
                  <a:tcPr marL="45720" marR="45720" marT="22860" marB="22860" anchor="ctr"/>
                </a:tc>
                <a:tc>
                  <a:txBody>
                    <a:bodyPr/>
                    <a:lstStyle/>
                    <a:p>
                      <a:pPr algn="ctr"/>
                      <a:r>
                        <a:rPr lang="en-GB" sz="1200" b="0" dirty="0"/>
                        <a:t>19.0</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t> 8.5</a:t>
                      </a:r>
                    </a:p>
                  </a:txBody>
                  <a:tcPr marL="45720" marR="45720" marT="22860" marB="22860" anchor="ctr"/>
                </a:tc>
                <a:tc>
                  <a:txBody>
                    <a:bodyPr/>
                    <a:lstStyle/>
                    <a:p>
                      <a:pPr algn="ctr"/>
                      <a:r>
                        <a:rPr lang="en-GB" sz="1200" kern="1200" dirty="0">
                          <a:solidFill>
                            <a:schemeClr val="dk1"/>
                          </a:solidFill>
                          <a:effectLst/>
                        </a:rPr>
                        <a:t>48.0</a:t>
                      </a:r>
                      <a:endParaRPr lang="en-GB" sz="700" b="0" dirty="0"/>
                    </a:p>
                  </a:txBody>
                  <a:tcPr marL="45720" marR="45720" marT="22860" marB="22860" anchor="ctr"/>
                </a:tc>
                <a:tc>
                  <a:txBody>
                    <a:bodyPr/>
                    <a:lstStyle/>
                    <a:p>
                      <a:pPr algn="ctr"/>
                      <a:r>
                        <a:rPr lang="en-GB" sz="1200" b="0" dirty="0"/>
                        <a:t>50.4</a:t>
                      </a:r>
                    </a:p>
                  </a:txBody>
                  <a:tcPr marL="45720" marR="45720" marT="22860" marB="228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dk1"/>
                          </a:solidFill>
                        </a:rPr>
                        <a:t>&lt;0.0001</a:t>
                      </a:r>
                      <a:endParaRPr lang="en-GB" sz="1200" b="1" dirty="0"/>
                    </a:p>
                  </a:txBody>
                  <a:tcPr marL="45720" marR="45720" marT="22860" marB="22860" anchor="ctr"/>
                </a:tc>
                <a:tc>
                  <a:txBody>
                    <a:bodyPr/>
                    <a:lstStyle/>
                    <a:p>
                      <a:pPr marL="0" algn="ctr" defTabSz="914400" rtl="0" eaLnBrk="1" latinLnBrk="0" hangingPunct="1"/>
                      <a:r>
                        <a:rPr lang="en-GB" sz="1200" b="0" u="none" strike="noStrike" kern="1200" baseline="0" dirty="0">
                          <a:solidFill>
                            <a:schemeClr val="dk1"/>
                          </a:solidFill>
                        </a:rPr>
                        <a:t>27.734 (-33.619 to -21.850)</a:t>
                      </a:r>
                      <a:endParaRPr lang="en-GB" sz="1200" b="0" u="none" strike="noStrike" kern="1200" baseline="0" dirty="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2981948627"/>
                  </a:ext>
                </a:extLst>
              </a:tr>
            </a:tbl>
          </a:graphicData>
        </a:graphic>
      </p:graphicFrame>
      <p:sp>
        <p:nvSpPr>
          <p:cNvPr id="6" name="TextBox 5">
            <a:extLst>
              <a:ext uri="{FF2B5EF4-FFF2-40B4-BE49-F238E27FC236}">
                <a16:creationId xmlns:a16="http://schemas.microsoft.com/office/drawing/2014/main" id="{F21A08F0-E5BF-56CA-CC1A-D1F8A4D5EEF8}"/>
              </a:ext>
            </a:extLst>
          </p:cNvPr>
          <p:cNvSpPr txBox="1"/>
          <p:nvPr/>
        </p:nvSpPr>
        <p:spPr>
          <a:xfrm>
            <a:off x="6622594" y="852460"/>
            <a:ext cx="5274298" cy="29407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defTabSz="412709">
              <a:lnSpc>
                <a:spcPct val="130000"/>
              </a:lnSpc>
              <a:buClr>
                <a:srgbClr val="473E2F"/>
              </a:buClr>
              <a:buSzPct val="110000"/>
              <a:defRPr/>
            </a:pPr>
            <a:r>
              <a:rPr lang="it-IT" sz="1800" dirty="0">
                <a:solidFill>
                  <a:srgbClr val="473E2F"/>
                </a:solidFill>
                <a:latin typeface="Myriad Pro"/>
                <a:sym typeface="Helvetica Neue"/>
              </a:rPr>
              <a:t>Il carico allelico mediano di JAK2V617F al mese 72 era dell’8,5% contro il 50,4% rispettivamente nel braccio di  </a:t>
            </a:r>
            <a:r>
              <a:rPr lang="it-IT" sz="1800" dirty="0" err="1">
                <a:solidFill>
                  <a:srgbClr val="473E2F"/>
                </a:solidFill>
                <a:latin typeface="Myriad Pro"/>
                <a:sym typeface="Helvetica Neue"/>
              </a:rPr>
              <a:t>Ropeginterferon</a:t>
            </a:r>
            <a:r>
              <a:rPr lang="it-IT" sz="1800" dirty="0">
                <a:solidFill>
                  <a:srgbClr val="473E2F"/>
                </a:solidFill>
                <a:latin typeface="Myriad Pro"/>
                <a:sym typeface="Helvetica Neue"/>
              </a:rPr>
              <a:t> alfa-2b e nel braccio di controllo  (p &lt; 0,0001).</a:t>
            </a:r>
          </a:p>
          <a:p>
            <a:pPr algn="just" defTabSz="412709">
              <a:lnSpc>
                <a:spcPct val="130000"/>
              </a:lnSpc>
              <a:buClr>
                <a:srgbClr val="473E2F"/>
              </a:buClr>
              <a:buSzPct val="110000"/>
              <a:defRPr/>
            </a:pPr>
            <a:r>
              <a:rPr lang="it-IT" sz="1800" dirty="0">
                <a:solidFill>
                  <a:srgbClr val="473E2F"/>
                </a:solidFill>
                <a:latin typeface="Myriad Pro"/>
                <a:sym typeface="Helvetica Neue"/>
              </a:rPr>
              <a:t>Al 6° anno di trattamento un </a:t>
            </a:r>
            <a:r>
              <a:rPr lang="it-IT" sz="1800" b="1" dirty="0">
                <a:solidFill>
                  <a:srgbClr val="473E2F"/>
                </a:solidFill>
                <a:latin typeface="Myriad Pro"/>
                <a:sym typeface="Helvetica Neue"/>
              </a:rPr>
              <a:t>carico allelico &gt;50%</a:t>
            </a:r>
            <a:r>
              <a:rPr lang="it-IT" sz="1800" dirty="0">
                <a:solidFill>
                  <a:srgbClr val="473E2F"/>
                </a:solidFill>
                <a:latin typeface="Myriad Pro"/>
                <a:sym typeface="Helvetica Neue"/>
              </a:rPr>
              <a:t>,  è stato riscontrato </a:t>
            </a:r>
            <a:r>
              <a:rPr lang="it-IT" sz="1800" b="1" dirty="0">
                <a:solidFill>
                  <a:srgbClr val="473E2F"/>
                </a:solidFill>
                <a:latin typeface="Myriad Pro"/>
                <a:sym typeface="Helvetica Neue"/>
              </a:rPr>
              <a:t>solo nell’11,6% </a:t>
            </a:r>
            <a:r>
              <a:rPr lang="it-IT" sz="1800" dirty="0">
                <a:solidFill>
                  <a:srgbClr val="473E2F"/>
                </a:solidFill>
                <a:latin typeface="Myriad Pro"/>
                <a:sym typeface="Helvetica Neue"/>
              </a:rPr>
              <a:t>dei pazienti nel braccio sperimentale nel rispetto al 50,0% dei pazienti trattati con HU/BAT (p &lt; 0,0001).</a:t>
            </a:r>
          </a:p>
        </p:txBody>
      </p:sp>
      <p:sp>
        <p:nvSpPr>
          <p:cNvPr id="7" name="Rectangle 6">
            <a:extLst>
              <a:ext uri="{FF2B5EF4-FFF2-40B4-BE49-F238E27FC236}">
                <a16:creationId xmlns:a16="http://schemas.microsoft.com/office/drawing/2014/main" id="{EC0C93B9-E41F-5843-F61D-F6E5BAE7A6C7}"/>
              </a:ext>
            </a:extLst>
          </p:cNvPr>
          <p:cNvSpPr/>
          <p:nvPr/>
        </p:nvSpPr>
        <p:spPr>
          <a:xfrm>
            <a:off x="3706124" y="6196945"/>
            <a:ext cx="818147" cy="246221"/>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buClrTx/>
            </a:pPr>
            <a:endParaRPr lang="it-IT" sz="1600">
              <a:solidFill>
                <a:srgbClr val="FFFFFF"/>
              </a:solidFill>
              <a:latin typeface="+mn-lt"/>
              <a:ea typeface="+mn-ea"/>
              <a:cs typeface="+mn-cs"/>
              <a:sym typeface="Helvetica Neue Medium"/>
            </a:endParaRPr>
          </a:p>
        </p:txBody>
      </p:sp>
      <p:sp>
        <p:nvSpPr>
          <p:cNvPr id="8" name="Rectangle 7">
            <a:extLst>
              <a:ext uri="{FF2B5EF4-FFF2-40B4-BE49-F238E27FC236}">
                <a16:creationId xmlns:a16="http://schemas.microsoft.com/office/drawing/2014/main" id="{55FB93B3-F494-17E5-76E5-759ADCC40B7D}"/>
              </a:ext>
            </a:extLst>
          </p:cNvPr>
          <p:cNvSpPr/>
          <p:nvPr/>
        </p:nvSpPr>
        <p:spPr>
          <a:xfrm>
            <a:off x="5659249" y="6225019"/>
            <a:ext cx="818147" cy="246221"/>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buClrTx/>
            </a:pPr>
            <a:endParaRPr lang="it-IT" sz="1600">
              <a:solidFill>
                <a:srgbClr val="FFFFFF"/>
              </a:solidFill>
              <a:latin typeface="+mn-lt"/>
              <a:ea typeface="+mn-ea"/>
              <a:cs typeface="+mn-cs"/>
              <a:sym typeface="Helvetica Neue Medium"/>
            </a:endParaRPr>
          </a:p>
        </p:txBody>
      </p:sp>
    </p:spTree>
    <p:extLst>
      <p:ext uri="{BB962C8B-B14F-4D97-AF65-F5344CB8AC3E}">
        <p14:creationId xmlns:p14="http://schemas.microsoft.com/office/powerpoint/2010/main" val="1991110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8368" y="212589"/>
            <a:ext cx="10945457" cy="338994"/>
          </a:xfrm>
          <a:noFill/>
          <a:ln w="9525">
            <a:noFill/>
            <a:miter lim="800000"/>
            <a:headEnd/>
            <a:tailEnd/>
          </a:ln>
        </p:spPr>
        <p:txBody>
          <a:bodyPr vert="horz" lIns="91440" tIns="45720" rIns="91440" bIns="45720" rtlCol="0" anchor="ctr">
            <a:noAutofit/>
          </a:bodyPr>
          <a:lstStyle/>
          <a:p>
            <a:pPr fontAlgn="base">
              <a:lnSpc>
                <a:spcPct val="100000"/>
              </a:lnSpc>
              <a:spcAft>
                <a:spcPct val="0"/>
              </a:spcAft>
            </a:pPr>
            <a:r>
              <a:rPr lang="en-GB" sz="3000" b="1" dirty="0">
                <a:solidFill>
                  <a:schemeClr val="tx1"/>
                </a:solidFill>
                <a:latin typeface="Arial" panose="020B0604020202020204" pitchFamily="34" charset="0"/>
                <a:cs typeface="Arial" panose="020B0604020202020204" pitchFamily="34" charset="0"/>
              </a:rPr>
              <a:t>Adverse drug reactions of special interest to IFN therapy</a:t>
            </a:r>
            <a:r>
              <a:rPr lang="en-GB" sz="3000" b="1" baseline="30000" dirty="0">
                <a:solidFill>
                  <a:schemeClr val="tx1"/>
                </a:solidFill>
                <a:latin typeface="Arial" panose="020B0604020202020204" pitchFamily="34" charset="0"/>
                <a:cs typeface="Arial" panose="020B0604020202020204" pitchFamily="34" charset="0"/>
              </a:rPr>
              <a:t>1</a:t>
            </a:r>
            <a:endParaRPr lang="en-US" sz="3000" b="1" baseline="30000" dirty="0">
              <a:solidFill>
                <a:schemeClr val="tx1"/>
              </a:solidFill>
              <a:latin typeface="Arial" panose="020B0604020202020204" pitchFamily="34" charset="0"/>
              <a:cs typeface="Arial" panose="020B0604020202020204" pitchFamily="34" charset="0"/>
            </a:endParaRPr>
          </a:p>
        </p:txBody>
      </p:sp>
      <p:sp>
        <p:nvSpPr>
          <p:cNvPr id="11" name="Foliennummernplatzhalter 5">
            <a:extLst>
              <a:ext uri="{FF2B5EF4-FFF2-40B4-BE49-F238E27FC236}">
                <a16:creationId xmlns:a16="http://schemas.microsoft.com/office/drawing/2014/main" id="{150E5BBA-41DB-44F5-B8AE-79E9AE8125EF}"/>
              </a:ext>
            </a:extLst>
          </p:cNvPr>
          <p:cNvSpPr txBox="1">
            <a:spLocks/>
          </p:cNvSpPr>
          <p:nvPr/>
        </p:nvSpPr>
        <p:spPr>
          <a:xfrm>
            <a:off x="9936443" y="6431816"/>
            <a:ext cx="118623" cy="138499"/>
          </a:xfrm>
          <a:prstGeom prst="rect">
            <a:avLst/>
          </a:prstGeom>
        </p:spPr>
        <p:txBody>
          <a:bodyPr wrap="none" lIns="0" tIns="0" rIns="0" bIns="0" anchor="ctr">
            <a:spAutoFit/>
          </a:bodyPr>
          <a:lstStyle>
            <a:defPPr>
              <a:defRPr lang="en-US"/>
            </a:defPPr>
            <a:lvl1pPr marL="0" algn="r" defTabSz="914400" rtl="0" eaLnBrk="1" latinLnBrk="0" hangingPunct="1">
              <a:defRPr sz="900" kern="1200">
                <a:solidFill>
                  <a:srgbClr val="7F7F7F"/>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A674A6-C927-4BBA-B25E-1F1C8021CB81}" type="slidenum">
              <a:rPr lang="de-AT"/>
              <a:pPr/>
              <a:t>24</a:t>
            </a:fld>
            <a:endParaRPr lang="de-AT" dirty="0"/>
          </a:p>
        </p:txBody>
      </p:sp>
      <p:graphicFrame>
        <p:nvGraphicFramePr>
          <p:cNvPr id="8" name="Table 7">
            <a:extLst>
              <a:ext uri="{FF2B5EF4-FFF2-40B4-BE49-F238E27FC236}">
                <a16:creationId xmlns:a16="http://schemas.microsoft.com/office/drawing/2014/main" id="{E37A3129-C5B8-4856-94E0-049C79E0D09E}"/>
              </a:ext>
            </a:extLst>
          </p:cNvPr>
          <p:cNvGraphicFramePr>
            <a:graphicFrameLocks noGrp="1"/>
          </p:cNvGraphicFramePr>
          <p:nvPr/>
        </p:nvGraphicFramePr>
        <p:xfrm>
          <a:off x="801317" y="919901"/>
          <a:ext cx="7648574" cy="5386516"/>
        </p:xfrm>
        <a:graphic>
          <a:graphicData uri="http://schemas.openxmlformats.org/drawingml/2006/table">
            <a:tbl>
              <a:tblPr firstRow="1" bandRow="1">
                <a:tableStyleId>{073A0DAA-6AF3-43AB-8588-CEC1D06C72B9}</a:tableStyleId>
              </a:tblPr>
              <a:tblGrid>
                <a:gridCol w="4556194">
                  <a:extLst>
                    <a:ext uri="{9D8B030D-6E8A-4147-A177-3AD203B41FA5}">
                      <a16:colId xmlns:a16="http://schemas.microsoft.com/office/drawing/2014/main" val="3097134069"/>
                    </a:ext>
                  </a:extLst>
                </a:gridCol>
                <a:gridCol w="3092380">
                  <a:extLst>
                    <a:ext uri="{9D8B030D-6E8A-4147-A177-3AD203B41FA5}">
                      <a16:colId xmlns:a16="http://schemas.microsoft.com/office/drawing/2014/main" val="1661896643"/>
                    </a:ext>
                  </a:extLst>
                </a:gridCol>
              </a:tblGrid>
              <a:tr h="312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noProof="0" dirty="0"/>
                        <a:t>Disorders by system organ class</a:t>
                      </a:r>
                      <a:endParaRPr lang="en-US" sz="1600" b="1" kern="1200" noProof="0" dirty="0">
                        <a:solidFill>
                          <a:schemeClr val="lt1"/>
                        </a:solidFill>
                        <a:latin typeface="+mn-lt"/>
                        <a:ea typeface="+mn-ea"/>
                        <a:cs typeface="+mn-cs"/>
                      </a:endParaRPr>
                    </a:p>
                  </a:txBody>
                  <a:tcPr marL="68580" marR="68580" marT="34290" marB="34290" anchor="ct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noProof="0" dirty="0"/>
                        <a:t>N (%) in </a:t>
                      </a:r>
                      <a:r>
                        <a:rPr lang="en-US" sz="1600" noProof="0" dirty="0" err="1"/>
                        <a:t>ropegIFN</a:t>
                      </a:r>
                      <a:r>
                        <a:rPr lang="en-US" sz="1600" noProof="0" dirty="0"/>
                        <a:t> arm</a:t>
                      </a:r>
                    </a:p>
                  </a:txBody>
                  <a:tcPr marL="68580" marR="68580" marT="34290" marB="34290" anchor="ctr">
                    <a:solidFill>
                      <a:srgbClr val="C00000"/>
                    </a:solidFill>
                  </a:tcPr>
                </a:tc>
                <a:extLst>
                  <a:ext uri="{0D108BD9-81ED-4DB2-BD59-A6C34878D82A}">
                    <a16:rowId xmlns:a16="http://schemas.microsoft.com/office/drawing/2014/main" val="1645871452"/>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t>Endocrine</a:t>
                      </a:r>
                      <a:endParaRPr lang="en-US" sz="1400" b="1" kern="1200" noProof="0" dirty="0">
                        <a:solidFill>
                          <a:schemeClr val="dk1"/>
                        </a:solidFill>
                        <a:latin typeface="+mn-lt"/>
                        <a:ea typeface="+mn-ea"/>
                        <a:cs typeface="+mn-cs"/>
                      </a:endParaRPr>
                    </a:p>
                  </a:txBody>
                  <a:tcPr marL="68580" marR="68580" marT="34290" marB="34290"/>
                </a:tc>
                <a:tc>
                  <a:txBody>
                    <a:bodyPr/>
                    <a:lstStyle/>
                    <a:p>
                      <a:pPr algn="ctr">
                        <a:lnSpc>
                          <a:spcPct val="100000"/>
                        </a:lnSpc>
                        <a:spcBef>
                          <a:spcPts val="0"/>
                        </a:spcBef>
                        <a:spcAft>
                          <a:spcPts val="0"/>
                        </a:spcAft>
                      </a:pPr>
                      <a:r>
                        <a:rPr lang="en-US" sz="1400" b="1" kern="1200" noProof="0" dirty="0"/>
                        <a:t>6 (4.7%)</a:t>
                      </a:r>
                      <a:endParaRPr lang="en-US" sz="1400" b="1" kern="1200" noProof="0" dirty="0">
                        <a:solidFill>
                          <a:schemeClr val="dk1"/>
                        </a:solidFill>
                        <a:latin typeface="+mn-lt"/>
                        <a:ea typeface="+mn-ea"/>
                        <a:cs typeface="+mn-cs"/>
                      </a:endParaRPr>
                    </a:p>
                  </a:txBody>
                  <a:tcPr marL="9525" marR="9525" marT="0" marB="0"/>
                </a:tc>
                <a:extLst>
                  <a:ext uri="{0D108BD9-81ED-4DB2-BD59-A6C34878D82A}">
                    <a16:rowId xmlns:a16="http://schemas.microsoft.com/office/drawing/2014/main" val="947041391"/>
                  </a:ext>
                </a:extLst>
              </a:tr>
              <a:tr h="617220">
                <a:tc>
                  <a:txBody>
                    <a:bodyPr/>
                    <a:lstStyle/>
                    <a:p>
                      <a:pPr algn="l">
                        <a:lnSpc>
                          <a:spcPct val="100000"/>
                        </a:lnSpc>
                        <a:spcBef>
                          <a:spcPts val="0"/>
                        </a:spcBef>
                        <a:spcAft>
                          <a:spcPts val="0"/>
                        </a:spcAft>
                      </a:pPr>
                      <a:r>
                        <a:rPr lang="en-US" sz="1200" kern="1200" noProof="0" dirty="0">
                          <a:solidFill>
                            <a:schemeClr val="dk1"/>
                          </a:solidFill>
                        </a:rPr>
                        <a:t>Autoimmune thyroiditis</a:t>
                      </a:r>
                    </a:p>
                    <a:p>
                      <a:pPr algn="l">
                        <a:lnSpc>
                          <a:spcPct val="100000"/>
                        </a:lnSpc>
                        <a:spcBef>
                          <a:spcPts val="0"/>
                        </a:spcBef>
                        <a:spcAft>
                          <a:spcPts val="0"/>
                        </a:spcAft>
                      </a:pPr>
                      <a:r>
                        <a:rPr lang="en-US" sz="1200" kern="1200" noProof="0" dirty="0">
                          <a:solidFill>
                            <a:schemeClr val="dk1"/>
                          </a:solidFill>
                        </a:rPr>
                        <a:t>Hypothyroidism</a:t>
                      </a:r>
                    </a:p>
                    <a:p>
                      <a:pPr algn="l">
                        <a:lnSpc>
                          <a:spcPct val="100000"/>
                        </a:lnSpc>
                        <a:spcBef>
                          <a:spcPts val="0"/>
                        </a:spcBef>
                        <a:spcAft>
                          <a:spcPts val="0"/>
                        </a:spcAft>
                      </a:pPr>
                      <a:r>
                        <a:rPr lang="en-US" sz="1200" kern="1200" noProof="0" dirty="0">
                          <a:solidFill>
                            <a:schemeClr val="dk1"/>
                          </a:solidFill>
                        </a:rPr>
                        <a:t>Hyperthyroidism</a:t>
                      </a:r>
                      <a:endParaRPr lang="en-US" sz="1200" kern="1200" noProof="0" dirty="0">
                        <a:solidFill>
                          <a:schemeClr val="dk1"/>
                        </a:solidFill>
                        <a:latin typeface="+mn-lt"/>
                        <a:ea typeface="+mn-ea"/>
                        <a:cs typeface="+mn-cs"/>
                      </a:endParaRPr>
                    </a:p>
                  </a:txBody>
                  <a:tcPr marL="68580" marR="68580" marT="34290" marB="34290"/>
                </a:tc>
                <a:tc>
                  <a:txBody>
                    <a:bodyPr/>
                    <a:lstStyle/>
                    <a:p>
                      <a:pPr algn="ctr">
                        <a:lnSpc>
                          <a:spcPct val="100000"/>
                        </a:lnSpc>
                        <a:spcBef>
                          <a:spcPts val="0"/>
                        </a:spcBef>
                        <a:spcAft>
                          <a:spcPts val="0"/>
                        </a:spcAft>
                      </a:pPr>
                      <a:r>
                        <a:rPr lang="en-US" sz="1200" kern="1200" noProof="0" dirty="0">
                          <a:solidFill>
                            <a:schemeClr val="dk1"/>
                          </a:solidFill>
                        </a:rPr>
                        <a:t>2 (1.6%)</a:t>
                      </a:r>
                    </a:p>
                    <a:p>
                      <a:pPr algn="ctr">
                        <a:lnSpc>
                          <a:spcPct val="100000"/>
                        </a:lnSpc>
                        <a:spcBef>
                          <a:spcPts val="0"/>
                        </a:spcBef>
                        <a:spcAft>
                          <a:spcPts val="0"/>
                        </a:spcAft>
                      </a:pPr>
                      <a:r>
                        <a:rPr lang="en-US" sz="1200" kern="1200" noProof="0" dirty="0">
                          <a:solidFill>
                            <a:schemeClr val="dk1"/>
                          </a:solidFill>
                        </a:rPr>
                        <a:t>4 (3.1%)</a:t>
                      </a:r>
                    </a:p>
                    <a:p>
                      <a:pPr algn="ctr">
                        <a:lnSpc>
                          <a:spcPct val="100000"/>
                        </a:lnSpc>
                        <a:spcBef>
                          <a:spcPts val="0"/>
                        </a:spcBef>
                        <a:spcAft>
                          <a:spcPts val="0"/>
                        </a:spcAft>
                      </a:pPr>
                      <a:r>
                        <a:rPr lang="en-US" sz="1200" kern="1200" noProof="0" dirty="0">
                          <a:solidFill>
                            <a:schemeClr val="dk1"/>
                          </a:solidFill>
                        </a:rPr>
                        <a:t>1 (0.8%)</a:t>
                      </a:r>
                      <a:endParaRPr lang="en-US" sz="1200" kern="1200" noProof="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595761561"/>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Psychiatric</a:t>
                      </a:r>
                      <a:endParaRPr lang="en-US" sz="1400" b="1" kern="1200" noProof="0" dirty="0">
                        <a:solidFill>
                          <a:schemeClr val="tx1"/>
                        </a:solidFill>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1 (0.8%)</a:t>
                      </a:r>
                      <a:endParaRPr lang="en-US" sz="1400" b="1" kern="1200" noProof="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954475032"/>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rPr>
                        <a:t>Depression, anxiety, altered mood, nervousness</a:t>
                      </a:r>
                      <a:endParaRPr lang="en-US" sz="1200" kern="1200" noProof="0" dirty="0">
                        <a:solidFill>
                          <a:schemeClr val="tx1"/>
                        </a:solidFill>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rPr>
                        <a:t>1 (0.8%)</a:t>
                      </a:r>
                      <a:endParaRPr lang="en-US" sz="1200" kern="1200" noProof="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340388876"/>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Musculoskeletal /connective tissue</a:t>
                      </a:r>
                      <a:endParaRPr lang="en-US" sz="1400" b="1" kern="1200" noProof="0" dirty="0">
                        <a:solidFill>
                          <a:schemeClr val="tx1"/>
                        </a:solidFill>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2 (1.6%)</a:t>
                      </a:r>
                      <a:endParaRPr lang="en-US" sz="1400" b="1" kern="1200" noProof="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30224473"/>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rPr>
                        <a:t>Rheumatoid arthritis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err="1">
                          <a:solidFill>
                            <a:schemeClr val="tx1"/>
                          </a:solidFill>
                        </a:rPr>
                        <a:t>Sjögren</a:t>
                      </a:r>
                      <a:r>
                        <a:rPr lang="en-US" sz="1200" kern="1200" noProof="0" dirty="0">
                          <a:solidFill>
                            <a:schemeClr val="tx1"/>
                          </a:solidFill>
                        </a:rPr>
                        <a:t> syndrome</a:t>
                      </a:r>
                      <a:endParaRPr lang="en-US" sz="1200" kern="1200" noProof="0" dirty="0">
                        <a:solidFill>
                          <a:schemeClr val="tx1"/>
                        </a:solidFill>
                        <a:latin typeface="+mn-lt"/>
                        <a:ea typeface="+mn-ea"/>
                        <a:cs typeface="+mn-cs"/>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rPr>
                        <a:t>1 (0.8%)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rPr>
                        <a:t>1 (0.8%)</a:t>
                      </a:r>
                      <a:endParaRPr lang="en-US" sz="1200" kern="1200" noProof="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715635133"/>
                  </a:ext>
                </a:extLst>
              </a:tr>
              <a:tr h="304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spc="0" baseline="0" dirty="0">
                          <a:ln>
                            <a:noFill/>
                          </a:ln>
                          <a:solidFill>
                            <a:schemeClr val="tx1"/>
                          </a:solidFill>
                          <a:uFillTx/>
                          <a:latin typeface="+mn-lt"/>
                          <a:ea typeface="+mn-ea"/>
                          <a:cs typeface="+mn-cs"/>
                          <a:sym typeface="Helvetica Neue Light"/>
                        </a:rPr>
                        <a:t>Cardiac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spc="0" baseline="0" dirty="0">
                          <a:ln>
                            <a:noFill/>
                          </a:ln>
                          <a:solidFill>
                            <a:schemeClr val="tx1"/>
                          </a:solidFill>
                          <a:uFillTx/>
                          <a:latin typeface="+mn-lt"/>
                          <a:ea typeface="+mn-ea"/>
                          <a:cs typeface="+mn-cs"/>
                          <a:sym typeface="Helvetica Neue Light"/>
                        </a:rPr>
                        <a:t>1 (0.8%)</a:t>
                      </a:r>
                    </a:p>
                  </a:txBody>
                  <a:tcPr marL="34290" marR="34290" marT="17145" marB="17145"/>
                </a:tc>
                <a:extLst>
                  <a:ext uri="{0D108BD9-81ED-4DB2-BD59-A6C34878D82A}">
                    <a16:rowId xmlns:a16="http://schemas.microsoft.com/office/drawing/2014/main" val="3711200560"/>
                  </a:ext>
                </a:extLst>
              </a:tr>
              <a:tr h="304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ln>
                            <a:noFill/>
                          </a:ln>
                          <a:solidFill>
                            <a:schemeClr val="tx1"/>
                          </a:solidFill>
                          <a:uFillTx/>
                          <a:latin typeface="+mn-lt"/>
                          <a:ea typeface="+mn-ea"/>
                          <a:cs typeface="+mn-cs"/>
                          <a:sym typeface="Helvetica Neue Light"/>
                        </a:rPr>
                        <a:t>Intracardiac thrombus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ln>
                            <a:noFill/>
                          </a:ln>
                          <a:solidFill>
                            <a:schemeClr val="tx1"/>
                          </a:solidFill>
                          <a:uFillTx/>
                          <a:latin typeface="+mn-lt"/>
                          <a:ea typeface="+mn-ea"/>
                          <a:cs typeface="+mn-cs"/>
                          <a:sym typeface="Helvetica Neue Light"/>
                        </a:rPr>
                        <a:t>1 (0.8%)</a:t>
                      </a:r>
                    </a:p>
                  </a:txBody>
                  <a:tcPr marL="34290" marR="34290" marT="17145" marB="17145"/>
                </a:tc>
                <a:extLst>
                  <a:ext uri="{0D108BD9-81ED-4DB2-BD59-A6C34878D82A}">
                    <a16:rowId xmlns:a16="http://schemas.microsoft.com/office/drawing/2014/main" val="4292214364"/>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Skin/subcutaneous tissue</a:t>
                      </a:r>
                      <a:endParaRPr lang="en-US" sz="1400" b="1" kern="1200" noProof="0" dirty="0">
                        <a:solidFill>
                          <a:schemeClr val="tx1"/>
                        </a:solidFill>
                        <a:highlight>
                          <a:srgbClr val="FFFF00"/>
                        </a:highlight>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2 (1.6%)</a:t>
                      </a:r>
                      <a:endParaRPr lang="en-US" sz="1400" b="1" kern="1200" noProof="0" dirty="0">
                        <a:solidFill>
                          <a:schemeClr val="tx1"/>
                        </a:solidFill>
                        <a:latin typeface="+mn-lt"/>
                        <a:ea typeface="+mn-ea"/>
                        <a:cs typeface="+mn-cs"/>
                      </a:endParaRPr>
                    </a:p>
                  </a:txBody>
                  <a:tcPr marL="68580" marR="68580" marT="34290" marB="34290" anchor="ctr"/>
                </a:tc>
                <a:extLst>
                  <a:ext uri="{0D108BD9-81ED-4DB2-BD59-A6C34878D82A}">
                    <a16:rowId xmlns:a16="http://schemas.microsoft.com/office/drawing/2014/main" val="2259094266"/>
                  </a:ext>
                </a:extLst>
              </a:tr>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latin typeface="+mn-lt"/>
                          <a:ea typeface="+mn-ea"/>
                          <a:cs typeface="+mn-cs"/>
                        </a:rPr>
                        <a:t>Dermatitis </a:t>
                      </a:r>
                      <a:r>
                        <a:rPr lang="de-AT" sz="1200" kern="1200" dirty="0" err="1">
                          <a:solidFill>
                            <a:schemeClr val="tx1"/>
                          </a:solidFill>
                          <a:latin typeface="+mn-lt"/>
                          <a:ea typeface="+mn-ea"/>
                          <a:cs typeface="+mn-cs"/>
                        </a:rPr>
                        <a:t>acneiform</a:t>
                      </a:r>
                      <a:endParaRPr lang="de-AT"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latin typeface="+mn-lt"/>
                          <a:ea typeface="+mn-ea"/>
                          <a:cs typeface="+mn-cs"/>
                        </a:rPr>
                        <a:t>Psoriasis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rPr>
                        <a:t>1 (0.8%)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rPr>
                        <a:t>1 (0.8%)</a:t>
                      </a:r>
                      <a:endParaRPr lang="en-US" sz="1200"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2307795061"/>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spc="0" baseline="0" noProof="0" dirty="0">
                          <a:ln>
                            <a:noFill/>
                          </a:ln>
                          <a:solidFill>
                            <a:schemeClr val="tx1"/>
                          </a:solidFill>
                          <a:uFillTx/>
                          <a:latin typeface="+mn-lt"/>
                          <a:ea typeface="+mn-ea"/>
                          <a:cs typeface="+mn-cs"/>
                          <a:sym typeface="Helvetica Neue Light"/>
                        </a:rPr>
                        <a:t>Immune system / blood and lymphatic system</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1 (0.8%)</a:t>
                      </a:r>
                      <a:endParaRPr lang="en-US" sz="1400" b="1"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2465629116"/>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noProof="0" dirty="0">
                          <a:ln>
                            <a:noFill/>
                          </a:ln>
                          <a:solidFill>
                            <a:schemeClr val="tx1"/>
                          </a:solidFill>
                          <a:uFillTx/>
                          <a:latin typeface="+mn-lt"/>
                          <a:ea typeface="+mn-ea"/>
                          <a:cs typeface="+mn-cs"/>
                          <a:sym typeface="Helvetica Neue Light"/>
                        </a:rPr>
                        <a:t>Sarcoidosis</a:t>
                      </a:r>
                      <a:endParaRPr lang="en-US" sz="1200" kern="1200" noProof="0" dirty="0">
                        <a:solidFill>
                          <a:schemeClr val="tx1"/>
                        </a:solidFill>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rPr>
                        <a:t>1 (0.8%)</a:t>
                      </a:r>
                      <a:endParaRPr lang="en-US" sz="1200" b="0"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3516905876"/>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spc="0" baseline="0" noProof="0" dirty="0">
                          <a:ln>
                            <a:noFill/>
                          </a:ln>
                          <a:solidFill>
                            <a:schemeClr val="tx1"/>
                          </a:solidFill>
                          <a:uFillTx/>
                          <a:latin typeface="+mn-lt"/>
                          <a:ea typeface="+mn-ea"/>
                          <a:cs typeface="+mn-cs"/>
                          <a:sym typeface="Helvetica Neue Light"/>
                        </a:rPr>
                        <a:t>Congenital, familial, genetic</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1 (0.8%)</a:t>
                      </a:r>
                      <a:endParaRPr lang="en-US" sz="1400" b="1"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920195836"/>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Non-acute porphyria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rPr>
                        <a:t>1 (0.8%)</a:t>
                      </a:r>
                      <a:endParaRPr lang="en-US" sz="1200" b="0"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4045718222"/>
                  </a:ext>
                </a:extLst>
              </a:tr>
              <a:tr h="28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mn-cs"/>
                        </a:rPr>
                        <a:t>Investigations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rPr>
                        <a:t>1 (0.8%)</a:t>
                      </a:r>
                      <a:endParaRPr lang="en-US" sz="1400" b="1"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4182549729"/>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Increased antinuclear antibody</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rPr>
                        <a:t>1 (0.8%)</a:t>
                      </a:r>
                      <a:endParaRPr lang="en-US" sz="1200" b="0" kern="1200" noProof="0" dirty="0">
                        <a:solidFill>
                          <a:schemeClr val="tx1"/>
                        </a:solidFill>
                        <a:latin typeface="+mn-lt"/>
                        <a:ea typeface="+mn-ea"/>
                        <a:cs typeface="+mn-cs"/>
                      </a:endParaRPr>
                    </a:p>
                  </a:txBody>
                  <a:tcPr marL="9525" marR="9525" marT="0" marB="0" anchor="ctr"/>
                </a:tc>
                <a:extLst>
                  <a:ext uri="{0D108BD9-81ED-4DB2-BD59-A6C34878D82A}">
                    <a16:rowId xmlns:a16="http://schemas.microsoft.com/office/drawing/2014/main" val="2097754472"/>
                  </a:ext>
                </a:extLst>
              </a:tr>
            </a:tbl>
          </a:graphicData>
        </a:graphic>
      </p:graphicFrame>
      <p:sp>
        <p:nvSpPr>
          <p:cNvPr id="10" name="TextBox 9">
            <a:extLst>
              <a:ext uri="{FF2B5EF4-FFF2-40B4-BE49-F238E27FC236}">
                <a16:creationId xmlns:a16="http://schemas.microsoft.com/office/drawing/2014/main" id="{10E7860E-7F0C-487F-9057-252E3458E238}"/>
              </a:ext>
            </a:extLst>
          </p:cNvPr>
          <p:cNvSpPr txBox="1"/>
          <p:nvPr/>
        </p:nvSpPr>
        <p:spPr>
          <a:xfrm>
            <a:off x="8602474" y="5442165"/>
            <a:ext cx="2601352" cy="1015663"/>
          </a:xfrm>
          <a:prstGeom prst="rect">
            <a:avLst/>
          </a:prstGeom>
          <a:noFill/>
        </p:spPr>
        <p:txBody>
          <a:bodyPr wrap="square" rtlCol="0">
            <a:spAutoFit/>
          </a:bodyPr>
          <a:lstStyle/>
          <a:p>
            <a:r>
              <a:rPr lang="en-US" sz="1200" i="1" dirty="0"/>
              <a:t>*Treatment related AEs of special interest to IFN therapy as assessed by the Investigator. Thromboembolic events are reported separately. </a:t>
            </a:r>
          </a:p>
        </p:txBody>
      </p:sp>
      <p:sp>
        <p:nvSpPr>
          <p:cNvPr id="3" name="TextBox 2">
            <a:extLst>
              <a:ext uri="{FF2B5EF4-FFF2-40B4-BE49-F238E27FC236}">
                <a16:creationId xmlns:a16="http://schemas.microsoft.com/office/drawing/2014/main" id="{8B50DA67-DDE0-5F6D-31BF-737B75FC6D29}"/>
              </a:ext>
            </a:extLst>
          </p:cNvPr>
          <p:cNvSpPr txBox="1"/>
          <p:nvPr/>
        </p:nvSpPr>
        <p:spPr>
          <a:xfrm>
            <a:off x="8602474" y="4784768"/>
            <a:ext cx="2753140"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buClrTx/>
              <a:buSzPct val="110000"/>
            </a:pPr>
            <a:r>
              <a:rPr lang="en-GB" sz="1800" dirty="0">
                <a:solidFill>
                  <a:srgbClr val="C00000"/>
                </a:solidFill>
              </a:rPr>
              <a:t>In ropeginterferon-treated patients (N=127)</a:t>
            </a:r>
            <a:endParaRPr lang="de-AT" sz="1800" dirty="0">
              <a:solidFill>
                <a:schemeClr val="tx1"/>
              </a:solidFill>
              <a:latin typeface="Myriad Pro" panose="020B0503030403020204" pitchFamily="34" charset="0"/>
              <a:sym typeface="Helvetica Neue"/>
            </a:endParaRPr>
          </a:p>
        </p:txBody>
      </p:sp>
      <p:sp>
        <p:nvSpPr>
          <p:cNvPr id="4" name="TextBox 3">
            <a:extLst>
              <a:ext uri="{FF2B5EF4-FFF2-40B4-BE49-F238E27FC236}">
                <a16:creationId xmlns:a16="http://schemas.microsoft.com/office/drawing/2014/main" id="{7D55FF13-9059-459B-13E7-5F74EB337A6F}"/>
              </a:ext>
            </a:extLst>
          </p:cNvPr>
          <p:cNvSpPr txBox="1"/>
          <p:nvPr/>
        </p:nvSpPr>
        <p:spPr>
          <a:xfrm>
            <a:off x="1395414" y="6504781"/>
            <a:ext cx="2295240" cy="246221"/>
          </a:xfrm>
          <a:prstGeom prst="rect">
            <a:avLst/>
          </a:prstGeom>
          <a:noFill/>
        </p:spPr>
        <p:txBody>
          <a:bodyPr wrap="square">
            <a:spAutoFit/>
          </a:bodyPr>
          <a:lstStyle/>
          <a:p>
            <a:r>
              <a:rPr lang="en-US" sz="1000" dirty="0">
                <a:ea typeface="Calibri" panose="020F0502020204030204" pitchFamily="34" charset="0"/>
                <a:cs typeface="Times New Roman" panose="02020603050405020304" pitchFamily="18" charset="0"/>
              </a:rPr>
              <a:t>Unpublished data (72 months), on file</a:t>
            </a:r>
            <a:endParaRPr lang="de-AT"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16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F160B6-E1CB-250D-7FA8-91F2363A2122}"/>
              </a:ext>
            </a:extLst>
          </p:cNvPr>
          <p:cNvPicPr>
            <a:picLocks noChangeAspect="1"/>
          </p:cNvPicPr>
          <p:nvPr/>
        </p:nvPicPr>
        <p:blipFill>
          <a:blip r:embed="rId3"/>
          <a:stretch>
            <a:fillRect/>
          </a:stretch>
        </p:blipFill>
        <p:spPr>
          <a:xfrm>
            <a:off x="569026" y="1434465"/>
            <a:ext cx="10952877" cy="3989070"/>
          </a:xfrm>
          <a:prstGeom prst="rect">
            <a:avLst/>
          </a:prstGeom>
        </p:spPr>
      </p:pic>
      <p:sp>
        <p:nvSpPr>
          <p:cNvPr id="4" name="Title 1">
            <a:extLst>
              <a:ext uri="{FF2B5EF4-FFF2-40B4-BE49-F238E27FC236}">
                <a16:creationId xmlns:a16="http://schemas.microsoft.com/office/drawing/2014/main" id="{C49B00B7-1F64-1B7A-2E5A-C32079C1D2EC}"/>
              </a:ext>
            </a:extLst>
          </p:cNvPr>
          <p:cNvSpPr txBox="1">
            <a:spLocks/>
          </p:cNvSpPr>
          <p:nvPr/>
        </p:nvSpPr>
        <p:spPr>
          <a:xfrm>
            <a:off x="569026" y="808018"/>
            <a:ext cx="9206707" cy="748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25400" rIns="25400" bIns="25400" anchor="ctr">
            <a:noAutofit/>
          </a:bodyPr>
          <a:lstStyle>
            <a:lvl1pPr marL="0" marR="0" indent="0" algn="l" defTabSz="825417" rtl="0" eaLnBrk="1" latinLnBrk="0" hangingPunct="1">
              <a:lnSpc>
                <a:spcPct val="100000"/>
              </a:lnSpc>
              <a:spcBef>
                <a:spcPts val="0"/>
              </a:spcBef>
              <a:spcAft>
                <a:spcPts val="0"/>
              </a:spcAft>
              <a:buClrTx/>
              <a:buSzPct val="140000"/>
              <a:buFont typeface="Myriad Pro" panose="020B0503030403020204" pitchFamily="34" charset="0"/>
              <a:buNone/>
              <a:tabLst/>
              <a:defRPr sz="7000" b="0" i="0" u="none" strike="noStrike" cap="none" spc="0" baseline="0">
                <a:ln>
                  <a:noFill/>
                </a:ln>
                <a:solidFill>
                  <a:schemeClr val="tx1"/>
                </a:solidFill>
                <a:uFillTx/>
                <a:latin typeface="Myriad Pro" panose="020B0503030403020204" pitchFamily="34" charset="0"/>
                <a:ea typeface="+mn-ea"/>
                <a:cs typeface="+mj-cs"/>
                <a:sym typeface="Helvetica Neue Medium"/>
              </a:defRPr>
            </a:lvl1pPr>
            <a:lvl2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2pPr>
            <a:lvl3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3pPr>
            <a:lvl4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4pPr>
            <a:lvl5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5pPr>
            <a:lvl6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6pPr>
            <a:lvl7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7pPr>
            <a:lvl8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8pPr>
            <a:lvl9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9pPr>
          </a:lstStyle>
          <a:p>
            <a:pPr marL="0" marR="0" lvl="0" indent="0" algn="l" defTabSz="825417" rtl="0" eaLnBrk="1" fontAlgn="auto" latinLnBrk="0" hangingPunct="1">
              <a:lnSpc>
                <a:spcPct val="100000"/>
              </a:lnSpc>
              <a:spcBef>
                <a:spcPts val="0"/>
              </a:spcBef>
              <a:spcAft>
                <a:spcPts val="0"/>
              </a:spcAft>
              <a:buClrTx/>
              <a:buSzPct val="140000"/>
              <a:buFont typeface="Myriad Pro" panose="020B0503030403020204" pitchFamily="34" charset="0"/>
              <a:buNone/>
              <a:tabLst/>
              <a:defRPr/>
            </a:pPr>
            <a:r>
              <a:rPr kumimoji="0" lang="de-AT" sz="3300" b="0" i="0" u="none" strike="noStrike" kern="1200" cap="none" spc="0" normalizeH="0" baseline="0" noProof="0" dirty="0" err="1">
                <a:ln>
                  <a:noFill/>
                </a:ln>
                <a:solidFill>
                  <a:srgbClr val="473E2F"/>
                </a:solidFill>
                <a:effectLst/>
                <a:uLnTx/>
                <a:uFillTx/>
                <a:latin typeface="Myriad Pro" panose="020B0503030403020204" pitchFamily="34" charset="0"/>
                <a:ea typeface="+mn-ea"/>
                <a:cs typeface="+mj-cs"/>
                <a:sym typeface="Helvetica Neue Medium"/>
              </a:rPr>
              <a:t>Risultati</a:t>
            </a:r>
            <a:r>
              <a:rPr kumimoji="0" lang="de-AT" sz="3300" b="0" i="0" u="none" strike="noStrike" kern="1200" cap="none" spc="0" normalizeH="0" baseline="0" noProof="0" dirty="0">
                <a:ln>
                  <a:noFill/>
                </a:ln>
                <a:solidFill>
                  <a:srgbClr val="473E2F"/>
                </a:solidFill>
                <a:effectLst/>
                <a:uLnTx/>
                <a:uFillTx/>
                <a:latin typeface="Myriad Pro" panose="020B0503030403020204" pitchFamily="34" charset="0"/>
                <a:ea typeface="+mn-ea"/>
                <a:cs typeface="+mj-cs"/>
                <a:sym typeface="Helvetica Neue Medium"/>
              </a:rPr>
              <a:t> a 24 </a:t>
            </a:r>
            <a:r>
              <a:rPr kumimoji="0" lang="de-AT" sz="3300" b="0" i="0" u="none" strike="noStrike" kern="1200" cap="none" spc="0" normalizeH="0" baseline="0" noProof="0" dirty="0" err="1">
                <a:ln>
                  <a:noFill/>
                </a:ln>
                <a:solidFill>
                  <a:srgbClr val="473E2F"/>
                </a:solidFill>
                <a:effectLst/>
                <a:uLnTx/>
                <a:uFillTx/>
                <a:latin typeface="Myriad Pro" panose="020B0503030403020204" pitchFamily="34" charset="0"/>
                <a:ea typeface="+mn-ea"/>
                <a:cs typeface="+mj-cs"/>
                <a:sym typeface="Helvetica Neue Medium"/>
              </a:rPr>
              <a:t>mesi</a:t>
            </a:r>
            <a:endParaRPr kumimoji="0" lang="de-AT" sz="3300" b="0" i="0" u="none" strike="noStrike" kern="1200" cap="none" spc="0" normalizeH="0" baseline="0" noProof="0" dirty="0">
              <a:ln>
                <a:noFill/>
              </a:ln>
              <a:solidFill>
                <a:srgbClr val="473E2F"/>
              </a:solidFill>
              <a:effectLst/>
              <a:uLnTx/>
              <a:uFillTx/>
              <a:latin typeface="Myriad Pro" panose="020B0503030403020204" pitchFamily="34" charset="0"/>
              <a:ea typeface="+mn-ea"/>
              <a:cs typeface="+mj-cs"/>
              <a:sym typeface="Helvetica Neue Medium"/>
            </a:endParaRPr>
          </a:p>
        </p:txBody>
      </p:sp>
      <p:sp>
        <p:nvSpPr>
          <p:cNvPr id="5" name="Title 1">
            <a:extLst>
              <a:ext uri="{FF2B5EF4-FFF2-40B4-BE49-F238E27FC236}">
                <a16:creationId xmlns:a16="http://schemas.microsoft.com/office/drawing/2014/main" id="{518C617F-7051-B3CC-C1BD-DCF68F255532}"/>
              </a:ext>
            </a:extLst>
          </p:cNvPr>
          <p:cNvSpPr txBox="1">
            <a:spLocks/>
          </p:cNvSpPr>
          <p:nvPr/>
        </p:nvSpPr>
        <p:spPr>
          <a:xfrm>
            <a:off x="222265" y="163202"/>
            <a:ext cx="9206901" cy="748030"/>
          </a:xfrm>
          <a:prstGeom prst="rect">
            <a:avLst/>
          </a:prstGeom>
        </p:spPr>
        <p:txBody>
          <a:bodyPr/>
          <a:lstStyle>
            <a:lvl1pPr marL="0" marR="0" indent="0" algn="l" defTabSz="825417" rtl="0" eaLnBrk="1" latinLnBrk="0" hangingPunct="1">
              <a:lnSpc>
                <a:spcPct val="100000"/>
              </a:lnSpc>
              <a:spcBef>
                <a:spcPts val="0"/>
              </a:spcBef>
              <a:spcAft>
                <a:spcPts val="0"/>
              </a:spcAft>
              <a:buClrTx/>
              <a:buSzPct val="140000"/>
              <a:buFont typeface="Myriad Pro" panose="020B0503030403020204" pitchFamily="34" charset="0"/>
              <a:buNone/>
              <a:tabLst/>
              <a:defRPr sz="7000" b="0" i="0" u="none" strike="noStrike" cap="none" spc="0" baseline="0">
                <a:ln>
                  <a:noFill/>
                </a:ln>
                <a:solidFill>
                  <a:schemeClr val="tx1"/>
                </a:solidFill>
                <a:uFillTx/>
                <a:latin typeface="Myriad Pro" panose="020B0503030403020204" pitchFamily="34" charset="0"/>
                <a:ea typeface="+mn-ea"/>
                <a:cs typeface="+mj-cs"/>
                <a:sym typeface="Helvetica Neue Medium"/>
              </a:defRPr>
            </a:lvl1pPr>
            <a:lvl2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2pPr>
            <a:lvl3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3pPr>
            <a:lvl4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4pPr>
            <a:lvl5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5pPr>
            <a:lvl6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6pPr>
            <a:lvl7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7pPr>
            <a:lvl8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8pPr>
            <a:lvl9pPr marL="0" marR="0" indent="0" algn="ctr" defTabSz="825417" rtl="0" eaLnBrk="1" latinLnBrk="0" hangingPunct="1">
              <a:lnSpc>
                <a:spcPct val="100000"/>
              </a:lnSpc>
              <a:spcBef>
                <a:spcPts val="0"/>
              </a:spcBef>
              <a:spcAft>
                <a:spcPts val="0"/>
              </a:spcAft>
              <a:buClrTx/>
              <a:buSzTx/>
              <a:buFontTx/>
              <a:buNone/>
              <a:tabLst/>
              <a:defRPr sz="11199" b="0" i="0" u="none" strike="noStrike" cap="none" spc="0" baseline="0">
                <a:ln>
                  <a:noFill/>
                </a:ln>
                <a:solidFill>
                  <a:srgbClr val="000000"/>
                </a:solidFill>
                <a:uFillTx/>
                <a:latin typeface="+mn-lt"/>
                <a:ea typeface="+mn-ea"/>
                <a:cs typeface="+mn-cs"/>
                <a:sym typeface="Helvetica Neue Medium"/>
              </a:defRPr>
            </a:lvl9pPr>
          </a:lstStyle>
          <a:p>
            <a:pPr marL="0" marR="0" lvl="0" indent="0" algn="l" defTabSz="825417" rtl="0" eaLnBrk="1" fontAlgn="auto" latinLnBrk="0" hangingPunct="1">
              <a:lnSpc>
                <a:spcPct val="100000"/>
              </a:lnSpc>
              <a:spcBef>
                <a:spcPts val="0"/>
              </a:spcBef>
              <a:spcAft>
                <a:spcPts val="0"/>
              </a:spcAft>
              <a:buClrTx/>
              <a:buSzPct val="140000"/>
              <a:buFont typeface="Myriad Pro" panose="020B0503030403020204" pitchFamily="34" charset="0"/>
              <a:buNone/>
              <a:tabLst/>
              <a:defRPr/>
            </a:pPr>
            <a:r>
              <a:rPr kumimoji="0" lang="en-US" sz="35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Helvetica Neue Medium"/>
              </a:rPr>
              <a:t>LOW - PV Study</a:t>
            </a:r>
            <a:endParaRPr kumimoji="0" lang="en-US" sz="35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Helvetica Neue Medium"/>
            </a:endParaRPr>
          </a:p>
        </p:txBody>
      </p:sp>
      <p:sp>
        <p:nvSpPr>
          <p:cNvPr id="6" name="TextBox 5">
            <a:extLst>
              <a:ext uri="{FF2B5EF4-FFF2-40B4-BE49-F238E27FC236}">
                <a16:creationId xmlns:a16="http://schemas.microsoft.com/office/drawing/2014/main" id="{EE998590-2B84-149F-DAA4-2452E9D44609}"/>
              </a:ext>
            </a:extLst>
          </p:cNvPr>
          <p:cNvSpPr txBox="1"/>
          <p:nvPr/>
        </p:nvSpPr>
        <p:spPr>
          <a:xfrm>
            <a:off x="222265" y="6283484"/>
            <a:ext cx="6149677"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de-AT" sz="700" b="0" i="0" u="none" strike="noStrike" kern="1200" cap="none" spc="0" normalizeH="0" baseline="0" noProof="0" dirty="0" err="1">
                <a:ln>
                  <a:noFill/>
                </a:ln>
                <a:solidFill>
                  <a:srgbClr val="4A473C"/>
                </a:solidFill>
                <a:effectLst/>
                <a:uLnTx/>
                <a:uFillTx/>
                <a:latin typeface="Myriad Pro"/>
                <a:ea typeface="+mn-ea"/>
                <a:cs typeface="+mn-cs"/>
                <a:sym typeface="Helvetica Neue"/>
              </a:rPr>
              <a:t>Barbui</a:t>
            </a:r>
            <a:r>
              <a:rPr kumimoji="0" lang="de-AT" sz="700" b="0" i="0" u="none" strike="noStrike" kern="1200" cap="none" spc="0" normalizeH="0" baseline="0" noProof="0" dirty="0">
                <a:ln>
                  <a:noFill/>
                </a:ln>
                <a:solidFill>
                  <a:srgbClr val="4A473C"/>
                </a:solidFill>
                <a:effectLst/>
                <a:uLnTx/>
                <a:uFillTx/>
                <a:latin typeface="Myriad Pro"/>
                <a:ea typeface="+mn-ea"/>
                <a:cs typeface="+mn-cs"/>
                <a:sym typeface="Helvetica Neue"/>
              </a:rPr>
              <a:t> et al. NEJM 2023</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de-AT" sz="700" b="0" i="0" u="none" strike="noStrike" kern="1200" cap="none" spc="0" normalizeH="0" baseline="0" noProof="0" dirty="0">
              <a:ln>
                <a:noFill/>
              </a:ln>
              <a:solidFill>
                <a:srgbClr val="4A473C"/>
              </a:solidFill>
              <a:effectLst/>
              <a:uLnTx/>
              <a:uFillTx/>
              <a:latin typeface="Myriad Pro"/>
              <a:ea typeface="+mn-ea"/>
              <a:cs typeface="+mn-cs"/>
              <a:sym typeface="Helvetica Neue"/>
            </a:endParaRPr>
          </a:p>
          <a:p>
            <a:pPr marL="228600" marR="0" lvl="0" indent="-228600" algn="l" defTabSz="41275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err="1">
              <a:ln>
                <a:noFill/>
              </a:ln>
              <a:solidFill>
                <a:srgbClr val="473E2F"/>
              </a:solidFill>
              <a:effectLst/>
              <a:uLnTx/>
              <a:uFillTx/>
              <a:latin typeface="Myriad Pro" panose="020B0503030403020204" pitchFamily="34" charset="0"/>
              <a:ea typeface="+mn-ea"/>
              <a:cs typeface="+mn-cs"/>
              <a:sym typeface="Helvetica Neue"/>
            </a:endParaRPr>
          </a:p>
        </p:txBody>
      </p:sp>
      <p:sp>
        <p:nvSpPr>
          <p:cNvPr id="8" name="TextBox 7">
            <a:extLst>
              <a:ext uri="{FF2B5EF4-FFF2-40B4-BE49-F238E27FC236}">
                <a16:creationId xmlns:a16="http://schemas.microsoft.com/office/drawing/2014/main" id="{9CBB9599-E29C-00D4-E491-5BE9BD1B1753}"/>
              </a:ext>
            </a:extLst>
          </p:cNvPr>
          <p:cNvSpPr txBox="1"/>
          <p:nvPr/>
        </p:nvSpPr>
        <p:spPr>
          <a:xfrm>
            <a:off x="6936608" y="5311318"/>
            <a:ext cx="4686366"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73E2F"/>
                </a:solidFill>
                <a:effectLst/>
                <a:uLnTx/>
                <a:uFillTx/>
                <a:latin typeface="Myriad Pro"/>
                <a:ea typeface="+mn-ea"/>
                <a:cs typeface="+mn-cs"/>
              </a:rPr>
              <a:t>Risposta modesta nel sottogruppo di pazienti che sono passati da EXP to STD: necessità di dosi di ROPEG più elevate per essere efficace, come nel PROUD/CONTINUATION study?</a:t>
            </a:r>
          </a:p>
        </p:txBody>
      </p:sp>
      <p:sp>
        <p:nvSpPr>
          <p:cNvPr id="2" name="TextBox 1">
            <a:extLst>
              <a:ext uri="{FF2B5EF4-FFF2-40B4-BE49-F238E27FC236}">
                <a16:creationId xmlns:a16="http://schemas.microsoft.com/office/drawing/2014/main" id="{D7528250-B977-D288-223D-B8BAC614E3EE}"/>
              </a:ext>
            </a:extLst>
          </p:cNvPr>
          <p:cNvSpPr txBox="1"/>
          <p:nvPr/>
        </p:nvSpPr>
        <p:spPr>
          <a:xfrm>
            <a:off x="2149172" y="5611401"/>
            <a:ext cx="468636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73E2F"/>
                </a:solidFill>
                <a:effectLst/>
                <a:uLnTx/>
                <a:uFillTx/>
                <a:latin typeface="Myriad Pro"/>
                <a:ea typeface="+mn-ea"/>
                <a:cs typeface="+mn-cs"/>
              </a:rPr>
              <a:t>1 progressione di malattia nel gruppo STD: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73E2F"/>
                </a:solidFill>
                <a:effectLst/>
                <a:uLnTx/>
                <a:uFillTx/>
                <a:latin typeface="Myriad Pro"/>
                <a:ea typeface="+mn-ea"/>
                <a:cs typeface="+mn-cs"/>
              </a:rPr>
              <a:t>Trombocitosi progressiva e sintomi </a:t>
            </a:r>
            <a:r>
              <a:rPr kumimoji="0" lang="it-IT" sz="1800" b="0" i="0" u="none" strike="noStrike" kern="1200" cap="none" spc="0" normalizeH="0" baseline="0" noProof="0" dirty="0" err="1">
                <a:ln>
                  <a:noFill/>
                </a:ln>
                <a:solidFill>
                  <a:srgbClr val="473E2F"/>
                </a:solidFill>
                <a:effectLst/>
                <a:uLnTx/>
                <a:uFillTx/>
                <a:latin typeface="Myriad Pro"/>
                <a:ea typeface="+mn-ea"/>
                <a:cs typeface="+mn-cs"/>
              </a:rPr>
              <a:t>microvascolari</a:t>
            </a:r>
            <a:endParaRPr kumimoji="0" lang="it-IT" sz="1800" b="0" i="0" u="none" strike="noStrike" kern="1200" cap="none" spc="0" normalizeH="0" baseline="0" noProof="0" dirty="0">
              <a:ln>
                <a:noFill/>
              </a:ln>
              <a:solidFill>
                <a:srgbClr val="473E2F"/>
              </a:solidFill>
              <a:effectLst/>
              <a:uLnTx/>
              <a:uFillTx/>
              <a:latin typeface="Myriad Pro"/>
              <a:ea typeface="+mn-ea"/>
              <a:cs typeface="+mn-cs"/>
            </a:endParaRPr>
          </a:p>
        </p:txBody>
      </p:sp>
      <p:cxnSp>
        <p:nvCxnSpPr>
          <p:cNvPr id="7" name="Straight Connector 6">
            <a:extLst>
              <a:ext uri="{FF2B5EF4-FFF2-40B4-BE49-F238E27FC236}">
                <a16:creationId xmlns:a16="http://schemas.microsoft.com/office/drawing/2014/main" id="{A435FA4F-7E3C-79C0-579D-F62A7587228A}"/>
              </a:ext>
            </a:extLst>
          </p:cNvPr>
          <p:cNvCxnSpPr>
            <a:cxnSpLocks/>
          </p:cNvCxnSpPr>
          <p:nvPr/>
        </p:nvCxnSpPr>
        <p:spPr>
          <a:xfrm>
            <a:off x="6641196" y="1863090"/>
            <a:ext cx="0" cy="25717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4111A6B-5FC0-E97D-79F4-C5F63C7CAD45}"/>
              </a:ext>
            </a:extLst>
          </p:cNvPr>
          <p:cNvCxnSpPr>
            <a:cxnSpLocks/>
          </p:cNvCxnSpPr>
          <p:nvPr/>
        </p:nvCxnSpPr>
        <p:spPr>
          <a:xfrm>
            <a:off x="6644911" y="5562428"/>
            <a:ext cx="0" cy="108762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1447512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164B7-3997-D330-E7D8-2C1237F28700}"/>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0CF6B971-ECE2-D49C-8B80-CA9623DE735D}"/>
              </a:ext>
            </a:extLst>
          </p:cNvPr>
          <p:cNvSpPr txBox="1">
            <a:spLocks/>
          </p:cNvSpPr>
          <p:nvPr/>
        </p:nvSpPr>
        <p:spPr>
          <a:xfrm>
            <a:off x="192526" y="136280"/>
            <a:ext cx="11507388"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it-IT" sz="2800" b="1" spc="-5" dirty="0" err="1"/>
              <a:t>Conclusions</a:t>
            </a:r>
            <a:endParaRPr lang="it-IT" sz="2800" b="1" dirty="0"/>
          </a:p>
        </p:txBody>
      </p:sp>
      <p:sp>
        <p:nvSpPr>
          <p:cNvPr id="6" name="CasellaDiTesto 5">
            <a:extLst>
              <a:ext uri="{FF2B5EF4-FFF2-40B4-BE49-F238E27FC236}">
                <a16:creationId xmlns:a16="http://schemas.microsoft.com/office/drawing/2014/main" id="{7812BBE2-B2EF-23FC-2425-53FD7A2B980F}"/>
              </a:ext>
            </a:extLst>
          </p:cNvPr>
          <p:cNvSpPr txBox="1"/>
          <p:nvPr/>
        </p:nvSpPr>
        <p:spPr>
          <a:xfrm>
            <a:off x="402655" y="1844824"/>
            <a:ext cx="11292546" cy="2677656"/>
          </a:xfrm>
          <a:prstGeom prst="rect">
            <a:avLst/>
          </a:prstGeom>
          <a:noFill/>
        </p:spPr>
        <p:txBody>
          <a:bodyPr wrap="square" rtlCol="0">
            <a:spAutoFit/>
          </a:bodyPr>
          <a:lstStyle/>
          <a:p>
            <a:pPr marL="285750" indent="-285750">
              <a:buFont typeface="Arial" panose="020B0604020202020204" pitchFamily="34" charset="0"/>
              <a:buChar char="•"/>
            </a:pPr>
            <a:r>
              <a:rPr lang="en-GB" sz="2400" noProof="0" dirty="0"/>
              <a:t>Unmet need in PV patients resistant and/or intolerant to current treatments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noProof="0" dirty="0"/>
              <a:t>Importance to early identify patients who deserve a switch of treatment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Current s</a:t>
            </a:r>
            <a:r>
              <a:rPr lang="en-GB" sz="2400" noProof="0" dirty="0" err="1"/>
              <a:t>econd</a:t>
            </a:r>
            <a:r>
              <a:rPr lang="en-GB" sz="2400" noProof="0" dirty="0"/>
              <a:t> line treatment: IFN or </a:t>
            </a:r>
            <a:r>
              <a:rPr lang="en-GB" sz="2400" noProof="0" dirty="0" err="1"/>
              <a:t>ruxolitinib</a:t>
            </a:r>
            <a:endParaRPr lang="en-GB" sz="2400" noProof="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noProof="0" dirty="0"/>
              <a:t>New agents still under investigation </a:t>
            </a:r>
          </a:p>
        </p:txBody>
      </p:sp>
    </p:spTree>
    <p:extLst>
      <p:ext uri="{BB962C8B-B14F-4D97-AF65-F5344CB8AC3E}">
        <p14:creationId xmlns:p14="http://schemas.microsoft.com/office/powerpoint/2010/main" val="367570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FEA432-867B-F2E4-8523-AC33C40BDDAC}"/>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E636BA37-7A6E-240F-B3FA-BD2662630AD5}"/>
              </a:ext>
            </a:extLst>
          </p:cNvPr>
          <p:cNvSpPr txBox="1">
            <a:spLocks/>
          </p:cNvSpPr>
          <p:nvPr/>
        </p:nvSpPr>
        <p:spPr>
          <a:xfrm>
            <a:off x="192526" y="136280"/>
            <a:ext cx="11507388"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it-IT" sz="2800" b="1" spc="-5" dirty="0" err="1"/>
              <a:t>Rusfertide</a:t>
            </a:r>
            <a:r>
              <a:rPr lang="it-IT" sz="2800" b="1" spc="-5" dirty="0"/>
              <a:t> in PV: </a:t>
            </a:r>
            <a:r>
              <a:rPr lang="it-IT" sz="2800" b="1" spc="-5" dirty="0" err="1"/>
              <a:t>efficacy</a:t>
            </a:r>
            <a:r>
              <a:rPr lang="it-IT" sz="2800" b="1" spc="-5" dirty="0"/>
              <a:t> and </a:t>
            </a:r>
            <a:r>
              <a:rPr lang="it-IT" sz="2800" b="1" spc="-5" dirty="0" err="1"/>
              <a:t>safety</a:t>
            </a:r>
            <a:endParaRPr lang="it-IT" sz="2800" b="1" dirty="0"/>
          </a:p>
        </p:txBody>
      </p:sp>
      <p:sp>
        <p:nvSpPr>
          <p:cNvPr id="7" name="CasellaDiTesto 6">
            <a:extLst>
              <a:ext uri="{FF2B5EF4-FFF2-40B4-BE49-F238E27FC236}">
                <a16:creationId xmlns:a16="http://schemas.microsoft.com/office/drawing/2014/main" id="{A88522A4-C01E-1AC4-DAB6-168594182417}"/>
              </a:ext>
            </a:extLst>
          </p:cNvPr>
          <p:cNvSpPr txBox="1"/>
          <p:nvPr/>
        </p:nvSpPr>
        <p:spPr>
          <a:xfrm>
            <a:off x="192526" y="3894208"/>
            <a:ext cx="9193351" cy="2308324"/>
          </a:xfrm>
          <a:prstGeom prst="rect">
            <a:avLst/>
          </a:prstGeom>
          <a:noFill/>
        </p:spPr>
        <p:txBody>
          <a:bodyPr wrap="none" rtlCol="0">
            <a:spAutoFit/>
          </a:bodyPr>
          <a:lstStyle/>
          <a:p>
            <a:pPr marL="285750" indent="-285750">
              <a:buFont typeface="Arial" panose="020B0604020202020204" pitchFamily="34" charset="0"/>
              <a:buChar char="•"/>
            </a:pPr>
            <a:r>
              <a:rPr lang="en-GB" sz="2400" noProof="0" dirty="0"/>
              <a:t>70 patients with PV during current available treatment.</a:t>
            </a:r>
          </a:p>
          <a:p>
            <a:pPr marL="285750" indent="-285750">
              <a:buFont typeface="Arial" panose="020B0604020202020204" pitchFamily="34" charset="0"/>
              <a:buChar char="•"/>
            </a:pPr>
            <a:r>
              <a:rPr lang="en-GB" sz="2400" noProof="0" dirty="0" err="1"/>
              <a:t>Rusfertide</a:t>
            </a:r>
            <a:r>
              <a:rPr lang="en-GB" sz="2400" noProof="0" dirty="0"/>
              <a:t> was administered </a:t>
            </a:r>
            <a:r>
              <a:rPr lang="en-GB" sz="2400" noProof="0" dirty="0" err="1"/>
              <a:t>sc</a:t>
            </a:r>
            <a:r>
              <a:rPr lang="en-GB" sz="2400" noProof="0" dirty="0"/>
              <a:t> weekly with a dose ranging 10-120 mg</a:t>
            </a:r>
          </a:p>
          <a:p>
            <a:pPr marL="285750" indent="-285750">
              <a:buFont typeface="Arial" panose="020B0604020202020204" pitchFamily="34" charset="0"/>
              <a:buChar char="•"/>
            </a:pPr>
            <a:r>
              <a:rPr lang="en-GB" sz="2400" dirty="0"/>
              <a:t>All patients in the second part of the trial had a </a:t>
            </a:r>
            <a:r>
              <a:rPr lang="en-GB" sz="2400" dirty="0" err="1"/>
              <a:t>hematocrit</a:t>
            </a:r>
            <a:r>
              <a:rPr lang="en-GB" sz="2400" dirty="0"/>
              <a:t> control </a:t>
            </a:r>
          </a:p>
          <a:p>
            <a:r>
              <a:rPr lang="en-GB" sz="2400" dirty="0"/>
              <a:t>    and </a:t>
            </a:r>
            <a:r>
              <a:rPr lang="en-GB" sz="2400" dirty="0" err="1"/>
              <a:t>i</a:t>
            </a:r>
            <a:r>
              <a:rPr lang="en-GB" sz="2400" noProof="0" dirty="0" err="1"/>
              <a:t>ncreased</a:t>
            </a:r>
            <a:r>
              <a:rPr lang="en-GB" sz="2400" noProof="0" dirty="0"/>
              <a:t> level of ferritin</a:t>
            </a:r>
            <a:endParaRPr lang="en-GB" sz="2400" dirty="0"/>
          </a:p>
          <a:p>
            <a:pPr marL="342900" indent="-342900">
              <a:buFont typeface="Arial" panose="020B0604020202020204" pitchFamily="34" charset="0"/>
              <a:buChar char="•"/>
            </a:pPr>
            <a:r>
              <a:rPr lang="en-GB" sz="2400" dirty="0"/>
              <a:t>More common side effects were fatigue and injection side reaction, </a:t>
            </a:r>
          </a:p>
          <a:p>
            <a:r>
              <a:rPr lang="en-GB" sz="2400" noProof="0" dirty="0"/>
              <a:t>     pruritus, nausea but very few of grade 3</a:t>
            </a:r>
          </a:p>
        </p:txBody>
      </p:sp>
      <p:sp>
        <p:nvSpPr>
          <p:cNvPr id="3" name="5 CuadroTexto">
            <a:extLst>
              <a:ext uri="{FF2B5EF4-FFF2-40B4-BE49-F238E27FC236}">
                <a16:creationId xmlns:a16="http://schemas.microsoft.com/office/drawing/2014/main" id="{6FD26E51-3580-C4FA-65F6-E4A98E707B65}"/>
              </a:ext>
            </a:extLst>
          </p:cNvPr>
          <p:cNvSpPr txBox="1">
            <a:spLocks noChangeArrowheads="1"/>
          </p:cNvSpPr>
          <p:nvPr/>
        </p:nvSpPr>
        <p:spPr bwMode="auto">
          <a:xfrm>
            <a:off x="5946220" y="6582836"/>
            <a:ext cx="59383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40000"/>
              </a:spcBef>
              <a:buClr>
                <a:schemeClr val="tx2"/>
              </a:buClr>
              <a:buChar char="•"/>
              <a:defRPr sz="3200" b="1">
                <a:solidFill>
                  <a:schemeClr val="tx1"/>
                </a:solidFill>
                <a:latin typeface="Arial" pitchFamily="34" charset="0"/>
              </a:defRPr>
            </a:lvl1pPr>
            <a:lvl2pPr marL="742950" indent="-285750" eaLnBrk="0" hangingPunct="0">
              <a:spcBef>
                <a:spcPct val="20000"/>
              </a:spcBef>
              <a:buClr>
                <a:schemeClr val="tx2"/>
              </a:buClr>
              <a:buChar char="–"/>
              <a:defRPr sz="2800" b="1">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400" b="1">
                <a:solidFill>
                  <a:schemeClr val="tx1"/>
                </a:solidFill>
                <a:latin typeface="Arial" pitchFamily="34" charset="0"/>
              </a:defRPr>
            </a:lvl3pPr>
            <a:lvl4pPr marL="1600200" indent="-228600" eaLnBrk="0" hangingPunct="0">
              <a:spcBef>
                <a:spcPct val="20000"/>
              </a:spcBef>
              <a:buClr>
                <a:schemeClr val="tx2"/>
              </a:buClr>
              <a:buChar char="–"/>
              <a:defRPr sz="2000" b="1">
                <a:solidFill>
                  <a:schemeClr val="tx1"/>
                </a:solidFill>
                <a:latin typeface="Arial" pitchFamily="34" charset="0"/>
              </a:defRPr>
            </a:lvl4pPr>
            <a:lvl5pPr marL="2057400" indent="-228600" eaLnBrk="0" hangingPunct="0">
              <a:spcBef>
                <a:spcPct val="20000"/>
              </a:spcBef>
              <a:buClr>
                <a:schemeClr val="tx2"/>
              </a:buClr>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itchFamily="34" charset="0"/>
              </a:defRPr>
            </a:lvl9pPr>
          </a:lstStyle>
          <a:p>
            <a:pPr algn="r" defTabSz="685800" eaLnBrk="1" hangingPunct="1">
              <a:spcBef>
                <a:spcPct val="0"/>
              </a:spcBef>
              <a:buClrTx/>
              <a:buNone/>
              <a:defRPr/>
            </a:pPr>
            <a:r>
              <a:rPr lang="en-US" altLang="es-ES" sz="600" b="0" kern="0" noProof="1">
                <a:solidFill>
                  <a:srgbClr val="000000"/>
                </a:solidFill>
              </a:rPr>
              <a:t>Kremyanskaya et al Nengl J Med  2024</a:t>
            </a:r>
            <a:endParaRPr lang="en-GB" altLang="es-ES" sz="600" b="0" kern="0" noProof="1">
              <a:solidFill>
                <a:srgbClr val="000000"/>
              </a:solidFill>
            </a:endParaRPr>
          </a:p>
        </p:txBody>
      </p:sp>
      <p:pic>
        <p:nvPicPr>
          <p:cNvPr id="4" name="Immagine 3">
            <a:extLst>
              <a:ext uri="{FF2B5EF4-FFF2-40B4-BE49-F238E27FC236}">
                <a16:creationId xmlns:a16="http://schemas.microsoft.com/office/drawing/2014/main" id="{C203D110-09B8-15EA-FDED-E5FF759636EE}"/>
              </a:ext>
            </a:extLst>
          </p:cNvPr>
          <p:cNvPicPr>
            <a:picLocks noChangeAspect="1"/>
          </p:cNvPicPr>
          <p:nvPr/>
        </p:nvPicPr>
        <p:blipFill>
          <a:blip r:embed="rId2"/>
          <a:stretch>
            <a:fillRect/>
          </a:stretch>
        </p:blipFill>
        <p:spPr>
          <a:xfrm>
            <a:off x="9204863" y="3289300"/>
            <a:ext cx="2679700" cy="3020020"/>
          </a:xfrm>
          <a:prstGeom prst="rect">
            <a:avLst/>
          </a:prstGeom>
        </p:spPr>
      </p:pic>
      <p:pic>
        <p:nvPicPr>
          <p:cNvPr id="8" name="Immagine 7">
            <a:extLst>
              <a:ext uri="{FF2B5EF4-FFF2-40B4-BE49-F238E27FC236}">
                <a16:creationId xmlns:a16="http://schemas.microsoft.com/office/drawing/2014/main" id="{EDD800CB-3827-0C9F-36E5-A118CD0F15B7}"/>
              </a:ext>
            </a:extLst>
          </p:cNvPr>
          <p:cNvPicPr>
            <a:picLocks noChangeAspect="1"/>
          </p:cNvPicPr>
          <p:nvPr/>
        </p:nvPicPr>
        <p:blipFill>
          <a:blip r:embed="rId3"/>
          <a:stretch>
            <a:fillRect/>
          </a:stretch>
        </p:blipFill>
        <p:spPr>
          <a:xfrm>
            <a:off x="5736339" y="357815"/>
            <a:ext cx="6179978" cy="2790116"/>
          </a:xfrm>
          <a:prstGeom prst="rect">
            <a:avLst/>
          </a:prstGeom>
        </p:spPr>
      </p:pic>
      <p:pic>
        <p:nvPicPr>
          <p:cNvPr id="9" name="Immagine 8">
            <a:extLst>
              <a:ext uri="{FF2B5EF4-FFF2-40B4-BE49-F238E27FC236}">
                <a16:creationId xmlns:a16="http://schemas.microsoft.com/office/drawing/2014/main" id="{CCC3A17C-CC3A-7E91-51E4-874F2182C84D}"/>
              </a:ext>
            </a:extLst>
          </p:cNvPr>
          <p:cNvPicPr>
            <a:picLocks noChangeAspect="1"/>
          </p:cNvPicPr>
          <p:nvPr/>
        </p:nvPicPr>
        <p:blipFill>
          <a:blip r:embed="rId4"/>
          <a:stretch>
            <a:fillRect/>
          </a:stretch>
        </p:blipFill>
        <p:spPr>
          <a:xfrm>
            <a:off x="767408" y="1424663"/>
            <a:ext cx="4140200" cy="1371600"/>
          </a:xfrm>
          <a:prstGeom prst="rect">
            <a:avLst/>
          </a:prstGeom>
        </p:spPr>
      </p:pic>
    </p:spTree>
    <p:extLst>
      <p:ext uri="{BB962C8B-B14F-4D97-AF65-F5344CB8AC3E}">
        <p14:creationId xmlns:p14="http://schemas.microsoft.com/office/powerpoint/2010/main" val="1512639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6A53485-04CA-ADB1-9A26-15E91EA6F2AD}"/>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657C768-DA87-547A-8B55-526684CAA21A}"/>
              </a:ext>
            </a:extLst>
          </p:cNvPr>
          <p:cNvSpPr txBox="1">
            <a:spLocks/>
          </p:cNvSpPr>
          <p:nvPr/>
        </p:nvSpPr>
        <p:spPr>
          <a:xfrm>
            <a:off x="192526" y="136280"/>
            <a:ext cx="11507388"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it-IT" sz="2800" b="1" spc="-5" dirty="0" err="1"/>
              <a:t>Idasanutlin</a:t>
            </a:r>
            <a:r>
              <a:rPr lang="it-IT" sz="2800" b="1" spc="-5" dirty="0"/>
              <a:t> (MDM2 </a:t>
            </a:r>
            <a:r>
              <a:rPr lang="it-IT" sz="2800" b="1" spc="-5" dirty="0" err="1"/>
              <a:t>inhibitor</a:t>
            </a:r>
            <a:r>
              <a:rPr lang="it-IT" sz="2800" b="1" spc="-5" dirty="0"/>
              <a:t>) in PV: </a:t>
            </a:r>
            <a:r>
              <a:rPr lang="it-IT" sz="2800" b="1" spc="-5" dirty="0" err="1"/>
              <a:t>efficacy</a:t>
            </a:r>
            <a:r>
              <a:rPr lang="it-IT" sz="2800" b="1" spc="-5" dirty="0"/>
              <a:t> and </a:t>
            </a:r>
            <a:r>
              <a:rPr lang="it-IT" sz="2800" b="1" spc="-5" dirty="0" err="1"/>
              <a:t>safety</a:t>
            </a:r>
            <a:endParaRPr lang="it-IT" sz="2800" b="1" dirty="0"/>
          </a:p>
        </p:txBody>
      </p:sp>
      <p:sp>
        <p:nvSpPr>
          <p:cNvPr id="3" name="5 CuadroTexto">
            <a:extLst>
              <a:ext uri="{FF2B5EF4-FFF2-40B4-BE49-F238E27FC236}">
                <a16:creationId xmlns:a16="http://schemas.microsoft.com/office/drawing/2014/main" id="{EFE339CC-F94E-40AC-461A-6E0BC35D460A}"/>
              </a:ext>
            </a:extLst>
          </p:cNvPr>
          <p:cNvSpPr txBox="1">
            <a:spLocks noChangeArrowheads="1"/>
          </p:cNvSpPr>
          <p:nvPr/>
        </p:nvSpPr>
        <p:spPr bwMode="auto">
          <a:xfrm>
            <a:off x="5946220" y="6582836"/>
            <a:ext cx="593834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tx2"/>
              </a:buClr>
              <a:buChar char="•"/>
              <a:defRPr sz="3200" b="1">
                <a:solidFill>
                  <a:schemeClr val="tx1"/>
                </a:solidFill>
                <a:latin typeface="Arial" pitchFamily="34" charset="0"/>
              </a:defRPr>
            </a:lvl1pPr>
            <a:lvl2pPr marL="742950" indent="-285750" eaLnBrk="0" hangingPunct="0">
              <a:spcBef>
                <a:spcPct val="20000"/>
              </a:spcBef>
              <a:buClr>
                <a:schemeClr val="tx2"/>
              </a:buClr>
              <a:buChar char="–"/>
              <a:defRPr sz="2800" b="1">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400" b="1">
                <a:solidFill>
                  <a:schemeClr val="tx1"/>
                </a:solidFill>
                <a:latin typeface="Arial" pitchFamily="34" charset="0"/>
              </a:defRPr>
            </a:lvl3pPr>
            <a:lvl4pPr marL="1600200" indent="-228600" eaLnBrk="0" hangingPunct="0">
              <a:spcBef>
                <a:spcPct val="20000"/>
              </a:spcBef>
              <a:buClr>
                <a:schemeClr val="tx2"/>
              </a:buClr>
              <a:buChar char="–"/>
              <a:defRPr sz="2000" b="1">
                <a:solidFill>
                  <a:schemeClr val="tx1"/>
                </a:solidFill>
                <a:latin typeface="Arial" pitchFamily="34" charset="0"/>
              </a:defRPr>
            </a:lvl4pPr>
            <a:lvl5pPr marL="2057400" indent="-228600" eaLnBrk="0" hangingPunct="0">
              <a:spcBef>
                <a:spcPct val="20000"/>
              </a:spcBef>
              <a:buClr>
                <a:schemeClr val="tx2"/>
              </a:buClr>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itchFamily="34" charset="0"/>
              </a:defRPr>
            </a:lvl9pPr>
          </a:lstStyle>
          <a:p>
            <a:pPr algn="r" defTabSz="685800" eaLnBrk="1" hangingPunct="1">
              <a:spcBef>
                <a:spcPct val="0"/>
              </a:spcBef>
              <a:buClrTx/>
              <a:buNone/>
              <a:defRPr/>
            </a:pPr>
            <a:r>
              <a:rPr lang="en-US" altLang="es-ES" sz="600" b="0" kern="0" noProof="1">
                <a:solidFill>
                  <a:srgbClr val="000000"/>
                </a:solidFill>
              </a:rPr>
              <a:t>Mascharenas  et al Blood adv 2021</a:t>
            </a:r>
            <a:endParaRPr lang="en-GB" altLang="es-ES" sz="600" b="0" kern="0" noProof="1">
              <a:solidFill>
                <a:srgbClr val="000000"/>
              </a:solidFill>
            </a:endParaRPr>
          </a:p>
        </p:txBody>
      </p:sp>
      <p:sp>
        <p:nvSpPr>
          <p:cNvPr id="5" name="CasellaDiTesto 4">
            <a:extLst>
              <a:ext uri="{FF2B5EF4-FFF2-40B4-BE49-F238E27FC236}">
                <a16:creationId xmlns:a16="http://schemas.microsoft.com/office/drawing/2014/main" id="{E8BC6BAE-2D23-112E-1377-55F6E92F65CB}"/>
              </a:ext>
            </a:extLst>
          </p:cNvPr>
          <p:cNvSpPr txBox="1"/>
          <p:nvPr/>
        </p:nvSpPr>
        <p:spPr>
          <a:xfrm>
            <a:off x="524340" y="4366845"/>
            <a:ext cx="9410974" cy="2308324"/>
          </a:xfrm>
          <a:prstGeom prst="rect">
            <a:avLst/>
          </a:prstGeom>
          <a:noFill/>
        </p:spPr>
        <p:txBody>
          <a:bodyPr wrap="none" rtlCol="0">
            <a:spAutoFit/>
          </a:bodyPr>
          <a:lstStyle/>
          <a:p>
            <a:pPr marL="285750" indent="-285750">
              <a:buFont typeface="Arial" panose="020B0604020202020204" pitchFamily="34" charset="0"/>
              <a:buChar char="•"/>
            </a:pPr>
            <a:r>
              <a:rPr lang="en-GB" sz="2400" noProof="0" dirty="0"/>
              <a:t>27 patients enrolled in a phase 1 study after resistant/intolerance to HU</a:t>
            </a:r>
          </a:p>
          <a:p>
            <a:pPr marL="285750" indent="-285750">
              <a:buFont typeface="Arial" panose="020B0604020202020204" pitchFamily="34" charset="0"/>
              <a:buChar char="•"/>
            </a:pPr>
            <a:r>
              <a:rPr lang="en-GB" sz="2400" dirty="0"/>
              <a:t>Primary endpoint: CHR and reduction of splenomegaly (SVR&gt;35%)</a:t>
            </a:r>
          </a:p>
          <a:p>
            <a:pPr marL="285750" indent="-285750">
              <a:buFont typeface="Arial" panose="020B0604020202020204" pitchFamily="34" charset="0"/>
              <a:buChar char="•"/>
            </a:pPr>
            <a:r>
              <a:rPr lang="en-GB" sz="2400" noProof="0" dirty="0"/>
              <a:t>69% of pts with splenomegaly achieved the endpoint with 1 in CHR</a:t>
            </a:r>
          </a:p>
          <a:p>
            <a:pPr marL="285750" indent="-285750">
              <a:buFont typeface="Arial" panose="020B0604020202020204" pitchFamily="34" charset="0"/>
              <a:buChar char="•"/>
            </a:pPr>
            <a:r>
              <a:rPr lang="en-GB" sz="2400" dirty="0"/>
              <a:t>56% of pts achieved </a:t>
            </a:r>
            <a:r>
              <a:rPr lang="en-GB" sz="2400" dirty="0" err="1"/>
              <a:t>hematocrit</a:t>
            </a:r>
            <a:r>
              <a:rPr lang="en-GB" sz="2400" dirty="0"/>
              <a:t> control with 50% in CHR</a:t>
            </a:r>
          </a:p>
          <a:p>
            <a:pPr marL="285750" indent="-285750">
              <a:buFont typeface="Arial" panose="020B0604020202020204" pitchFamily="34" charset="0"/>
              <a:buChar char="•"/>
            </a:pPr>
            <a:r>
              <a:rPr lang="en-GB" sz="2400" noProof="0" dirty="0"/>
              <a:t>43% of pts achieved TSS &gt;50%</a:t>
            </a:r>
          </a:p>
          <a:p>
            <a:pPr marL="285750" indent="-285750">
              <a:buFont typeface="Arial" panose="020B0604020202020204" pitchFamily="34" charset="0"/>
              <a:buChar char="•"/>
            </a:pPr>
            <a:r>
              <a:rPr lang="en-GB" sz="2400" dirty="0"/>
              <a:t>More common AE : nausea, </a:t>
            </a:r>
            <a:r>
              <a:rPr lang="en-GB" sz="2400" dirty="0" err="1"/>
              <a:t>diarrhea</a:t>
            </a:r>
            <a:r>
              <a:rPr lang="en-GB" sz="2400" dirty="0"/>
              <a:t>, vomiting</a:t>
            </a:r>
            <a:endParaRPr lang="en-GB" sz="2400" noProof="0" dirty="0"/>
          </a:p>
        </p:txBody>
      </p:sp>
      <p:pic>
        <p:nvPicPr>
          <p:cNvPr id="6" name="Immagine 5">
            <a:extLst>
              <a:ext uri="{FF2B5EF4-FFF2-40B4-BE49-F238E27FC236}">
                <a16:creationId xmlns:a16="http://schemas.microsoft.com/office/drawing/2014/main" id="{6CD48C3F-5D4B-F5D7-F745-0586337786F2}"/>
              </a:ext>
            </a:extLst>
          </p:cNvPr>
          <p:cNvPicPr>
            <a:picLocks noChangeAspect="1"/>
          </p:cNvPicPr>
          <p:nvPr/>
        </p:nvPicPr>
        <p:blipFill>
          <a:blip r:embed="rId2"/>
          <a:stretch>
            <a:fillRect/>
          </a:stretch>
        </p:blipFill>
        <p:spPr>
          <a:xfrm>
            <a:off x="335361" y="1095488"/>
            <a:ext cx="4896544" cy="2971139"/>
          </a:xfrm>
          <a:prstGeom prst="rect">
            <a:avLst/>
          </a:prstGeom>
        </p:spPr>
      </p:pic>
      <p:sp>
        <p:nvSpPr>
          <p:cNvPr id="10" name="CasellaDiTesto 9">
            <a:extLst>
              <a:ext uri="{FF2B5EF4-FFF2-40B4-BE49-F238E27FC236}">
                <a16:creationId xmlns:a16="http://schemas.microsoft.com/office/drawing/2014/main" id="{546CC166-919A-4F96-1D22-8CC2A7B05ED8}"/>
              </a:ext>
            </a:extLst>
          </p:cNvPr>
          <p:cNvSpPr txBox="1"/>
          <p:nvPr/>
        </p:nvSpPr>
        <p:spPr>
          <a:xfrm>
            <a:off x="335360" y="908720"/>
            <a:ext cx="432048" cy="504056"/>
          </a:xfrm>
          <a:prstGeom prst="rect">
            <a:avLst/>
          </a:prstGeom>
          <a:solidFill>
            <a:schemeClr val="bg1"/>
          </a:solidFill>
        </p:spPr>
        <p:txBody>
          <a:bodyPr wrap="square" rtlCol="0">
            <a:spAutoFit/>
          </a:bodyPr>
          <a:lstStyle/>
          <a:p>
            <a:endParaRPr lang="it-IT" dirty="0"/>
          </a:p>
        </p:txBody>
      </p:sp>
      <p:pic>
        <p:nvPicPr>
          <p:cNvPr id="13" name="Immagine 12">
            <a:extLst>
              <a:ext uri="{FF2B5EF4-FFF2-40B4-BE49-F238E27FC236}">
                <a16:creationId xmlns:a16="http://schemas.microsoft.com/office/drawing/2014/main" id="{48A3C25F-4F1D-2818-6AD4-36A683311009}"/>
              </a:ext>
            </a:extLst>
          </p:cNvPr>
          <p:cNvPicPr>
            <a:picLocks noChangeAspect="1"/>
          </p:cNvPicPr>
          <p:nvPr/>
        </p:nvPicPr>
        <p:blipFill>
          <a:blip r:embed="rId3"/>
          <a:stretch>
            <a:fillRect/>
          </a:stretch>
        </p:blipFill>
        <p:spPr>
          <a:xfrm>
            <a:off x="5918296" y="1259439"/>
            <a:ext cx="5938343" cy="2641600"/>
          </a:xfrm>
          <a:prstGeom prst="rect">
            <a:avLst/>
          </a:prstGeom>
        </p:spPr>
      </p:pic>
    </p:spTree>
    <p:extLst>
      <p:ext uri="{BB962C8B-B14F-4D97-AF65-F5344CB8AC3E}">
        <p14:creationId xmlns:p14="http://schemas.microsoft.com/office/powerpoint/2010/main" val="2859667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A8ABFD1-9B6E-EE39-E20C-73D9B8BE29B7}"/>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6B5B927B-C9EE-16C7-3B4F-887D391CC3B7}"/>
              </a:ext>
            </a:extLst>
          </p:cNvPr>
          <p:cNvSpPr txBox="1">
            <a:spLocks/>
          </p:cNvSpPr>
          <p:nvPr/>
        </p:nvSpPr>
        <p:spPr>
          <a:xfrm>
            <a:off x="192526" y="136280"/>
            <a:ext cx="11507388"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it-IT" sz="2800" b="1" spc="-5" dirty="0" err="1"/>
              <a:t>Givinostat</a:t>
            </a:r>
            <a:r>
              <a:rPr lang="it-IT" sz="2800" b="1" spc="-5" dirty="0"/>
              <a:t> (</a:t>
            </a:r>
            <a:r>
              <a:rPr lang="it-IT" sz="2800" b="1" spc="-5" dirty="0" err="1"/>
              <a:t>histone-deacetylase</a:t>
            </a:r>
            <a:r>
              <a:rPr lang="it-IT" sz="2800" b="1" spc="-5" dirty="0"/>
              <a:t> </a:t>
            </a:r>
            <a:r>
              <a:rPr lang="it-IT" sz="2800" b="1" spc="-5" dirty="0" err="1"/>
              <a:t>inhibitor</a:t>
            </a:r>
            <a:r>
              <a:rPr lang="it-IT" sz="2800" b="1" spc="-5" dirty="0"/>
              <a:t>) in PV: </a:t>
            </a:r>
            <a:r>
              <a:rPr lang="it-IT" sz="2800" b="1" spc="-5" dirty="0" err="1"/>
              <a:t>efficacy</a:t>
            </a:r>
            <a:r>
              <a:rPr lang="it-IT" sz="2800" b="1" spc="-5" dirty="0"/>
              <a:t> and </a:t>
            </a:r>
            <a:r>
              <a:rPr lang="it-IT" sz="2800" b="1" spc="-5" dirty="0" err="1"/>
              <a:t>safety</a:t>
            </a:r>
            <a:endParaRPr lang="it-IT" sz="2800" b="1" dirty="0"/>
          </a:p>
        </p:txBody>
      </p:sp>
      <p:sp>
        <p:nvSpPr>
          <p:cNvPr id="3" name="5 CuadroTexto">
            <a:extLst>
              <a:ext uri="{FF2B5EF4-FFF2-40B4-BE49-F238E27FC236}">
                <a16:creationId xmlns:a16="http://schemas.microsoft.com/office/drawing/2014/main" id="{7E80FB1E-508A-8721-75B8-891594B5A74F}"/>
              </a:ext>
            </a:extLst>
          </p:cNvPr>
          <p:cNvSpPr txBox="1">
            <a:spLocks noChangeArrowheads="1"/>
          </p:cNvSpPr>
          <p:nvPr/>
        </p:nvSpPr>
        <p:spPr bwMode="auto">
          <a:xfrm>
            <a:off x="5946220" y="6582836"/>
            <a:ext cx="59383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40000"/>
              </a:spcBef>
              <a:buClr>
                <a:schemeClr val="tx2"/>
              </a:buClr>
              <a:buChar char="•"/>
              <a:defRPr sz="3200" b="1">
                <a:solidFill>
                  <a:schemeClr val="tx1"/>
                </a:solidFill>
                <a:latin typeface="Arial" pitchFamily="34" charset="0"/>
              </a:defRPr>
            </a:lvl1pPr>
            <a:lvl2pPr marL="742950" indent="-285750" eaLnBrk="0" hangingPunct="0">
              <a:spcBef>
                <a:spcPct val="20000"/>
              </a:spcBef>
              <a:buClr>
                <a:schemeClr val="tx2"/>
              </a:buClr>
              <a:buChar char="–"/>
              <a:defRPr sz="2800" b="1">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400" b="1">
                <a:solidFill>
                  <a:schemeClr val="tx1"/>
                </a:solidFill>
                <a:latin typeface="Arial" pitchFamily="34" charset="0"/>
              </a:defRPr>
            </a:lvl3pPr>
            <a:lvl4pPr marL="1600200" indent="-228600" eaLnBrk="0" hangingPunct="0">
              <a:spcBef>
                <a:spcPct val="20000"/>
              </a:spcBef>
              <a:buClr>
                <a:schemeClr val="tx2"/>
              </a:buClr>
              <a:buChar char="–"/>
              <a:defRPr sz="2000" b="1">
                <a:solidFill>
                  <a:schemeClr val="tx1"/>
                </a:solidFill>
                <a:latin typeface="Arial" pitchFamily="34" charset="0"/>
              </a:defRPr>
            </a:lvl4pPr>
            <a:lvl5pPr marL="2057400" indent="-228600" eaLnBrk="0" hangingPunct="0">
              <a:spcBef>
                <a:spcPct val="20000"/>
              </a:spcBef>
              <a:buClr>
                <a:schemeClr val="tx2"/>
              </a:buClr>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itchFamily="34" charset="0"/>
              </a:defRPr>
            </a:lvl9pPr>
          </a:lstStyle>
          <a:p>
            <a:pPr algn="r" defTabSz="685800" eaLnBrk="1" hangingPunct="1">
              <a:spcBef>
                <a:spcPct val="0"/>
              </a:spcBef>
              <a:buClrTx/>
              <a:buNone/>
              <a:defRPr/>
            </a:pPr>
            <a:r>
              <a:rPr lang="en-US" altLang="es-ES" sz="600" b="0" kern="0" noProof="1">
                <a:solidFill>
                  <a:srgbClr val="000000"/>
                </a:solidFill>
              </a:rPr>
              <a:t>Rambaldi et al Blood Cancer J  2021</a:t>
            </a:r>
            <a:endParaRPr lang="en-GB" altLang="es-ES" sz="600" b="0" kern="0" noProof="1">
              <a:solidFill>
                <a:srgbClr val="000000"/>
              </a:solidFill>
            </a:endParaRPr>
          </a:p>
        </p:txBody>
      </p:sp>
      <p:sp>
        <p:nvSpPr>
          <p:cNvPr id="5" name="CasellaDiTesto 4">
            <a:extLst>
              <a:ext uri="{FF2B5EF4-FFF2-40B4-BE49-F238E27FC236}">
                <a16:creationId xmlns:a16="http://schemas.microsoft.com/office/drawing/2014/main" id="{685B0F83-548A-051A-D438-037BDC381638}"/>
              </a:ext>
            </a:extLst>
          </p:cNvPr>
          <p:cNvSpPr txBox="1"/>
          <p:nvPr/>
        </p:nvSpPr>
        <p:spPr>
          <a:xfrm>
            <a:off x="331249" y="5301208"/>
            <a:ext cx="6538778" cy="1200329"/>
          </a:xfrm>
          <a:prstGeom prst="rect">
            <a:avLst/>
          </a:prstGeom>
          <a:noFill/>
        </p:spPr>
        <p:txBody>
          <a:bodyPr wrap="none" rtlCol="0">
            <a:spAutoFit/>
          </a:bodyPr>
          <a:lstStyle/>
          <a:p>
            <a:pPr marL="285750" indent="-285750">
              <a:buFont typeface="Arial" panose="020B0604020202020204" pitchFamily="34" charset="0"/>
              <a:buChar char="•"/>
            </a:pPr>
            <a:r>
              <a:rPr lang="en-GB" sz="2400" noProof="0" dirty="0"/>
              <a:t>51 patients enrolled with mean 4-years of FU</a:t>
            </a:r>
          </a:p>
          <a:p>
            <a:pPr marL="285750" indent="-285750">
              <a:buFont typeface="Arial" panose="020B0604020202020204" pitchFamily="34" charset="0"/>
              <a:buChar char="•"/>
            </a:pPr>
            <a:r>
              <a:rPr lang="en-GB" sz="2400" dirty="0"/>
              <a:t>ORR greater than 80%</a:t>
            </a:r>
          </a:p>
          <a:p>
            <a:pPr marL="285750" indent="-285750">
              <a:buFont typeface="Arial" panose="020B0604020202020204" pitchFamily="34" charset="0"/>
              <a:buChar char="•"/>
            </a:pPr>
            <a:r>
              <a:rPr lang="en-GB" sz="2400" dirty="0"/>
              <a:t>Only 10% of pts reported grade 3 adverse events</a:t>
            </a:r>
            <a:endParaRPr lang="en-GB" sz="2400" noProof="0" dirty="0"/>
          </a:p>
        </p:txBody>
      </p:sp>
      <p:pic>
        <p:nvPicPr>
          <p:cNvPr id="4" name="Immagine 3">
            <a:extLst>
              <a:ext uri="{FF2B5EF4-FFF2-40B4-BE49-F238E27FC236}">
                <a16:creationId xmlns:a16="http://schemas.microsoft.com/office/drawing/2014/main" id="{53DD349D-AF1B-D6E9-D503-121AD3CBD8DD}"/>
              </a:ext>
            </a:extLst>
          </p:cNvPr>
          <p:cNvPicPr>
            <a:picLocks noChangeAspect="1"/>
          </p:cNvPicPr>
          <p:nvPr/>
        </p:nvPicPr>
        <p:blipFill>
          <a:blip r:embed="rId2"/>
          <a:stretch>
            <a:fillRect/>
          </a:stretch>
        </p:blipFill>
        <p:spPr>
          <a:xfrm>
            <a:off x="217478" y="804604"/>
            <a:ext cx="5590490" cy="4337720"/>
          </a:xfrm>
          <a:prstGeom prst="rect">
            <a:avLst/>
          </a:prstGeom>
        </p:spPr>
      </p:pic>
      <p:pic>
        <p:nvPicPr>
          <p:cNvPr id="7" name="Immagine 6">
            <a:extLst>
              <a:ext uri="{FF2B5EF4-FFF2-40B4-BE49-F238E27FC236}">
                <a16:creationId xmlns:a16="http://schemas.microsoft.com/office/drawing/2014/main" id="{7E397B52-46FA-EDE0-C40F-6295813AD1B2}"/>
              </a:ext>
            </a:extLst>
          </p:cNvPr>
          <p:cNvPicPr>
            <a:picLocks noChangeAspect="1"/>
          </p:cNvPicPr>
          <p:nvPr/>
        </p:nvPicPr>
        <p:blipFill>
          <a:blip r:embed="rId3"/>
          <a:stretch>
            <a:fillRect/>
          </a:stretch>
        </p:blipFill>
        <p:spPr>
          <a:xfrm>
            <a:off x="7320135" y="692391"/>
            <a:ext cx="4286991" cy="5688937"/>
          </a:xfrm>
          <a:prstGeom prst="rect">
            <a:avLst/>
          </a:prstGeom>
        </p:spPr>
      </p:pic>
    </p:spTree>
    <p:extLst>
      <p:ext uri="{BB962C8B-B14F-4D97-AF65-F5344CB8AC3E}">
        <p14:creationId xmlns:p14="http://schemas.microsoft.com/office/powerpoint/2010/main" val="2872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47547CF9-5B10-D24F-A8D7-45A9778164F7}" type="slidenum">
              <a:rPr lang="uk-UA">
                <a:solidFill>
                  <a:prstClr val="black">
                    <a:tint val="75000"/>
                  </a:prstClr>
                </a:solidFill>
                <a:latin typeface="Calibri" panose="020F0502020204030204"/>
              </a:rPr>
              <a:pPr defTabSz="685800"/>
              <a:t>3</a:t>
            </a:fld>
            <a:endParaRPr lang="uk-UA" dirty="0">
              <a:solidFill>
                <a:prstClr val="black">
                  <a:tint val="75000"/>
                </a:prstClr>
              </a:solidFill>
              <a:latin typeface="Calibri" panose="020F0502020204030204"/>
            </a:endParaRPr>
          </a:p>
        </p:txBody>
      </p:sp>
      <p:grpSp>
        <p:nvGrpSpPr>
          <p:cNvPr id="3" name="1 Grupo">
            <a:extLst>
              <a:ext uri="{FF2B5EF4-FFF2-40B4-BE49-F238E27FC236}">
                <a16:creationId xmlns:a16="http://schemas.microsoft.com/office/drawing/2014/main" id="{D4F42EC1-D71B-4860-A2C7-F81EF618BA68}"/>
              </a:ext>
            </a:extLst>
          </p:cNvPr>
          <p:cNvGrpSpPr>
            <a:grpSpLocks/>
          </p:cNvGrpSpPr>
          <p:nvPr/>
        </p:nvGrpSpPr>
        <p:grpSpPr bwMode="auto">
          <a:xfrm>
            <a:off x="1415480" y="1463036"/>
            <a:ext cx="9938320" cy="3132485"/>
            <a:chOff x="301625" y="973138"/>
            <a:chExt cx="8662992" cy="3124200"/>
          </a:xfrm>
        </p:grpSpPr>
        <p:grpSp>
          <p:nvGrpSpPr>
            <p:cNvPr id="4" name="Group 346">
              <a:extLst>
                <a:ext uri="{FF2B5EF4-FFF2-40B4-BE49-F238E27FC236}">
                  <a16:creationId xmlns:a16="http://schemas.microsoft.com/office/drawing/2014/main" id="{1213098B-B0E2-4BA8-B194-D070C779D19C}"/>
                </a:ext>
              </a:extLst>
            </p:cNvPr>
            <p:cNvGrpSpPr>
              <a:grpSpLocks/>
            </p:cNvGrpSpPr>
            <p:nvPr/>
          </p:nvGrpSpPr>
          <p:grpSpPr bwMode="auto">
            <a:xfrm>
              <a:off x="301625" y="973138"/>
              <a:ext cx="8662992" cy="3124200"/>
              <a:chOff x="190" y="613"/>
              <a:chExt cx="5457" cy="1968"/>
            </a:xfrm>
          </p:grpSpPr>
          <p:sp>
            <p:nvSpPr>
              <p:cNvPr id="6" name="Rectangle 14">
                <a:extLst>
                  <a:ext uri="{FF2B5EF4-FFF2-40B4-BE49-F238E27FC236}">
                    <a16:creationId xmlns:a16="http://schemas.microsoft.com/office/drawing/2014/main" id="{C2F5A248-B3BF-4C05-9B94-EBCC2D14853E}"/>
                  </a:ext>
                </a:extLst>
              </p:cNvPr>
              <p:cNvSpPr>
                <a:spLocks noChangeArrowheads="1"/>
              </p:cNvSpPr>
              <p:nvPr/>
            </p:nvSpPr>
            <p:spPr bwMode="auto">
              <a:xfrm>
                <a:off x="190" y="613"/>
                <a:ext cx="2700" cy="1967"/>
              </a:xfrm>
              <a:prstGeom prst="rect">
                <a:avLst/>
              </a:prstGeom>
              <a:solidFill>
                <a:srgbClr val="EAF2F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7" name="Rectangle 15">
                <a:extLst>
                  <a:ext uri="{FF2B5EF4-FFF2-40B4-BE49-F238E27FC236}">
                    <a16:creationId xmlns:a16="http://schemas.microsoft.com/office/drawing/2014/main" id="{B5C69407-9C7C-40A1-BFD6-23FC5B17EA8A}"/>
                  </a:ext>
                </a:extLst>
              </p:cNvPr>
              <p:cNvSpPr>
                <a:spLocks noChangeArrowheads="1"/>
              </p:cNvSpPr>
              <p:nvPr/>
            </p:nvSpPr>
            <p:spPr bwMode="auto">
              <a:xfrm>
                <a:off x="190" y="613"/>
                <a:ext cx="2695" cy="1962"/>
              </a:xfrm>
              <a:prstGeom prst="rect">
                <a:avLst/>
              </a:prstGeom>
              <a:solidFill>
                <a:srgbClr val="E7E7E7"/>
              </a:solidFill>
              <a:ln w="7938">
                <a:solidFill>
                  <a:srgbClr val="E0E0E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8" name="Rectangle 16">
                <a:extLst>
                  <a:ext uri="{FF2B5EF4-FFF2-40B4-BE49-F238E27FC236}">
                    <a16:creationId xmlns:a16="http://schemas.microsoft.com/office/drawing/2014/main" id="{D128A036-5D20-49C9-B096-AC402217D6E7}"/>
                  </a:ext>
                </a:extLst>
              </p:cNvPr>
              <p:cNvSpPr>
                <a:spLocks noChangeArrowheads="1"/>
              </p:cNvSpPr>
              <p:nvPr/>
            </p:nvSpPr>
            <p:spPr bwMode="auto">
              <a:xfrm>
                <a:off x="508" y="893"/>
                <a:ext cx="2309" cy="1243"/>
              </a:xfrm>
              <a:prstGeom prst="rect">
                <a:avLst/>
              </a:prstGeom>
              <a:solidFill>
                <a:srgbClr val="FFFFFF"/>
              </a:solidFill>
              <a:ln w="793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dirty="0">
                  <a:solidFill>
                    <a:srgbClr val="000000"/>
                  </a:solidFill>
                </a:endParaRPr>
              </a:p>
            </p:txBody>
          </p:sp>
          <p:sp>
            <p:nvSpPr>
              <p:cNvPr id="9" name="Line 17">
                <a:extLst>
                  <a:ext uri="{FF2B5EF4-FFF2-40B4-BE49-F238E27FC236}">
                    <a16:creationId xmlns:a16="http://schemas.microsoft.com/office/drawing/2014/main" id="{319F1788-848C-46FC-8767-DD4BEDCD76EC}"/>
                  </a:ext>
                </a:extLst>
              </p:cNvPr>
              <p:cNvSpPr>
                <a:spLocks noChangeShapeType="1"/>
              </p:cNvSpPr>
              <p:nvPr/>
            </p:nvSpPr>
            <p:spPr bwMode="auto">
              <a:xfrm>
                <a:off x="508" y="2088"/>
                <a:ext cx="2305"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 name="Line 18">
                <a:extLst>
                  <a:ext uri="{FF2B5EF4-FFF2-40B4-BE49-F238E27FC236}">
                    <a16:creationId xmlns:a16="http://schemas.microsoft.com/office/drawing/2014/main" id="{19A44AF0-322A-4374-918A-E1B13477D361}"/>
                  </a:ext>
                </a:extLst>
              </p:cNvPr>
              <p:cNvSpPr>
                <a:spLocks noChangeShapeType="1"/>
              </p:cNvSpPr>
              <p:nvPr/>
            </p:nvSpPr>
            <p:spPr bwMode="auto">
              <a:xfrm>
                <a:off x="508" y="1857"/>
                <a:ext cx="2305"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 name="Line 19">
                <a:extLst>
                  <a:ext uri="{FF2B5EF4-FFF2-40B4-BE49-F238E27FC236}">
                    <a16:creationId xmlns:a16="http://schemas.microsoft.com/office/drawing/2014/main" id="{45022731-08FC-4646-B355-640DA7997FE0}"/>
                  </a:ext>
                </a:extLst>
              </p:cNvPr>
              <p:cNvSpPr>
                <a:spLocks noChangeShapeType="1"/>
              </p:cNvSpPr>
              <p:nvPr/>
            </p:nvSpPr>
            <p:spPr bwMode="auto">
              <a:xfrm>
                <a:off x="508" y="1630"/>
                <a:ext cx="2305"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 name="Line 20">
                <a:extLst>
                  <a:ext uri="{FF2B5EF4-FFF2-40B4-BE49-F238E27FC236}">
                    <a16:creationId xmlns:a16="http://schemas.microsoft.com/office/drawing/2014/main" id="{AE5569D8-BEA9-4033-8ADC-61A574654B82}"/>
                  </a:ext>
                </a:extLst>
              </p:cNvPr>
              <p:cNvSpPr>
                <a:spLocks noChangeShapeType="1"/>
              </p:cNvSpPr>
              <p:nvPr/>
            </p:nvSpPr>
            <p:spPr bwMode="auto">
              <a:xfrm>
                <a:off x="508" y="1399"/>
                <a:ext cx="2305"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 name="Line 21">
                <a:extLst>
                  <a:ext uri="{FF2B5EF4-FFF2-40B4-BE49-F238E27FC236}">
                    <a16:creationId xmlns:a16="http://schemas.microsoft.com/office/drawing/2014/main" id="{7723D7AA-E21F-49E5-BF37-61EED6F18839}"/>
                  </a:ext>
                </a:extLst>
              </p:cNvPr>
              <p:cNvSpPr>
                <a:spLocks noChangeShapeType="1"/>
              </p:cNvSpPr>
              <p:nvPr/>
            </p:nvSpPr>
            <p:spPr bwMode="auto">
              <a:xfrm>
                <a:off x="508" y="1168"/>
                <a:ext cx="2305"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 name="Line 22">
                <a:extLst>
                  <a:ext uri="{FF2B5EF4-FFF2-40B4-BE49-F238E27FC236}">
                    <a16:creationId xmlns:a16="http://schemas.microsoft.com/office/drawing/2014/main" id="{9948B361-5576-48D1-ADAC-DDB8011BFCEC}"/>
                  </a:ext>
                </a:extLst>
              </p:cNvPr>
              <p:cNvSpPr>
                <a:spLocks noChangeShapeType="1"/>
              </p:cNvSpPr>
              <p:nvPr/>
            </p:nvSpPr>
            <p:spPr bwMode="auto">
              <a:xfrm>
                <a:off x="508" y="936"/>
                <a:ext cx="2305"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 name="Line 23">
                <a:extLst>
                  <a:ext uri="{FF2B5EF4-FFF2-40B4-BE49-F238E27FC236}">
                    <a16:creationId xmlns:a16="http://schemas.microsoft.com/office/drawing/2014/main" id="{DF534B11-5426-42F2-8F18-FA0E89974D5E}"/>
                  </a:ext>
                </a:extLst>
              </p:cNvPr>
              <p:cNvSpPr>
                <a:spLocks noChangeShapeType="1"/>
              </p:cNvSpPr>
              <p:nvPr/>
            </p:nvSpPr>
            <p:spPr bwMode="auto">
              <a:xfrm>
                <a:off x="508" y="1515"/>
                <a:ext cx="2305" cy="1"/>
              </a:xfrm>
              <a:prstGeom prst="line">
                <a:avLst/>
              </a:prstGeom>
              <a:noFill/>
              <a:ln w="7938">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 name="Freeform 24">
                <a:extLst>
                  <a:ext uri="{FF2B5EF4-FFF2-40B4-BE49-F238E27FC236}">
                    <a16:creationId xmlns:a16="http://schemas.microsoft.com/office/drawing/2014/main" id="{92B87BED-0957-4CA9-A72C-BC0A6F004A4A}"/>
                  </a:ext>
                </a:extLst>
              </p:cNvPr>
              <p:cNvSpPr>
                <a:spLocks/>
              </p:cNvSpPr>
              <p:nvPr/>
            </p:nvSpPr>
            <p:spPr bwMode="auto">
              <a:xfrm>
                <a:off x="561" y="936"/>
                <a:ext cx="15"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7" name="Freeform 25">
                <a:extLst>
                  <a:ext uri="{FF2B5EF4-FFF2-40B4-BE49-F238E27FC236}">
                    <a16:creationId xmlns:a16="http://schemas.microsoft.com/office/drawing/2014/main" id="{B8560172-D22E-4307-A3A4-367B925C31D1}"/>
                  </a:ext>
                </a:extLst>
              </p:cNvPr>
              <p:cNvSpPr>
                <a:spLocks/>
              </p:cNvSpPr>
              <p:nvPr/>
            </p:nvSpPr>
            <p:spPr bwMode="auto">
              <a:xfrm>
                <a:off x="590" y="941"/>
                <a:ext cx="10" cy="1"/>
              </a:xfrm>
              <a:custGeom>
                <a:avLst/>
                <a:gdLst>
                  <a:gd name="T0" fmla="*/ 0 w 2"/>
                  <a:gd name="T1" fmla="*/ 0 h 1"/>
                  <a:gd name="T2" fmla="*/ 0 w 2"/>
                  <a:gd name="T3" fmla="*/ 0 h 1"/>
                  <a:gd name="T4" fmla="*/ 0 w 2"/>
                  <a:gd name="T5" fmla="*/ 0 h 1"/>
                  <a:gd name="T6" fmla="*/ 0 w 2"/>
                  <a:gd name="T7" fmla="*/ 0 h 1"/>
                  <a:gd name="T8" fmla="*/ 0 w 2"/>
                  <a:gd name="T9" fmla="*/ 0 h 1"/>
                  <a:gd name="T10" fmla="*/ 2147483647 w 2"/>
                  <a:gd name="T11" fmla="*/ 0 h 1"/>
                  <a:gd name="T12" fmla="*/ 2147483647 w 2"/>
                  <a:gd name="T13" fmla="*/ 0 h 1"/>
                  <a:gd name="T14" fmla="*/ 2147483647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0"/>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8" name="Freeform 26">
                <a:extLst>
                  <a:ext uri="{FF2B5EF4-FFF2-40B4-BE49-F238E27FC236}">
                    <a16:creationId xmlns:a16="http://schemas.microsoft.com/office/drawing/2014/main" id="{02307224-B5CE-439E-B241-2786181B1D20}"/>
                  </a:ext>
                </a:extLst>
              </p:cNvPr>
              <p:cNvSpPr>
                <a:spLocks/>
              </p:cNvSpPr>
              <p:nvPr/>
            </p:nvSpPr>
            <p:spPr bwMode="auto">
              <a:xfrm>
                <a:off x="614" y="941"/>
                <a:ext cx="15"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
                  <a:gd name="T38" fmla="*/ 3 w 3"/>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 name="Freeform 27">
                <a:extLst>
                  <a:ext uri="{FF2B5EF4-FFF2-40B4-BE49-F238E27FC236}">
                    <a16:creationId xmlns:a16="http://schemas.microsoft.com/office/drawing/2014/main" id="{77F754D6-E473-4ED5-B0FC-CD4B11BD1D4D}"/>
                  </a:ext>
                </a:extLst>
              </p:cNvPr>
              <p:cNvSpPr>
                <a:spLocks/>
              </p:cNvSpPr>
              <p:nvPr/>
            </p:nvSpPr>
            <p:spPr bwMode="auto">
              <a:xfrm>
                <a:off x="643" y="941"/>
                <a:ext cx="15" cy="5"/>
              </a:xfrm>
              <a:custGeom>
                <a:avLst/>
                <a:gdLst>
                  <a:gd name="T0" fmla="*/ 0 w 3"/>
                  <a:gd name="T1" fmla="*/ 0 h 1"/>
                  <a:gd name="T2" fmla="*/ 0 w 3"/>
                  <a:gd name="T3" fmla="*/ 0 h 1"/>
                  <a:gd name="T4" fmla="*/ 0 w 3"/>
                  <a:gd name="T5" fmla="*/ 0 h 1"/>
                  <a:gd name="T6" fmla="*/ 2147483647 w 3"/>
                  <a:gd name="T7" fmla="*/ 0 h 1"/>
                  <a:gd name="T8" fmla="*/ 2147483647 w 3"/>
                  <a:gd name="T9" fmla="*/ 2147483647 h 1"/>
                  <a:gd name="T10" fmla="*/ 2147483647 w 3"/>
                  <a:gd name="T11" fmla="*/ 2147483647 h 1"/>
                  <a:gd name="T12" fmla="*/ 2147483647 w 3"/>
                  <a:gd name="T13" fmla="*/ 2147483647 h 1"/>
                  <a:gd name="T14" fmla="*/ 2147483647 w 3"/>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0" y="0"/>
                    </a:lnTo>
                    <a:lnTo>
                      <a:pt x="1" y="0"/>
                    </a:lnTo>
                    <a:lnTo>
                      <a:pt x="1" y="1"/>
                    </a:lnTo>
                    <a:lnTo>
                      <a:pt x="3"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 name="Freeform 28">
                <a:extLst>
                  <a:ext uri="{FF2B5EF4-FFF2-40B4-BE49-F238E27FC236}">
                    <a16:creationId xmlns:a16="http://schemas.microsoft.com/office/drawing/2014/main" id="{FDF5A76C-9886-4027-B329-C0E1A08061F5}"/>
                  </a:ext>
                </a:extLst>
              </p:cNvPr>
              <p:cNvSpPr>
                <a:spLocks/>
              </p:cNvSpPr>
              <p:nvPr/>
            </p:nvSpPr>
            <p:spPr bwMode="auto">
              <a:xfrm>
                <a:off x="668" y="946"/>
                <a:ext cx="9" cy="5"/>
              </a:xfrm>
              <a:custGeom>
                <a:avLst/>
                <a:gdLst>
                  <a:gd name="T0" fmla="*/ 0 w 2"/>
                  <a:gd name="T1" fmla="*/ 0 h 1"/>
                  <a:gd name="T2" fmla="*/ 0 w 2"/>
                  <a:gd name="T3" fmla="*/ 0 h 1"/>
                  <a:gd name="T4" fmla="*/ 0 w 2"/>
                  <a:gd name="T5" fmla="*/ 0 h 1"/>
                  <a:gd name="T6" fmla="*/ 0 w 2"/>
                  <a:gd name="T7" fmla="*/ 0 h 1"/>
                  <a:gd name="T8" fmla="*/ 2147483647 w 2"/>
                  <a:gd name="T9" fmla="*/ 0 h 1"/>
                  <a:gd name="T10" fmla="*/ 2147483647 w 2"/>
                  <a:gd name="T11" fmla="*/ 0 h 1"/>
                  <a:gd name="T12" fmla="*/ 2147483647 w 2"/>
                  <a:gd name="T13" fmla="*/ 0 h 1"/>
                  <a:gd name="T14" fmla="*/ 2147483647 w 2"/>
                  <a:gd name="T15" fmla="*/ 2147483647 h 1"/>
                  <a:gd name="T16" fmla="*/ 2147483647 w 2"/>
                  <a:gd name="T17" fmla="*/ 2147483647 h 1"/>
                  <a:gd name="T18" fmla="*/ 2147483647 w 2"/>
                  <a:gd name="T19" fmla="*/ 2147483647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0" y="0"/>
                    </a:moveTo>
                    <a:lnTo>
                      <a:pt x="0" y="0"/>
                    </a:lnTo>
                    <a:lnTo>
                      <a:pt x="2" y="0"/>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 name="Freeform 29">
                <a:extLst>
                  <a:ext uri="{FF2B5EF4-FFF2-40B4-BE49-F238E27FC236}">
                    <a16:creationId xmlns:a16="http://schemas.microsoft.com/office/drawing/2014/main" id="{B76478E2-634E-4C5A-86F8-5000A6438C9B}"/>
                  </a:ext>
                </a:extLst>
              </p:cNvPr>
              <p:cNvSpPr>
                <a:spLocks/>
              </p:cNvSpPr>
              <p:nvPr/>
            </p:nvSpPr>
            <p:spPr bwMode="auto">
              <a:xfrm>
                <a:off x="692" y="955"/>
                <a:ext cx="14" cy="1"/>
              </a:xfrm>
              <a:custGeom>
                <a:avLst/>
                <a:gdLst>
                  <a:gd name="T0" fmla="*/ 0 w 3"/>
                  <a:gd name="T1" fmla="*/ 0 h 1"/>
                  <a:gd name="T2" fmla="*/ 0 w 3"/>
                  <a:gd name="T3" fmla="*/ 0 h 1"/>
                  <a:gd name="T4" fmla="*/ 0 w 3"/>
                  <a:gd name="T5" fmla="*/ 0 h 1"/>
                  <a:gd name="T6" fmla="*/ 0 w 3"/>
                  <a:gd name="T7" fmla="*/ 0 h 1"/>
                  <a:gd name="T8" fmla="*/ 0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 name="Freeform 30">
                <a:extLst>
                  <a:ext uri="{FF2B5EF4-FFF2-40B4-BE49-F238E27FC236}">
                    <a16:creationId xmlns:a16="http://schemas.microsoft.com/office/drawing/2014/main" id="{0CDA8998-4BFF-4688-90BC-B1B3256A8CE3}"/>
                  </a:ext>
                </a:extLst>
              </p:cNvPr>
              <p:cNvSpPr>
                <a:spLocks/>
              </p:cNvSpPr>
              <p:nvPr/>
            </p:nvSpPr>
            <p:spPr bwMode="auto">
              <a:xfrm>
                <a:off x="716" y="955"/>
                <a:ext cx="14" cy="5"/>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2" y="0"/>
                    </a:lnTo>
                    <a:lnTo>
                      <a:pt x="3" y="0"/>
                    </a:lnTo>
                    <a:lnTo>
                      <a:pt x="3"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 name="Freeform 31">
                <a:extLst>
                  <a:ext uri="{FF2B5EF4-FFF2-40B4-BE49-F238E27FC236}">
                    <a16:creationId xmlns:a16="http://schemas.microsoft.com/office/drawing/2014/main" id="{5A661A49-4520-4E61-9FEE-E20C60A9621F}"/>
                  </a:ext>
                </a:extLst>
              </p:cNvPr>
              <p:cNvSpPr>
                <a:spLocks/>
              </p:cNvSpPr>
              <p:nvPr/>
            </p:nvSpPr>
            <p:spPr bwMode="auto">
              <a:xfrm>
                <a:off x="740" y="960"/>
                <a:ext cx="9" cy="10"/>
              </a:xfrm>
              <a:custGeom>
                <a:avLst/>
                <a:gdLst>
                  <a:gd name="T0" fmla="*/ 0 w 2"/>
                  <a:gd name="T1" fmla="*/ 0 h 2"/>
                  <a:gd name="T2" fmla="*/ 2147483647 w 2"/>
                  <a:gd name="T3" fmla="*/ 0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1" y="0"/>
                    </a:lnTo>
                    <a:lnTo>
                      <a:pt x="1" y="1"/>
                    </a:lnTo>
                    <a:lnTo>
                      <a:pt x="2" y="1"/>
                    </a:lnTo>
                    <a:lnTo>
                      <a:pt x="2"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4" name="Freeform 32">
                <a:extLst>
                  <a:ext uri="{FF2B5EF4-FFF2-40B4-BE49-F238E27FC236}">
                    <a16:creationId xmlns:a16="http://schemas.microsoft.com/office/drawing/2014/main" id="{D62715D6-0A1A-4641-B27E-4183BEB2CEE8}"/>
                  </a:ext>
                </a:extLst>
              </p:cNvPr>
              <p:cNvSpPr>
                <a:spLocks/>
              </p:cNvSpPr>
              <p:nvPr/>
            </p:nvSpPr>
            <p:spPr bwMode="auto">
              <a:xfrm>
                <a:off x="759" y="970"/>
                <a:ext cx="15" cy="5"/>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2147483647 h 1"/>
                  <a:gd name="T22" fmla="*/ 2147483647 w 3"/>
                  <a:gd name="T23" fmla="*/ 2147483647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
                  <a:gd name="T38" fmla="*/ 3 w 3"/>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
                    <a:moveTo>
                      <a:pt x="0" y="0"/>
                    </a:moveTo>
                    <a:lnTo>
                      <a:pt x="1" y="0"/>
                    </a:lnTo>
                    <a:lnTo>
                      <a:pt x="2" y="0"/>
                    </a:lnTo>
                    <a:lnTo>
                      <a:pt x="3" y="0"/>
                    </a:lnTo>
                    <a:lnTo>
                      <a:pt x="3"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5" name="Freeform 33">
                <a:extLst>
                  <a:ext uri="{FF2B5EF4-FFF2-40B4-BE49-F238E27FC236}">
                    <a16:creationId xmlns:a16="http://schemas.microsoft.com/office/drawing/2014/main" id="{A963F84E-F0B3-4074-A90E-F5726FF05949}"/>
                  </a:ext>
                </a:extLst>
              </p:cNvPr>
              <p:cNvSpPr>
                <a:spLocks/>
              </p:cNvSpPr>
              <p:nvPr/>
            </p:nvSpPr>
            <p:spPr bwMode="auto">
              <a:xfrm>
                <a:off x="788" y="975"/>
                <a:ext cx="14"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6" name="Freeform 34">
                <a:extLst>
                  <a:ext uri="{FF2B5EF4-FFF2-40B4-BE49-F238E27FC236}">
                    <a16:creationId xmlns:a16="http://schemas.microsoft.com/office/drawing/2014/main" id="{DEF1C287-C3F7-4C7A-B962-2B23F0F1D6C3}"/>
                  </a:ext>
                </a:extLst>
              </p:cNvPr>
              <p:cNvSpPr>
                <a:spLocks/>
              </p:cNvSpPr>
              <p:nvPr/>
            </p:nvSpPr>
            <p:spPr bwMode="auto">
              <a:xfrm>
                <a:off x="817" y="975"/>
                <a:ext cx="14"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2147483647 w 3"/>
                  <a:gd name="T29" fmla="*/ 0 h 1"/>
                  <a:gd name="T30" fmla="*/ 2147483647 w 3"/>
                  <a:gd name="T31" fmla="*/ 0 h 1"/>
                  <a:gd name="T32" fmla="*/ 2147483647 w 3"/>
                  <a:gd name="T33" fmla="*/ 0 h 1"/>
                  <a:gd name="T34" fmla="*/ 2147483647 w 3"/>
                  <a:gd name="T35" fmla="*/ 0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1"/>
                  <a:gd name="T56" fmla="*/ 3 w 3"/>
                  <a:gd name="T57" fmla="*/ 1 h 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7" name="Freeform 35">
                <a:extLst>
                  <a:ext uri="{FF2B5EF4-FFF2-40B4-BE49-F238E27FC236}">
                    <a16:creationId xmlns:a16="http://schemas.microsoft.com/office/drawing/2014/main" id="{B3C2CA99-7390-4E0F-B86F-34E3F58E6F70}"/>
                  </a:ext>
                </a:extLst>
              </p:cNvPr>
              <p:cNvSpPr>
                <a:spLocks/>
              </p:cNvSpPr>
              <p:nvPr/>
            </p:nvSpPr>
            <p:spPr bwMode="auto">
              <a:xfrm>
                <a:off x="846" y="975"/>
                <a:ext cx="10" cy="9"/>
              </a:xfrm>
              <a:custGeom>
                <a:avLst/>
                <a:gdLst>
                  <a:gd name="T0" fmla="*/ 0 w 2"/>
                  <a:gd name="T1" fmla="*/ 0 h 2"/>
                  <a:gd name="T2" fmla="*/ 0 w 2"/>
                  <a:gd name="T3" fmla="*/ 0 h 2"/>
                  <a:gd name="T4" fmla="*/ 0 w 2"/>
                  <a:gd name="T5" fmla="*/ 0 h 2"/>
                  <a:gd name="T6" fmla="*/ 0 w 2"/>
                  <a:gd name="T7" fmla="*/ 0 h 2"/>
                  <a:gd name="T8" fmla="*/ 0 w 2"/>
                  <a:gd name="T9" fmla="*/ 0 h 2"/>
                  <a:gd name="T10" fmla="*/ 2147483647 w 2"/>
                  <a:gd name="T11" fmla="*/ 0 h 2"/>
                  <a:gd name="T12" fmla="*/ 2147483647 w 2"/>
                  <a:gd name="T13" fmla="*/ 0 h 2"/>
                  <a:gd name="T14" fmla="*/ 2147483647 w 2"/>
                  <a:gd name="T15" fmla="*/ 0 h 2"/>
                  <a:gd name="T16" fmla="*/ 2147483647 w 2"/>
                  <a:gd name="T17" fmla="*/ 2147483647 h 2"/>
                  <a:gd name="T18" fmla="*/ 2147483647 w 2"/>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0" y="0"/>
                    </a:moveTo>
                    <a:lnTo>
                      <a:pt x="0" y="0"/>
                    </a:lnTo>
                    <a:lnTo>
                      <a:pt x="1" y="0"/>
                    </a:lnTo>
                    <a:lnTo>
                      <a:pt x="1" y="2"/>
                    </a:lnTo>
                    <a:lnTo>
                      <a:pt x="2"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8" name="Freeform 36">
                <a:extLst>
                  <a:ext uri="{FF2B5EF4-FFF2-40B4-BE49-F238E27FC236}">
                    <a16:creationId xmlns:a16="http://schemas.microsoft.com/office/drawing/2014/main" id="{06675FD8-633B-44B7-9496-CFB166FF5C77}"/>
                  </a:ext>
                </a:extLst>
              </p:cNvPr>
              <p:cNvSpPr>
                <a:spLocks/>
              </p:cNvSpPr>
              <p:nvPr/>
            </p:nvSpPr>
            <p:spPr bwMode="auto">
              <a:xfrm>
                <a:off x="870" y="984"/>
                <a:ext cx="14"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9" name="Freeform 37">
                <a:extLst>
                  <a:ext uri="{FF2B5EF4-FFF2-40B4-BE49-F238E27FC236}">
                    <a16:creationId xmlns:a16="http://schemas.microsoft.com/office/drawing/2014/main" id="{35895833-17FC-40BE-B4BC-0FE2B91A9590}"/>
                  </a:ext>
                </a:extLst>
              </p:cNvPr>
              <p:cNvSpPr>
                <a:spLocks/>
              </p:cNvSpPr>
              <p:nvPr/>
            </p:nvSpPr>
            <p:spPr bwMode="auto">
              <a:xfrm>
                <a:off x="899" y="984"/>
                <a:ext cx="10" cy="5"/>
              </a:xfrm>
              <a:custGeom>
                <a:avLst/>
                <a:gdLst>
                  <a:gd name="T0" fmla="*/ 0 w 2"/>
                  <a:gd name="T1" fmla="*/ 0 h 1"/>
                  <a:gd name="T2" fmla="*/ 0 w 2"/>
                  <a:gd name="T3" fmla="*/ 0 h 1"/>
                  <a:gd name="T4" fmla="*/ 0 w 2"/>
                  <a:gd name="T5" fmla="*/ 0 h 1"/>
                  <a:gd name="T6" fmla="*/ 0 w 2"/>
                  <a:gd name="T7" fmla="*/ 0 h 1"/>
                  <a:gd name="T8" fmla="*/ 0 w 2"/>
                  <a:gd name="T9" fmla="*/ 0 h 1"/>
                  <a:gd name="T10" fmla="*/ 2147483647 w 2"/>
                  <a:gd name="T11" fmla="*/ 0 h 1"/>
                  <a:gd name="T12" fmla="*/ 2147483647 w 2"/>
                  <a:gd name="T13" fmla="*/ 2147483647 h 1"/>
                  <a:gd name="T14" fmla="*/ 2147483647 w 2"/>
                  <a:gd name="T15" fmla="*/ 2147483647 h 1"/>
                  <a:gd name="T16" fmla="*/ 2147483647 w 2"/>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0"/>
                    </a:moveTo>
                    <a:lnTo>
                      <a:pt x="0" y="0"/>
                    </a:lnTo>
                    <a:lnTo>
                      <a:pt x="1" y="0"/>
                    </a:lnTo>
                    <a:lnTo>
                      <a:pt x="1" y="1"/>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0" name="Freeform 38">
                <a:extLst>
                  <a:ext uri="{FF2B5EF4-FFF2-40B4-BE49-F238E27FC236}">
                    <a16:creationId xmlns:a16="http://schemas.microsoft.com/office/drawing/2014/main" id="{B75390CF-1BEE-4290-A73B-D8D786AC4CA8}"/>
                  </a:ext>
                </a:extLst>
              </p:cNvPr>
              <p:cNvSpPr>
                <a:spLocks/>
              </p:cNvSpPr>
              <p:nvPr/>
            </p:nvSpPr>
            <p:spPr bwMode="auto">
              <a:xfrm>
                <a:off x="913" y="994"/>
                <a:ext cx="10" cy="10"/>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1"/>
                    </a:lnTo>
                    <a:lnTo>
                      <a:pt x="1" y="1"/>
                    </a:lnTo>
                    <a:lnTo>
                      <a:pt x="1" y="2"/>
                    </a:lnTo>
                    <a:lnTo>
                      <a:pt x="2"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1" name="Freeform 39">
                <a:extLst>
                  <a:ext uri="{FF2B5EF4-FFF2-40B4-BE49-F238E27FC236}">
                    <a16:creationId xmlns:a16="http://schemas.microsoft.com/office/drawing/2014/main" id="{26B25144-3643-4066-A595-21EA87AD8B29}"/>
                  </a:ext>
                </a:extLst>
              </p:cNvPr>
              <p:cNvSpPr>
                <a:spLocks/>
              </p:cNvSpPr>
              <p:nvPr/>
            </p:nvSpPr>
            <p:spPr bwMode="auto">
              <a:xfrm>
                <a:off x="933" y="1004"/>
                <a:ext cx="19" cy="1"/>
              </a:xfrm>
              <a:custGeom>
                <a:avLst/>
                <a:gdLst>
                  <a:gd name="T0" fmla="*/ 0 w 4"/>
                  <a:gd name="T1" fmla="*/ 0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2147483647 w 4"/>
                  <a:gd name="T13" fmla="*/ 0 h 1"/>
                  <a:gd name="T14" fmla="*/ 2147483647 w 4"/>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
                  <a:gd name="T26" fmla="*/ 4 w 4"/>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
                    <a:moveTo>
                      <a:pt x="0" y="0"/>
                    </a:moveTo>
                    <a:lnTo>
                      <a:pt x="2"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2" name="Freeform 40">
                <a:extLst>
                  <a:ext uri="{FF2B5EF4-FFF2-40B4-BE49-F238E27FC236}">
                    <a16:creationId xmlns:a16="http://schemas.microsoft.com/office/drawing/2014/main" id="{5649F4FF-17F0-40DC-88F4-12C2A3893264}"/>
                  </a:ext>
                </a:extLst>
              </p:cNvPr>
              <p:cNvSpPr>
                <a:spLocks/>
              </p:cNvSpPr>
              <p:nvPr/>
            </p:nvSpPr>
            <p:spPr bwMode="auto">
              <a:xfrm>
                <a:off x="962" y="1004"/>
                <a:ext cx="14" cy="4"/>
              </a:xfrm>
              <a:custGeom>
                <a:avLst/>
                <a:gdLst>
                  <a:gd name="T0" fmla="*/ 0 w 3"/>
                  <a:gd name="T1" fmla="*/ 0 h 1"/>
                  <a:gd name="T2" fmla="*/ 0 w 3"/>
                  <a:gd name="T3" fmla="*/ 2147483647 h 1"/>
                  <a:gd name="T4" fmla="*/ 0 w 3"/>
                  <a:gd name="T5" fmla="*/ 2147483647 h 1"/>
                  <a:gd name="T6" fmla="*/ 0 w 3"/>
                  <a:gd name="T7" fmla="*/ 2147483647 h 1"/>
                  <a:gd name="T8" fmla="*/ 2147483647 w 3"/>
                  <a:gd name="T9" fmla="*/ 2147483647 h 1"/>
                  <a:gd name="T10" fmla="*/ 2147483647 w 3"/>
                  <a:gd name="T11" fmla="*/ 2147483647 h 1"/>
                  <a:gd name="T12" fmla="*/ 2147483647 w 3"/>
                  <a:gd name="T13" fmla="*/ 2147483647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1"/>
                    </a:lnTo>
                    <a:lnTo>
                      <a:pt x="3"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3" name="Freeform 41">
                <a:extLst>
                  <a:ext uri="{FF2B5EF4-FFF2-40B4-BE49-F238E27FC236}">
                    <a16:creationId xmlns:a16="http://schemas.microsoft.com/office/drawing/2014/main" id="{3E1AB8D5-D18A-42FA-8354-F7AC9F1AB934}"/>
                  </a:ext>
                </a:extLst>
              </p:cNvPr>
              <p:cNvSpPr>
                <a:spLocks/>
              </p:cNvSpPr>
              <p:nvPr/>
            </p:nvSpPr>
            <p:spPr bwMode="auto">
              <a:xfrm>
                <a:off x="990" y="1008"/>
                <a:ext cx="15"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4" name="Freeform 42">
                <a:extLst>
                  <a:ext uri="{FF2B5EF4-FFF2-40B4-BE49-F238E27FC236}">
                    <a16:creationId xmlns:a16="http://schemas.microsoft.com/office/drawing/2014/main" id="{D337F8EF-51A1-47A4-8805-0EE0ECACC0AB}"/>
                  </a:ext>
                </a:extLst>
              </p:cNvPr>
              <p:cNvSpPr>
                <a:spLocks/>
              </p:cNvSpPr>
              <p:nvPr/>
            </p:nvSpPr>
            <p:spPr bwMode="auto">
              <a:xfrm>
                <a:off x="1010" y="1018"/>
                <a:ext cx="5" cy="10"/>
              </a:xfrm>
              <a:custGeom>
                <a:avLst/>
                <a:gdLst>
                  <a:gd name="T0" fmla="*/ 0 w 1"/>
                  <a:gd name="T1" fmla="*/ 0 h 2"/>
                  <a:gd name="T2" fmla="*/ 0 w 1"/>
                  <a:gd name="T3" fmla="*/ 2147483647 h 2"/>
                  <a:gd name="T4" fmla="*/ 2147483647 w 1"/>
                  <a:gd name="T5" fmla="*/ 2147483647 h 2"/>
                  <a:gd name="T6" fmla="*/ 2147483647 w 1"/>
                  <a:gd name="T7" fmla="*/ 2147483647 h 2"/>
                  <a:gd name="T8" fmla="*/ 2147483647 w 1"/>
                  <a:gd name="T9" fmla="*/ 2147483647 h 2"/>
                  <a:gd name="T10" fmla="*/ 2147483647 w 1"/>
                  <a:gd name="T11" fmla="*/ 2147483647 h 2"/>
                  <a:gd name="T12" fmla="*/ 2147483647 w 1"/>
                  <a:gd name="T13" fmla="*/ 2147483647 h 2"/>
                  <a:gd name="T14" fmla="*/ 2147483647 w 1"/>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0" y="1"/>
                    </a:lnTo>
                    <a:lnTo>
                      <a:pt x="1" y="1"/>
                    </a:lnTo>
                    <a:lnTo>
                      <a:pt x="1"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5" name="Freeform 43">
                <a:extLst>
                  <a:ext uri="{FF2B5EF4-FFF2-40B4-BE49-F238E27FC236}">
                    <a16:creationId xmlns:a16="http://schemas.microsoft.com/office/drawing/2014/main" id="{E9D007DC-D83E-41D9-9292-A2523B42EFC8}"/>
                  </a:ext>
                </a:extLst>
              </p:cNvPr>
              <p:cNvSpPr>
                <a:spLocks/>
              </p:cNvSpPr>
              <p:nvPr/>
            </p:nvSpPr>
            <p:spPr bwMode="auto">
              <a:xfrm>
                <a:off x="1029" y="1028"/>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6" name="Freeform 44">
                <a:extLst>
                  <a:ext uri="{FF2B5EF4-FFF2-40B4-BE49-F238E27FC236}">
                    <a16:creationId xmlns:a16="http://schemas.microsoft.com/office/drawing/2014/main" id="{47760872-69BE-4362-AD20-EEF8C301F59D}"/>
                  </a:ext>
                </a:extLst>
              </p:cNvPr>
              <p:cNvSpPr>
                <a:spLocks/>
              </p:cNvSpPr>
              <p:nvPr/>
            </p:nvSpPr>
            <p:spPr bwMode="auto">
              <a:xfrm>
                <a:off x="1053" y="1033"/>
                <a:ext cx="10" cy="4"/>
              </a:xfrm>
              <a:custGeom>
                <a:avLst/>
                <a:gdLst>
                  <a:gd name="T0" fmla="*/ 0 w 2"/>
                  <a:gd name="T1" fmla="*/ 0 h 1"/>
                  <a:gd name="T2" fmla="*/ 0 w 2"/>
                  <a:gd name="T3" fmla="*/ 0 h 1"/>
                  <a:gd name="T4" fmla="*/ 0 w 2"/>
                  <a:gd name="T5" fmla="*/ 2147483647 h 1"/>
                  <a:gd name="T6" fmla="*/ 0 w 2"/>
                  <a:gd name="T7" fmla="*/ 2147483647 h 1"/>
                  <a:gd name="T8" fmla="*/ 0 w 2"/>
                  <a:gd name="T9" fmla="*/ 2147483647 h 1"/>
                  <a:gd name="T10" fmla="*/ 0 w 2"/>
                  <a:gd name="T11" fmla="*/ 2147483647 h 1"/>
                  <a:gd name="T12" fmla="*/ 0 w 2"/>
                  <a:gd name="T13" fmla="*/ 2147483647 h 1"/>
                  <a:gd name="T14" fmla="*/ 2147483647 w 2"/>
                  <a:gd name="T15" fmla="*/ 2147483647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0"/>
                    </a:lnTo>
                    <a:lnTo>
                      <a:pt x="0" y="1"/>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7" name="Freeform 45">
                <a:extLst>
                  <a:ext uri="{FF2B5EF4-FFF2-40B4-BE49-F238E27FC236}">
                    <a16:creationId xmlns:a16="http://schemas.microsoft.com/office/drawing/2014/main" id="{34D849CE-5E60-4072-93A5-BD0AE8809B83}"/>
                  </a:ext>
                </a:extLst>
              </p:cNvPr>
              <p:cNvSpPr>
                <a:spLocks/>
              </p:cNvSpPr>
              <p:nvPr/>
            </p:nvSpPr>
            <p:spPr bwMode="auto">
              <a:xfrm>
                <a:off x="1077" y="1037"/>
                <a:ext cx="15"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8" name="Freeform 46">
                <a:extLst>
                  <a:ext uri="{FF2B5EF4-FFF2-40B4-BE49-F238E27FC236}">
                    <a16:creationId xmlns:a16="http://schemas.microsoft.com/office/drawing/2014/main" id="{DFD443A9-C462-4BAE-B165-69678C164C43}"/>
                  </a:ext>
                </a:extLst>
              </p:cNvPr>
              <p:cNvSpPr>
                <a:spLocks/>
              </p:cNvSpPr>
              <p:nvPr/>
            </p:nvSpPr>
            <p:spPr bwMode="auto">
              <a:xfrm>
                <a:off x="1106" y="1037"/>
                <a:ext cx="5" cy="10"/>
              </a:xfrm>
              <a:custGeom>
                <a:avLst/>
                <a:gdLst>
                  <a:gd name="T0" fmla="*/ 0 w 1"/>
                  <a:gd name="T1" fmla="*/ 0 h 2"/>
                  <a:gd name="T2" fmla="*/ 2147483647 w 1"/>
                  <a:gd name="T3" fmla="*/ 0 h 2"/>
                  <a:gd name="T4" fmla="*/ 2147483647 w 1"/>
                  <a:gd name="T5" fmla="*/ 2147483647 h 2"/>
                  <a:gd name="T6" fmla="*/ 2147483647 w 1"/>
                  <a:gd name="T7" fmla="*/ 2147483647 h 2"/>
                  <a:gd name="T8" fmla="*/ 2147483647 w 1"/>
                  <a:gd name="T9" fmla="*/ 2147483647 h 2"/>
                  <a:gd name="T10" fmla="*/ 2147483647 w 1"/>
                  <a:gd name="T11" fmla="*/ 2147483647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1" y="0"/>
                    </a:lnTo>
                    <a:lnTo>
                      <a:pt x="1" y="1"/>
                    </a:lnTo>
                    <a:lnTo>
                      <a:pt x="1"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39" name="Freeform 47">
                <a:extLst>
                  <a:ext uri="{FF2B5EF4-FFF2-40B4-BE49-F238E27FC236}">
                    <a16:creationId xmlns:a16="http://schemas.microsoft.com/office/drawing/2014/main" id="{2A726F1A-7B0A-4187-9055-8487E7FCD0D7}"/>
                  </a:ext>
                </a:extLst>
              </p:cNvPr>
              <p:cNvSpPr>
                <a:spLocks/>
              </p:cNvSpPr>
              <p:nvPr/>
            </p:nvSpPr>
            <p:spPr bwMode="auto">
              <a:xfrm>
                <a:off x="1116" y="1057"/>
                <a:ext cx="14" cy="1"/>
              </a:xfrm>
              <a:custGeom>
                <a:avLst/>
                <a:gdLst>
                  <a:gd name="T0" fmla="*/ 0 w 3"/>
                  <a:gd name="T1" fmla="*/ 0 h 1"/>
                  <a:gd name="T2" fmla="*/ 0 w 3"/>
                  <a:gd name="T3" fmla="*/ 0 h 1"/>
                  <a:gd name="T4" fmla="*/ 2147483647 w 3"/>
                  <a:gd name="T5" fmla="*/ 0 h 1"/>
                  <a:gd name="T6" fmla="*/ 2147483647 w 3"/>
                  <a:gd name="T7" fmla="*/ 0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0" name="Freeform 48">
                <a:extLst>
                  <a:ext uri="{FF2B5EF4-FFF2-40B4-BE49-F238E27FC236}">
                    <a16:creationId xmlns:a16="http://schemas.microsoft.com/office/drawing/2014/main" id="{2D4C038A-8535-4147-8875-3ED747434826}"/>
                  </a:ext>
                </a:extLst>
              </p:cNvPr>
              <p:cNvSpPr>
                <a:spLocks/>
              </p:cNvSpPr>
              <p:nvPr/>
            </p:nvSpPr>
            <p:spPr bwMode="auto">
              <a:xfrm>
                <a:off x="1145" y="1057"/>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1" name="Freeform 49">
                <a:extLst>
                  <a:ext uri="{FF2B5EF4-FFF2-40B4-BE49-F238E27FC236}">
                    <a16:creationId xmlns:a16="http://schemas.microsoft.com/office/drawing/2014/main" id="{5F7722D2-B9BF-41C2-885E-49E4178426F9}"/>
                  </a:ext>
                </a:extLst>
              </p:cNvPr>
              <p:cNvSpPr>
                <a:spLocks/>
              </p:cNvSpPr>
              <p:nvPr/>
            </p:nvSpPr>
            <p:spPr bwMode="auto">
              <a:xfrm>
                <a:off x="1174" y="1057"/>
                <a:ext cx="14" cy="5"/>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2147483647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
                  <a:gd name="T41" fmla="*/ 3 w 3"/>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
                    <a:moveTo>
                      <a:pt x="0" y="0"/>
                    </a:moveTo>
                    <a:lnTo>
                      <a:pt x="1" y="0"/>
                    </a:lnTo>
                    <a:lnTo>
                      <a:pt x="2" y="0"/>
                    </a:lnTo>
                    <a:lnTo>
                      <a:pt x="3" y="0"/>
                    </a:lnTo>
                    <a:lnTo>
                      <a:pt x="3"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2" name="Freeform 50">
                <a:extLst>
                  <a:ext uri="{FF2B5EF4-FFF2-40B4-BE49-F238E27FC236}">
                    <a16:creationId xmlns:a16="http://schemas.microsoft.com/office/drawing/2014/main" id="{B87657F5-EB65-4B70-BCAF-10B0E68D877A}"/>
                  </a:ext>
                </a:extLst>
              </p:cNvPr>
              <p:cNvSpPr>
                <a:spLocks/>
              </p:cNvSpPr>
              <p:nvPr/>
            </p:nvSpPr>
            <p:spPr bwMode="auto">
              <a:xfrm>
                <a:off x="1198" y="1066"/>
                <a:ext cx="14" cy="1"/>
              </a:xfrm>
              <a:custGeom>
                <a:avLst/>
                <a:gdLst>
                  <a:gd name="T0" fmla="*/ 0 w 3"/>
                  <a:gd name="T1" fmla="*/ 0 h 1"/>
                  <a:gd name="T2" fmla="*/ 0 w 3"/>
                  <a:gd name="T3" fmla="*/ 0 h 1"/>
                  <a:gd name="T4" fmla="*/ 0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3" name="Line 51">
                <a:extLst>
                  <a:ext uri="{FF2B5EF4-FFF2-40B4-BE49-F238E27FC236}">
                    <a16:creationId xmlns:a16="http://schemas.microsoft.com/office/drawing/2014/main" id="{3E638DD6-CC11-4294-B97F-297BC12BB32D}"/>
                  </a:ext>
                </a:extLst>
              </p:cNvPr>
              <p:cNvSpPr>
                <a:spLocks noChangeShapeType="1"/>
              </p:cNvSpPr>
              <p:nvPr/>
            </p:nvSpPr>
            <p:spPr bwMode="auto">
              <a:xfrm>
                <a:off x="1227" y="1066"/>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44" name="Freeform 52">
                <a:extLst>
                  <a:ext uri="{FF2B5EF4-FFF2-40B4-BE49-F238E27FC236}">
                    <a16:creationId xmlns:a16="http://schemas.microsoft.com/office/drawing/2014/main" id="{8115F6DD-51A7-4301-9D95-5154A6FE1987}"/>
                  </a:ext>
                </a:extLst>
              </p:cNvPr>
              <p:cNvSpPr>
                <a:spLocks/>
              </p:cNvSpPr>
              <p:nvPr/>
            </p:nvSpPr>
            <p:spPr bwMode="auto">
              <a:xfrm>
                <a:off x="1256" y="1066"/>
                <a:ext cx="9" cy="5"/>
              </a:xfrm>
              <a:custGeom>
                <a:avLst/>
                <a:gdLst>
                  <a:gd name="T0" fmla="*/ 0 w 2"/>
                  <a:gd name="T1" fmla="*/ 0 h 1"/>
                  <a:gd name="T2" fmla="*/ 2147483647 w 2"/>
                  <a:gd name="T3" fmla="*/ 0 h 1"/>
                  <a:gd name="T4" fmla="*/ 2147483647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5" name="Freeform 53">
                <a:extLst>
                  <a:ext uri="{FF2B5EF4-FFF2-40B4-BE49-F238E27FC236}">
                    <a16:creationId xmlns:a16="http://schemas.microsoft.com/office/drawing/2014/main" id="{6E6263FF-9142-44E0-82E5-4DB6FF9ED931}"/>
                  </a:ext>
                </a:extLst>
              </p:cNvPr>
              <p:cNvSpPr>
                <a:spLocks/>
              </p:cNvSpPr>
              <p:nvPr/>
            </p:nvSpPr>
            <p:spPr bwMode="auto">
              <a:xfrm>
                <a:off x="1270" y="1076"/>
                <a:ext cx="10" cy="10"/>
              </a:xfrm>
              <a:custGeom>
                <a:avLst/>
                <a:gdLst>
                  <a:gd name="T0" fmla="*/ 0 w 2"/>
                  <a:gd name="T1" fmla="*/ 0 h 2"/>
                  <a:gd name="T2" fmla="*/ 2147483647 w 2"/>
                  <a:gd name="T3" fmla="*/ 0 h 2"/>
                  <a:gd name="T4" fmla="*/ 2147483647 w 2"/>
                  <a:gd name="T5" fmla="*/ 2147483647 h 2"/>
                  <a:gd name="T6" fmla="*/ 2147483647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1" y="0"/>
                    </a:lnTo>
                    <a:lnTo>
                      <a:pt x="1" y="2"/>
                    </a:lnTo>
                    <a:lnTo>
                      <a:pt x="2"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6" name="Freeform 54">
                <a:extLst>
                  <a:ext uri="{FF2B5EF4-FFF2-40B4-BE49-F238E27FC236}">
                    <a16:creationId xmlns:a16="http://schemas.microsoft.com/office/drawing/2014/main" id="{48FDC686-B0D3-40BE-ABD5-F34048A3DC24}"/>
                  </a:ext>
                </a:extLst>
              </p:cNvPr>
              <p:cNvSpPr>
                <a:spLocks/>
              </p:cNvSpPr>
              <p:nvPr/>
            </p:nvSpPr>
            <p:spPr bwMode="auto">
              <a:xfrm>
                <a:off x="1294" y="1086"/>
                <a:ext cx="15"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7" name="Freeform 55">
                <a:extLst>
                  <a:ext uri="{FF2B5EF4-FFF2-40B4-BE49-F238E27FC236}">
                    <a16:creationId xmlns:a16="http://schemas.microsoft.com/office/drawing/2014/main" id="{DB21F8BE-A9E1-4B9D-B915-E5C7704DBFBD}"/>
                  </a:ext>
                </a:extLst>
              </p:cNvPr>
              <p:cNvSpPr>
                <a:spLocks/>
              </p:cNvSpPr>
              <p:nvPr/>
            </p:nvSpPr>
            <p:spPr bwMode="auto">
              <a:xfrm>
                <a:off x="1323" y="1086"/>
                <a:ext cx="15"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8" name="Freeform 56">
                <a:extLst>
                  <a:ext uri="{FF2B5EF4-FFF2-40B4-BE49-F238E27FC236}">
                    <a16:creationId xmlns:a16="http://schemas.microsoft.com/office/drawing/2014/main" id="{8A4E0F79-6CAD-469F-A0F7-C9938D7F88E4}"/>
                  </a:ext>
                </a:extLst>
              </p:cNvPr>
              <p:cNvSpPr>
                <a:spLocks/>
              </p:cNvSpPr>
              <p:nvPr/>
            </p:nvSpPr>
            <p:spPr bwMode="auto">
              <a:xfrm>
                <a:off x="1352" y="1086"/>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49" name="Freeform 57">
                <a:extLst>
                  <a:ext uri="{FF2B5EF4-FFF2-40B4-BE49-F238E27FC236}">
                    <a16:creationId xmlns:a16="http://schemas.microsoft.com/office/drawing/2014/main" id="{435198AD-D146-4C58-8939-62885971B943}"/>
                  </a:ext>
                </a:extLst>
              </p:cNvPr>
              <p:cNvSpPr>
                <a:spLocks/>
              </p:cNvSpPr>
              <p:nvPr/>
            </p:nvSpPr>
            <p:spPr bwMode="auto">
              <a:xfrm>
                <a:off x="1381" y="1086"/>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0" name="Freeform 58">
                <a:extLst>
                  <a:ext uri="{FF2B5EF4-FFF2-40B4-BE49-F238E27FC236}">
                    <a16:creationId xmlns:a16="http://schemas.microsoft.com/office/drawing/2014/main" id="{6C3C23F8-5933-4153-98EB-FBE329790B9B}"/>
                  </a:ext>
                </a:extLst>
              </p:cNvPr>
              <p:cNvSpPr>
                <a:spLocks/>
              </p:cNvSpPr>
              <p:nvPr/>
            </p:nvSpPr>
            <p:spPr bwMode="auto">
              <a:xfrm>
                <a:off x="1410" y="1086"/>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1" name="Freeform 59">
                <a:extLst>
                  <a:ext uri="{FF2B5EF4-FFF2-40B4-BE49-F238E27FC236}">
                    <a16:creationId xmlns:a16="http://schemas.microsoft.com/office/drawing/2014/main" id="{B59C043B-BC24-4ACD-AEA2-388DF554BB81}"/>
                  </a:ext>
                </a:extLst>
              </p:cNvPr>
              <p:cNvSpPr>
                <a:spLocks/>
              </p:cNvSpPr>
              <p:nvPr/>
            </p:nvSpPr>
            <p:spPr bwMode="auto">
              <a:xfrm>
                <a:off x="1434" y="1090"/>
                <a:ext cx="14" cy="5"/>
              </a:xfrm>
              <a:custGeom>
                <a:avLst/>
                <a:gdLst>
                  <a:gd name="T0" fmla="*/ 0 w 3"/>
                  <a:gd name="T1" fmla="*/ 0 h 1"/>
                  <a:gd name="T2" fmla="*/ 0 w 3"/>
                  <a:gd name="T3" fmla="*/ 2147483647 h 1"/>
                  <a:gd name="T4" fmla="*/ 2147483647 w 3"/>
                  <a:gd name="T5" fmla="*/ 2147483647 h 1"/>
                  <a:gd name="T6" fmla="*/ 2147483647 w 3"/>
                  <a:gd name="T7" fmla="*/ 2147483647 h 1"/>
                  <a:gd name="T8" fmla="*/ 2147483647 w 3"/>
                  <a:gd name="T9" fmla="*/ 2147483647 h 1"/>
                  <a:gd name="T10" fmla="*/ 2147483647 w 3"/>
                  <a:gd name="T11" fmla="*/ 2147483647 h 1"/>
                  <a:gd name="T12" fmla="*/ 2147483647 w 3"/>
                  <a:gd name="T13" fmla="*/ 2147483647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1"/>
                    </a:lnTo>
                    <a:lnTo>
                      <a:pt x="1" y="1"/>
                    </a:lnTo>
                    <a:lnTo>
                      <a:pt x="2" y="1"/>
                    </a:lnTo>
                    <a:lnTo>
                      <a:pt x="3"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2" name="Freeform 60">
                <a:extLst>
                  <a:ext uri="{FF2B5EF4-FFF2-40B4-BE49-F238E27FC236}">
                    <a16:creationId xmlns:a16="http://schemas.microsoft.com/office/drawing/2014/main" id="{0D3D046F-D256-4421-B1D1-1522B8665107}"/>
                  </a:ext>
                </a:extLst>
              </p:cNvPr>
              <p:cNvSpPr>
                <a:spLocks/>
              </p:cNvSpPr>
              <p:nvPr/>
            </p:nvSpPr>
            <p:spPr bwMode="auto">
              <a:xfrm>
                <a:off x="1463" y="1095"/>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3" name="Freeform 61">
                <a:extLst>
                  <a:ext uri="{FF2B5EF4-FFF2-40B4-BE49-F238E27FC236}">
                    <a16:creationId xmlns:a16="http://schemas.microsoft.com/office/drawing/2014/main" id="{19837110-8452-4BD2-92D5-0B69A5AD3A56}"/>
                  </a:ext>
                </a:extLst>
              </p:cNvPr>
              <p:cNvSpPr>
                <a:spLocks/>
              </p:cNvSpPr>
              <p:nvPr/>
            </p:nvSpPr>
            <p:spPr bwMode="auto">
              <a:xfrm>
                <a:off x="1492" y="1095"/>
                <a:ext cx="9" cy="5"/>
              </a:xfrm>
              <a:custGeom>
                <a:avLst/>
                <a:gdLst>
                  <a:gd name="T0" fmla="*/ 0 w 2"/>
                  <a:gd name="T1" fmla="*/ 0 h 1"/>
                  <a:gd name="T2" fmla="*/ 2147483647 w 2"/>
                  <a:gd name="T3" fmla="*/ 0 h 1"/>
                  <a:gd name="T4" fmla="*/ 2147483647 w 2"/>
                  <a:gd name="T5" fmla="*/ 2147483647 h 1"/>
                  <a:gd name="T6" fmla="*/ 2147483647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1" y="0"/>
                    </a:lnTo>
                    <a:lnTo>
                      <a:pt x="1" y="1"/>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4" name="Freeform 62">
                <a:extLst>
                  <a:ext uri="{FF2B5EF4-FFF2-40B4-BE49-F238E27FC236}">
                    <a16:creationId xmlns:a16="http://schemas.microsoft.com/office/drawing/2014/main" id="{FF7633D2-26FA-4DA7-89F5-47CA9EE8A00E}"/>
                  </a:ext>
                </a:extLst>
              </p:cNvPr>
              <p:cNvSpPr>
                <a:spLocks/>
              </p:cNvSpPr>
              <p:nvPr/>
            </p:nvSpPr>
            <p:spPr bwMode="auto">
              <a:xfrm>
                <a:off x="1516" y="1100"/>
                <a:ext cx="10" cy="5"/>
              </a:xfrm>
              <a:custGeom>
                <a:avLst/>
                <a:gdLst>
                  <a:gd name="T0" fmla="*/ 0 w 2"/>
                  <a:gd name="T1" fmla="*/ 0 h 1"/>
                  <a:gd name="T2" fmla="*/ 2147483647 w 2"/>
                  <a:gd name="T3" fmla="*/ 0 h 1"/>
                  <a:gd name="T4" fmla="*/ 2147483647 w 2"/>
                  <a:gd name="T5" fmla="*/ 0 h 1"/>
                  <a:gd name="T6" fmla="*/ 2147483647 w 2"/>
                  <a:gd name="T7" fmla="*/ 0 h 1"/>
                  <a:gd name="T8" fmla="*/ 2147483647 w 2"/>
                  <a:gd name="T9" fmla="*/ 2147483647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5" name="Line 63">
                <a:extLst>
                  <a:ext uri="{FF2B5EF4-FFF2-40B4-BE49-F238E27FC236}">
                    <a16:creationId xmlns:a16="http://schemas.microsoft.com/office/drawing/2014/main" id="{DF1A013F-6719-4CA1-B67C-0B1F20DE7717}"/>
                  </a:ext>
                </a:extLst>
              </p:cNvPr>
              <p:cNvSpPr>
                <a:spLocks noChangeShapeType="1"/>
              </p:cNvSpPr>
              <p:nvPr/>
            </p:nvSpPr>
            <p:spPr bwMode="auto">
              <a:xfrm>
                <a:off x="1535" y="1105"/>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56" name="Freeform 64">
                <a:extLst>
                  <a:ext uri="{FF2B5EF4-FFF2-40B4-BE49-F238E27FC236}">
                    <a16:creationId xmlns:a16="http://schemas.microsoft.com/office/drawing/2014/main" id="{818F61CF-EDCB-48E2-ACDB-B2DAD696B17A}"/>
                  </a:ext>
                </a:extLst>
              </p:cNvPr>
              <p:cNvSpPr>
                <a:spLocks/>
              </p:cNvSpPr>
              <p:nvPr/>
            </p:nvSpPr>
            <p:spPr bwMode="auto">
              <a:xfrm>
                <a:off x="1564" y="1105"/>
                <a:ext cx="19" cy="1"/>
              </a:xfrm>
              <a:custGeom>
                <a:avLst/>
                <a:gdLst>
                  <a:gd name="T0" fmla="*/ 0 w 4"/>
                  <a:gd name="T1" fmla="*/ 0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1" y="0"/>
                    </a:lnTo>
                    <a:lnTo>
                      <a:pt x="3"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7" name="Freeform 65">
                <a:extLst>
                  <a:ext uri="{FF2B5EF4-FFF2-40B4-BE49-F238E27FC236}">
                    <a16:creationId xmlns:a16="http://schemas.microsoft.com/office/drawing/2014/main" id="{D6D40650-DAC4-493A-9BAD-E47834773D00}"/>
                  </a:ext>
                </a:extLst>
              </p:cNvPr>
              <p:cNvSpPr>
                <a:spLocks/>
              </p:cNvSpPr>
              <p:nvPr/>
            </p:nvSpPr>
            <p:spPr bwMode="auto">
              <a:xfrm>
                <a:off x="1588" y="1115"/>
                <a:ext cx="15" cy="1"/>
              </a:xfrm>
              <a:custGeom>
                <a:avLst/>
                <a:gdLst>
                  <a:gd name="T0" fmla="*/ 0 w 3"/>
                  <a:gd name="T1" fmla="*/ 0 h 1"/>
                  <a:gd name="T2" fmla="*/ 0 w 3"/>
                  <a:gd name="T3" fmla="*/ 0 h 1"/>
                  <a:gd name="T4" fmla="*/ 2147483647 w 3"/>
                  <a:gd name="T5" fmla="*/ 0 h 1"/>
                  <a:gd name="T6" fmla="*/ 2147483647 w 3"/>
                  <a:gd name="T7" fmla="*/ 0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8" name="Freeform 66">
                <a:extLst>
                  <a:ext uri="{FF2B5EF4-FFF2-40B4-BE49-F238E27FC236}">
                    <a16:creationId xmlns:a16="http://schemas.microsoft.com/office/drawing/2014/main" id="{B99A8F8A-7A23-4BA7-8854-B132CED46549}"/>
                  </a:ext>
                </a:extLst>
              </p:cNvPr>
              <p:cNvSpPr>
                <a:spLocks/>
              </p:cNvSpPr>
              <p:nvPr/>
            </p:nvSpPr>
            <p:spPr bwMode="auto">
              <a:xfrm>
                <a:off x="1617" y="1115"/>
                <a:ext cx="10" cy="9"/>
              </a:xfrm>
              <a:custGeom>
                <a:avLst/>
                <a:gdLst>
                  <a:gd name="T0" fmla="*/ 0 w 2"/>
                  <a:gd name="T1" fmla="*/ 0 h 2"/>
                  <a:gd name="T2" fmla="*/ 2147483647 w 2"/>
                  <a:gd name="T3" fmla="*/ 0 h 2"/>
                  <a:gd name="T4" fmla="*/ 2147483647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lnTo>
                      <a:pt x="2" y="0"/>
                    </a:lnTo>
                    <a:lnTo>
                      <a:pt x="2"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59" name="Freeform 67">
                <a:extLst>
                  <a:ext uri="{FF2B5EF4-FFF2-40B4-BE49-F238E27FC236}">
                    <a16:creationId xmlns:a16="http://schemas.microsoft.com/office/drawing/2014/main" id="{5493CA61-9C44-4482-8616-572B0DB4763E}"/>
                  </a:ext>
                </a:extLst>
              </p:cNvPr>
              <p:cNvSpPr>
                <a:spLocks/>
              </p:cNvSpPr>
              <p:nvPr/>
            </p:nvSpPr>
            <p:spPr bwMode="auto">
              <a:xfrm>
                <a:off x="1636" y="1124"/>
                <a:ext cx="1" cy="15"/>
              </a:xfrm>
              <a:custGeom>
                <a:avLst/>
                <a:gdLst>
                  <a:gd name="T0" fmla="*/ 0 w 1"/>
                  <a:gd name="T1" fmla="*/ 0 h 3"/>
                  <a:gd name="T2" fmla="*/ 0 w 1"/>
                  <a:gd name="T3" fmla="*/ 0 h 3"/>
                  <a:gd name="T4" fmla="*/ 0 w 1"/>
                  <a:gd name="T5" fmla="*/ 0 h 3"/>
                  <a:gd name="T6" fmla="*/ 0 w 1"/>
                  <a:gd name="T7" fmla="*/ 0 h 3"/>
                  <a:gd name="T8" fmla="*/ 0 w 1"/>
                  <a:gd name="T9" fmla="*/ 2147483647 h 3"/>
                  <a:gd name="T10" fmla="*/ 0 w 1"/>
                  <a:gd name="T11" fmla="*/ 2147483647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0" y="3"/>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0" name="Freeform 68">
                <a:extLst>
                  <a:ext uri="{FF2B5EF4-FFF2-40B4-BE49-F238E27FC236}">
                    <a16:creationId xmlns:a16="http://schemas.microsoft.com/office/drawing/2014/main" id="{FEB891D4-61A0-45E9-82B3-85DE188F072D}"/>
                  </a:ext>
                </a:extLst>
              </p:cNvPr>
              <p:cNvSpPr>
                <a:spLocks/>
              </p:cNvSpPr>
              <p:nvPr/>
            </p:nvSpPr>
            <p:spPr bwMode="auto">
              <a:xfrm>
                <a:off x="1651" y="1139"/>
                <a:ext cx="1" cy="14"/>
              </a:xfrm>
              <a:custGeom>
                <a:avLst/>
                <a:gdLst>
                  <a:gd name="T0" fmla="*/ 0 w 1"/>
                  <a:gd name="T1" fmla="*/ 0 h 3"/>
                  <a:gd name="T2" fmla="*/ 0 w 1"/>
                  <a:gd name="T3" fmla="*/ 0 h 3"/>
                  <a:gd name="T4" fmla="*/ 0 w 1"/>
                  <a:gd name="T5" fmla="*/ 2147483647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0"/>
                    </a:lnTo>
                    <a:lnTo>
                      <a:pt x="0" y="3"/>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1" name="Freeform 69">
                <a:extLst>
                  <a:ext uri="{FF2B5EF4-FFF2-40B4-BE49-F238E27FC236}">
                    <a16:creationId xmlns:a16="http://schemas.microsoft.com/office/drawing/2014/main" id="{97BD7FF9-649B-413A-BBDE-551E68654583}"/>
                  </a:ext>
                </a:extLst>
              </p:cNvPr>
              <p:cNvSpPr>
                <a:spLocks/>
              </p:cNvSpPr>
              <p:nvPr/>
            </p:nvSpPr>
            <p:spPr bwMode="auto">
              <a:xfrm>
                <a:off x="1661" y="1158"/>
                <a:ext cx="4" cy="10"/>
              </a:xfrm>
              <a:custGeom>
                <a:avLst/>
                <a:gdLst>
                  <a:gd name="T0" fmla="*/ 0 w 1"/>
                  <a:gd name="T1" fmla="*/ 0 h 2"/>
                  <a:gd name="T2" fmla="*/ 0 w 1"/>
                  <a:gd name="T3" fmla="*/ 2147483647 h 2"/>
                  <a:gd name="T4" fmla="*/ 2147483647 w 1"/>
                  <a:gd name="T5" fmla="*/ 2147483647 h 2"/>
                  <a:gd name="T6" fmla="*/ 2147483647 w 1"/>
                  <a:gd name="T7" fmla="*/ 2147483647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2"/>
                    </a:lnTo>
                    <a:lnTo>
                      <a:pt x="1"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2" name="Freeform 70">
                <a:extLst>
                  <a:ext uri="{FF2B5EF4-FFF2-40B4-BE49-F238E27FC236}">
                    <a16:creationId xmlns:a16="http://schemas.microsoft.com/office/drawing/2014/main" id="{4B56CE8A-3162-458A-8ADC-34B5A205D4A4}"/>
                  </a:ext>
                </a:extLst>
              </p:cNvPr>
              <p:cNvSpPr>
                <a:spLocks/>
              </p:cNvSpPr>
              <p:nvPr/>
            </p:nvSpPr>
            <p:spPr bwMode="auto">
              <a:xfrm>
                <a:off x="1665" y="1182"/>
                <a:ext cx="15" cy="1"/>
              </a:xfrm>
              <a:custGeom>
                <a:avLst/>
                <a:gdLst>
                  <a:gd name="T0" fmla="*/ 0 w 3"/>
                  <a:gd name="T1" fmla="*/ 0 h 1"/>
                  <a:gd name="T2" fmla="*/ 0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0"/>
                    </a:ln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3" name="Freeform 71">
                <a:extLst>
                  <a:ext uri="{FF2B5EF4-FFF2-40B4-BE49-F238E27FC236}">
                    <a16:creationId xmlns:a16="http://schemas.microsoft.com/office/drawing/2014/main" id="{535E4BFD-3AE1-4B1D-A7FF-67E44A817EC9}"/>
                  </a:ext>
                </a:extLst>
              </p:cNvPr>
              <p:cNvSpPr>
                <a:spLocks/>
              </p:cNvSpPr>
              <p:nvPr/>
            </p:nvSpPr>
            <p:spPr bwMode="auto">
              <a:xfrm>
                <a:off x="1689" y="1187"/>
                <a:ext cx="5" cy="14"/>
              </a:xfrm>
              <a:custGeom>
                <a:avLst/>
                <a:gdLst>
                  <a:gd name="T0" fmla="*/ 0 w 1"/>
                  <a:gd name="T1" fmla="*/ 0 h 3"/>
                  <a:gd name="T2" fmla="*/ 0 w 1"/>
                  <a:gd name="T3" fmla="*/ 2147483647 h 3"/>
                  <a:gd name="T4" fmla="*/ 0 w 1"/>
                  <a:gd name="T5" fmla="*/ 2147483647 h 3"/>
                  <a:gd name="T6" fmla="*/ 0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1" y="3"/>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4" name="Freeform 72">
                <a:extLst>
                  <a:ext uri="{FF2B5EF4-FFF2-40B4-BE49-F238E27FC236}">
                    <a16:creationId xmlns:a16="http://schemas.microsoft.com/office/drawing/2014/main" id="{CF0D963F-F3F9-4C6B-98B4-AC30F4ACCD2B}"/>
                  </a:ext>
                </a:extLst>
              </p:cNvPr>
              <p:cNvSpPr>
                <a:spLocks/>
              </p:cNvSpPr>
              <p:nvPr/>
            </p:nvSpPr>
            <p:spPr bwMode="auto">
              <a:xfrm>
                <a:off x="1704" y="1206"/>
                <a:ext cx="5" cy="10"/>
              </a:xfrm>
              <a:custGeom>
                <a:avLst/>
                <a:gdLst>
                  <a:gd name="T0" fmla="*/ 0 w 1"/>
                  <a:gd name="T1" fmla="*/ 0 h 2"/>
                  <a:gd name="T2" fmla="*/ 0 w 1"/>
                  <a:gd name="T3" fmla="*/ 2147483647 h 2"/>
                  <a:gd name="T4" fmla="*/ 2147483647 w 1"/>
                  <a:gd name="T5" fmla="*/ 2147483647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1"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5" name="Freeform 73">
                <a:extLst>
                  <a:ext uri="{FF2B5EF4-FFF2-40B4-BE49-F238E27FC236}">
                    <a16:creationId xmlns:a16="http://schemas.microsoft.com/office/drawing/2014/main" id="{F3FED5B0-A408-43C8-8B7F-EB0FA9BE31BB}"/>
                  </a:ext>
                </a:extLst>
              </p:cNvPr>
              <p:cNvSpPr>
                <a:spLocks/>
              </p:cNvSpPr>
              <p:nvPr/>
            </p:nvSpPr>
            <p:spPr bwMode="auto">
              <a:xfrm>
                <a:off x="1709" y="1230"/>
                <a:ext cx="9" cy="5"/>
              </a:xfrm>
              <a:custGeom>
                <a:avLst/>
                <a:gdLst>
                  <a:gd name="T0" fmla="*/ 0 w 2"/>
                  <a:gd name="T1" fmla="*/ 0 h 1"/>
                  <a:gd name="T2" fmla="*/ 0 w 2"/>
                  <a:gd name="T3" fmla="*/ 2147483647 h 1"/>
                  <a:gd name="T4" fmla="*/ 2147483647 w 2"/>
                  <a:gd name="T5" fmla="*/ 2147483647 h 1"/>
                  <a:gd name="T6" fmla="*/ 2147483647 w 2"/>
                  <a:gd name="T7" fmla="*/ 2147483647 h 1"/>
                  <a:gd name="T8" fmla="*/ 2147483647 w 2"/>
                  <a:gd name="T9" fmla="*/ 2147483647 h 1"/>
                  <a:gd name="T10" fmla="*/ 2147483647 w 2"/>
                  <a:gd name="T11" fmla="*/ 2147483647 h 1"/>
                  <a:gd name="T12" fmla="*/ 2147483647 w 2"/>
                  <a:gd name="T13" fmla="*/ 2147483647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0" y="1"/>
                    </a:lnTo>
                    <a:lnTo>
                      <a:pt x="1" y="1"/>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6" name="Freeform 74">
                <a:extLst>
                  <a:ext uri="{FF2B5EF4-FFF2-40B4-BE49-F238E27FC236}">
                    <a16:creationId xmlns:a16="http://schemas.microsoft.com/office/drawing/2014/main" id="{5649A825-B954-478A-BAFD-C3A88F06B26F}"/>
                  </a:ext>
                </a:extLst>
              </p:cNvPr>
              <p:cNvSpPr>
                <a:spLocks/>
              </p:cNvSpPr>
              <p:nvPr/>
            </p:nvSpPr>
            <p:spPr bwMode="auto">
              <a:xfrm>
                <a:off x="1733" y="1235"/>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7" name="Line 75">
                <a:extLst>
                  <a:ext uri="{FF2B5EF4-FFF2-40B4-BE49-F238E27FC236}">
                    <a16:creationId xmlns:a16="http://schemas.microsoft.com/office/drawing/2014/main" id="{2CBBC7F7-8B40-457F-B236-E40EE211E662}"/>
                  </a:ext>
                </a:extLst>
              </p:cNvPr>
              <p:cNvSpPr>
                <a:spLocks noChangeShapeType="1"/>
              </p:cNvSpPr>
              <p:nvPr/>
            </p:nvSpPr>
            <p:spPr bwMode="auto">
              <a:xfrm>
                <a:off x="1762" y="1235"/>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68" name="Freeform 76">
                <a:extLst>
                  <a:ext uri="{FF2B5EF4-FFF2-40B4-BE49-F238E27FC236}">
                    <a16:creationId xmlns:a16="http://schemas.microsoft.com/office/drawing/2014/main" id="{392F3B39-F19C-4F56-8B92-B28F2B0AD2B8}"/>
                  </a:ext>
                </a:extLst>
              </p:cNvPr>
              <p:cNvSpPr>
                <a:spLocks/>
              </p:cNvSpPr>
              <p:nvPr/>
            </p:nvSpPr>
            <p:spPr bwMode="auto">
              <a:xfrm>
                <a:off x="1791" y="1235"/>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69" name="Freeform 77">
                <a:extLst>
                  <a:ext uri="{FF2B5EF4-FFF2-40B4-BE49-F238E27FC236}">
                    <a16:creationId xmlns:a16="http://schemas.microsoft.com/office/drawing/2014/main" id="{0698490C-7351-4A9A-8341-0C03EA65776B}"/>
                  </a:ext>
                </a:extLst>
              </p:cNvPr>
              <p:cNvSpPr>
                <a:spLocks/>
              </p:cNvSpPr>
              <p:nvPr/>
            </p:nvSpPr>
            <p:spPr bwMode="auto">
              <a:xfrm>
                <a:off x="1820" y="1235"/>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0" name="Freeform 78">
                <a:extLst>
                  <a:ext uri="{FF2B5EF4-FFF2-40B4-BE49-F238E27FC236}">
                    <a16:creationId xmlns:a16="http://schemas.microsoft.com/office/drawing/2014/main" id="{2517BF46-D319-45E2-B2FC-9F04387BB02D}"/>
                  </a:ext>
                </a:extLst>
              </p:cNvPr>
              <p:cNvSpPr>
                <a:spLocks/>
              </p:cNvSpPr>
              <p:nvPr/>
            </p:nvSpPr>
            <p:spPr bwMode="auto">
              <a:xfrm>
                <a:off x="1849" y="1235"/>
                <a:ext cx="4" cy="10"/>
              </a:xfrm>
              <a:custGeom>
                <a:avLst/>
                <a:gdLst>
                  <a:gd name="T0" fmla="*/ 0 w 1"/>
                  <a:gd name="T1" fmla="*/ 0 h 2"/>
                  <a:gd name="T2" fmla="*/ 2147483647 w 1"/>
                  <a:gd name="T3" fmla="*/ 0 h 2"/>
                  <a:gd name="T4" fmla="*/ 2147483647 w 1"/>
                  <a:gd name="T5" fmla="*/ 2147483647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1" y="0"/>
                    </a:lnTo>
                    <a:lnTo>
                      <a:pt x="1"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1" name="Freeform 79">
                <a:extLst>
                  <a:ext uri="{FF2B5EF4-FFF2-40B4-BE49-F238E27FC236}">
                    <a16:creationId xmlns:a16="http://schemas.microsoft.com/office/drawing/2014/main" id="{6498FDD1-1255-4154-810E-0B6E0F377413}"/>
                  </a:ext>
                </a:extLst>
              </p:cNvPr>
              <p:cNvSpPr>
                <a:spLocks/>
              </p:cNvSpPr>
              <p:nvPr/>
            </p:nvSpPr>
            <p:spPr bwMode="auto">
              <a:xfrm>
                <a:off x="1853" y="1259"/>
                <a:ext cx="1" cy="15"/>
              </a:xfrm>
              <a:custGeom>
                <a:avLst/>
                <a:gdLst>
                  <a:gd name="T0" fmla="*/ 0 w 1"/>
                  <a:gd name="T1" fmla="*/ 0 h 3"/>
                  <a:gd name="T2" fmla="*/ 0 w 1"/>
                  <a:gd name="T3" fmla="*/ 2147483647 h 3"/>
                  <a:gd name="T4" fmla="*/ 0 w 1"/>
                  <a:gd name="T5" fmla="*/ 2147483647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2" name="Freeform 80">
                <a:extLst>
                  <a:ext uri="{FF2B5EF4-FFF2-40B4-BE49-F238E27FC236}">
                    <a16:creationId xmlns:a16="http://schemas.microsoft.com/office/drawing/2014/main" id="{4D187564-B182-44B8-BE50-2F6DCBD90445}"/>
                  </a:ext>
                </a:extLst>
              </p:cNvPr>
              <p:cNvSpPr>
                <a:spLocks/>
              </p:cNvSpPr>
              <p:nvPr/>
            </p:nvSpPr>
            <p:spPr bwMode="auto">
              <a:xfrm>
                <a:off x="1868" y="1274"/>
                <a:ext cx="9" cy="4"/>
              </a:xfrm>
              <a:custGeom>
                <a:avLst/>
                <a:gdLst>
                  <a:gd name="T0" fmla="*/ 0 w 2"/>
                  <a:gd name="T1" fmla="*/ 0 h 1"/>
                  <a:gd name="T2" fmla="*/ 2147483647 w 2"/>
                  <a:gd name="T3" fmla="*/ 0 h 1"/>
                  <a:gd name="T4" fmla="*/ 2147483647 w 2"/>
                  <a:gd name="T5" fmla="*/ 0 h 1"/>
                  <a:gd name="T6" fmla="*/ 2147483647 w 2"/>
                  <a:gd name="T7" fmla="*/ 0 h 1"/>
                  <a:gd name="T8" fmla="*/ 2147483647 w 2"/>
                  <a:gd name="T9" fmla="*/ 2147483647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2" y="0"/>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3" name="Freeform 81">
                <a:extLst>
                  <a:ext uri="{FF2B5EF4-FFF2-40B4-BE49-F238E27FC236}">
                    <a16:creationId xmlns:a16="http://schemas.microsoft.com/office/drawing/2014/main" id="{9BD1586B-3358-4763-B4D4-194D008E788F}"/>
                  </a:ext>
                </a:extLst>
              </p:cNvPr>
              <p:cNvSpPr>
                <a:spLocks/>
              </p:cNvSpPr>
              <p:nvPr/>
            </p:nvSpPr>
            <p:spPr bwMode="auto">
              <a:xfrm>
                <a:off x="1877" y="1293"/>
                <a:ext cx="10" cy="5"/>
              </a:xfrm>
              <a:custGeom>
                <a:avLst/>
                <a:gdLst>
                  <a:gd name="T0" fmla="*/ 0 w 2"/>
                  <a:gd name="T1" fmla="*/ 0 h 1"/>
                  <a:gd name="T2" fmla="*/ 0 w 2"/>
                  <a:gd name="T3" fmla="*/ 2147483647 h 1"/>
                  <a:gd name="T4" fmla="*/ 2147483647 w 2"/>
                  <a:gd name="T5" fmla="*/ 2147483647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0" y="1"/>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4" name="Freeform 82">
                <a:extLst>
                  <a:ext uri="{FF2B5EF4-FFF2-40B4-BE49-F238E27FC236}">
                    <a16:creationId xmlns:a16="http://schemas.microsoft.com/office/drawing/2014/main" id="{7C1B9500-6929-4FB4-B764-EFC489D68E2D}"/>
                  </a:ext>
                </a:extLst>
              </p:cNvPr>
              <p:cNvSpPr>
                <a:spLocks/>
              </p:cNvSpPr>
              <p:nvPr/>
            </p:nvSpPr>
            <p:spPr bwMode="auto">
              <a:xfrm>
                <a:off x="1902" y="129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5" name="Freeform 83">
                <a:extLst>
                  <a:ext uri="{FF2B5EF4-FFF2-40B4-BE49-F238E27FC236}">
                    <a16:creationId xmlns:a16="http://schemas.microsoft.com/office/drawing/2014/main" id="{6BE0D43B-98A8-48AC-B7BC-A391D5716807}"/>
                  </a:ext>
                </a:extLst>
              </p:cNvPr>
              <p:cNvSpPr>
                <a:spLocks/>
              </p:cNvSpPr>
              <p:nvPr/>
            </p:nvSpPr>
            <p:spPr bwMode="auto">
              <a:xfrm>
                <a:off x="1930" y="1298"/>
                <a:ext cx="15"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6" name="Freeform 84">
                <a:extLst>
                  <a:ext uri="{FF2B5EF4-FFF2-40B4-BE49-F238E27FC236}">
                    <a16:creationId xmlns:a16="http://schemas.microsoft.com/office/drawing/2014/main" id="{951EF6E9-F0D6-4FFE-A78E-0E60AEC6760B}"/>
                  </a:ext>
                </a:extLst>
              </p:cNvPr>
              <p:cNvSpPr>
                <a:spLocks/>
              </p:cNvSpPr>
              <p:nvPr/>
            </p:nvSpPr>
            <p:spPr bwMode="auto">
              <a:xfrm>
                <a:off x="1959" y="1298"/>
                <a:ext cx="5" cy="14"/>
              </a:xfrm>
              <a:custGeom>
                <a:avLst/>
                <a:gdLst>
                  <a:gd name="T0" fmla="*/ 0 w 1"/>
                  <a:gd name="T1" fmla="*/ 0 h 3"/>
                  <a:gd name="T2" fmla="*/ 2147483647 w 1"/>
                  <a:gd name="T3" fmla="*/ 0 h 3"/>
                  <a:gd name="T4" fmla="*/ 2147483647 w 1"/>
                  <a:gd name="T5" fmla="*/ 2147483647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1" y="0"/>
                    </a:lnTo>
                    <a:lnTo>
                      <a:pt x="1" y="3"/>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7" name="Line 85">
                <a:extLst>
                  <a:ext uri="{FF2B5EF4-FFF2-40B4-BE49-F238E27FC236}">
                    <a16:creationId xmlns:a16="http://schemas.microsoft.com/office/drawing/2014/main" id="{9EB88069-A0A9-484A-9F5B-D3914C370315}"/>
                  </a:ext>
                </a:extLst>
              </p:cNvPr>
              <p:cNvSpPr>
                <a:spLocks noChangeShapeType="1"/>
              </p:cNvSpPr>
              <p:nvPr/>
            </p:nvSpPr>
            <p:spPr bwMode="auto">
              <a:xfrm>
                <a:off x="1969" y="1317"/>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78" name="Freeform 86">
                <a:extLst>
                  <a:ext uri="{FF2B5EF4-FFF2-40B4-BE49-F238E27FC236}">
                    <a16:creationId xmlns:a16="http://schemas.microsoft.com/office/drawing/2014/main" id="{5F7AD14B-9BA4-4345-8CC8-5BA42C24311E}"/>
                  </a:ext>
                </a:extLst>
              </p:cNvPr>
              <p:cNvSpPr>
                <a:spLocks/>
              </p:cNvSpPr>
              <p:nvPr/>
            </p:nvSpPr>
            <p:spPr bwMode="auto">
              <a:xfrm>
                <a:off x="1998" y="1317"/>
                <a:ext cx="19" cy="1"/>
              </a:xfrm>
              <a:custGeom>
                <a:avLst/>
                <a:gdLst>
                  <a:gd name="T0" fmla="*/ 0 w 4"/>
                  <a:gd name="T1" fmla="*/ 0 h 1"/>
                  <a:gd name="T2" fmla="*/ 0 w 4"/>
                  <a:gd name="T3" fmla="*/ 0 h 1"/>
                  <a:gd name="T4" fmla="*/ 0 w 4"/>
                  <a:gd name="T5" fmla="*/ 0 h 1"/>
                  <a:gd name="T6" fmla="*/ 2147483647 w 4"/>
                  <a:gd name="T7" fmla="*/ 0 h 1"/>
                  <a:gd name="T8" fmla="*/ 2147483647 w 4"/>
                  <a:gd name="T9" fmla="*/ 0 h 1"/>
                  <a:gd name="T10" fmla="*/ 2147483647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0" y="0"/>
                    </a:lnTo>
                    <a:lnTo>
                      <a:pt x="3"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79" name="Line 87">
                <a:extLst>
                  <a:ext uri="{FF2B5EF4-FFF2-40B4-BE49-F238E27FC236}">
                    <a16:creationId xmlns:a16="http://schemas.microsoft.com/office/drawing/2014/main" id="{A58CFA1B-9283-4A0F-8ED1-7FAEF0900465}"/>
                  </a:ext>
                </a:extLst>
              </p:cNvPr>
              <p:cNvSpPr>
                <a:spLocks noChangeShapeType="1"/>
              </p:cNvSpPr>
              <p:nvPr/>
            </p:nvSpPr>
            <p:spPr bwMode="auto">
              <a:xfrm>
                <a:off x="2032" y="1317"/>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0" name="Line 88">
                <a:extLst>
                  <a:ext uri="{FF2B5EF4-FFF2-40B4-BE49-F238E27FC236}">
                    <a16:creationId xmlns:a16="http://schemas.microsoft.com/office/drawing/2014/main" id="{AC47116A-560B-4E3B-A41F-A0E33A2ABEE6}"/>
                  </a:ext>
                </a:extLst>
              </p:cNvPr>
              <p:cNvSpPr>
                <a:spLocks noChangeShapeType="1"/>
              </p:cNvSpPr>
              <p:nvPr/>
            </p:nvSpPr>
            <p:spPr bwMode="auto">
              <a:xfrm>
                <a:off x="2061" y="1317"/>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1" name="Line 89">
                <a:extLst>
                  <a:ext uri="{FF2B5EF4-FFF2-40B4-BE49-F238E27FC236}">
                    <a16:creationId xmlns:a16="http://schemas.microsoft.com/office/drawing/2014/main" id="{D2E5560C-8296-4A14-AB81-73CA455683D0}"/>
                  </a:ext>
                </a:extLst>
              </p:cNvPr>
              <p:cNvSpPr>
                <a:spLocks noChangeShapeType="1"/>
              </p:cNvSpPr>
              <p:nvPr/>
            </p:nvSpPr>
            <p:spPr bwMode="auto">
              <a:xfrm>
                <a:off x="2090" y="1317"/>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2" name="Freeform 90">
                <a:extLst>
                  <a:ext uri="{FF2B5EF4-FFF2-40B4-BE49-F238E27FC236}">
                    <a16:creationId xmlns:a16="http://schemas.microsoft.com/office/drawing/2014/main" id="{6D35C518-89A8-4AD3-9521-B43C827F0727}"/>
                  </a:ext>
                </a:extLst>
              </p:cNvPr>
              <p:cNvSpPr>
                <a:spLocks/>
              </p:cNvSpPr>
              <p:nvPr/>
            </p:nvSpPr>
            <p:spPr bwMode="auto">
              <a:xfrm>
                <a:off x="2118" y="1317"/>
                <a:ext cx="5" cy="10"/>
              </a:xfrm>
              <a:custGeom>
                <a:avLst/>
                <a:gdLst>
                  <a:gd name="T0" fmla="*/ 0 w 1"/>
                  <a:gd name="T1" fmla="*/ 0 h 2"/>
                  <a:gd name="T2" fmla="*/ 2147483647 w 1"/>
                  <a:gd name="T3" fmla="*/ 0 h 2"/>
                  <a:gd name="T4" fmla="*/ 2147483647 w 1"/>
                  <a:gd name="T5" fmla="*/ 2147483647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1" y="0"/>
                    </a:lnTo>
                    <a:lnTo>
                      <a:pt x="1" y="2"/>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83" name="Line 91">
                <a:extLst>
                  <a:ext uri="{FF2B5EF4-FFF2-40B4-BE49-F238E27FC236}">
                    <a16:creationId xmlns:a16="http://schemas.microsoft.com/office/drawing/2014/main" id="{24175429-7C7E-4700-A27E-84322F3A0259}"/>
                  </a:ext>
                </a:extLst>
              </p:cNvPr>
              <p:cNvSpPr>
                <a:spLocks noChangeShapeType="1"/>
              </p:cNvSpPr>
              <p:nvPr/>
            </p:nvSpPr>
            <p:spPr bwMode="auto">
              <a:xfrm>
                <a:off x="2123" y="1341"/>
                <a:ext cx="1" cy="15"/>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4" name="Freeform 92">
                <a:extLst>
                  <a:ext uri="{FF2B5EF4-FFF2-40B4-BE49-F238E27FC236}">
                    <a16:creationId xmlns:a16="http://schemas.microsoft.com/office/drawing/2014/main" id="{67EA381B-AED5-4939-8385-4AC68B9D187E}"/>
                  </a:ext>
                </a:extLst>
              </p:cNvPr>
              <p:cNvSpPr>
                <a:spLocks/>
              </p:cNvSpPr>
              <p:nvPr/>
            </p:nvSpPr>
            <p:spPr bwMode="auto">
              <a:xfrm>
                <a:off x="2123" y="1370"/>
                <a:ext cx="10" cy="5"/>
              </a:xfrm>
              <a:custGeom>
                <a:avLst/>
                <a:gdLst>
                  <a:gd name="T0" fmla="*/ 0 w 2"/>
                  <a:gd name="T1" fmla="*/ 0 h 1"/>
                  <a:gd name="T2" fmla="*/ 0 w 2"/>
                  <a:gd name="T3" fmla="*/ 0 h 1"/>
                  <a:gd name="T4" fmla="*/ 2147483647 w 2"/>
                  <a:gd name="T5" fmla="*/ 0 h 1"/>
                  <a:gd name="T6" fmla="*/ 2147483647 w 2"/>
                  <a:gd name="T7" fmla="*/ 2147483647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0" y="0"/>
                    </a:lnTo>
                    <a:lnTo>
                      <a:pt x="2" y="0"/>
                    </a:lnTo>
                    <a:lnTo>
                      <a:pt x="2" y="1"/>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85" name="Line 93">
                <a:extLst>
                  <a:ext uri="{FF2B5EF4-FFF2-40B4-BE49-F238E27FC236}">
                    <a16:creationId xmlns:a16="http://schemas.microsoft.com/office/drawing/2014/main" id="{CDC576BF-2C62-4930-84B4-6D71BEBC0FED}"/>
                  </a:ext>
                </a:extLst>
              </p:cNvPr>
              <p:cNvSpPr>
                <a:spLocks noChangeShapeType="1"/>
              </p:cNvSpPr>
              <p:nvPr/>
            </p:nvSpPr>
            <p:spPr bwMode="auto">
              <a:xfrm>
                <a:off x="2133" y="1389"/>
                <a:ext cx="1" cy="20"/>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6" name="Line 94">
                <a:extLst>
                  <a:ext uri="{FF2B5EF4-FFF2-40B4-BE49-F238E27FC236}">
                    <a16:creationId xmlns:a16="http://schemas.microsoft.com/office/drawing/2014/main" id="{6B85EADD-7A91-4B62-884B-727D77AF8A02}"/>
                  </a:ext>
                </a:extLst>
              </p:cNvPr>
              <p:cNvSpPr>
                <a:spLocks noChangeShapeType="1"/>
              </p:cNvSpPr>
              <p:nvPr/>
            </p:nvSpPr>
            <p:spPr bwMode="auto">
              <a:xfrm>
                <a:off x="2133" y="1418"/>
                <a:ext cx="1" cy="19"/>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7" name="Freeform 95">
                <a:extLst>
                  <a:ext uri="{FF2B5EF4-FFF2-40B4-BE49-F238E27FC236}">
                    <a16:creationId xmlns:a16="http://schemas.microsoft.com/office/drawing/2014/main" id="{EE2736AF-DFA4-4410-9829-A7E96B537384}"/>
                  </a:ext>
                </a:extLst>
              </p:cNvPr>
              <p:cNvSpPr>
                <a:spLocks/>
              </p:cNvSpPr>
              <p:nvPr/>
            </p:nvSpPr>
            <p:spPr bwMode="auto">
              <a:xfrm>
                <a:off x="2133" y="1447"/>
                <a:ext cx="5" cy="15"/>
              </a:xfrm>
              <a:custGeom>
                <a:avLst/>
                <a:gdLst>
                  <a:gd name="T0" fmla="*/ 0 w 1"/>
                  <a:gd name="T1" fmla="*/ 0 h 3"/>
                  <a:gd name="T2" fmla="*/ 0 w 1"/>
                  <a:gd name="T3" fmla="*/ 2147483647 h 3"/>
                  <a:gd name="T4" fmla="*/ 0 w 1"/>
                  <a:gd name="T5" fmla="*/ 2147483647 h 3"/>
                  <a:gd name="T6" fmla="*/ 0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1" y="3"/>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88" name="Line 96">
                <a:extLst>
                  <a:ext uri="{FF2B5EF4-FFF2-40B4-BE49-F238E27FC236}">
                    <a16:creationId xmlns:a16="http://schemas.microsoft.com/office/drawing/2014/main" id="{DE3CAE7D-32AA-446C-9D30-94312B097B9A}"/>
                  </a:ext>
                </a:extLst>
              </p:cNvPr>
              <p:cNvSpPr>
                <a:spLocks noChangeShapeType="1"/>
              </p:cNvSpPr>
              <p:nvPr/>
            </p:nvSpPr>
            <p:spPr bwMode="auto">
              <a:xfrm>
                <a:off x="2147" y="1462"/>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89" name="Line 97">
                <a:extLst>
                  <a:ext uri="{FF2B5EF4-FFF2-40B4-BE49-F238E27FC236}">
                    <a16:creationId xmlns:a16="http://schemas.microsoft.com/office/drawing/2014/main" id="{7F2AEB0E-30E1-4DFE-AF2C-CC1BC0C2DDB1}"/>
                  </a:ext>
                </a:extLst>
              </p:cNvPr>
              <p:cNvSpPr>
                <a:spLocks noChangeShapeType="1"/>
              </p:cNvSpPr>
              <p:nvPr/>
            </p:nvSpPr>
            <p:spPr bwMode="auto">
              <a:xfrm>
                <a:off x="2176" y="1462"/>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0" name="Line 98">
                <a:extLst>
                  <a:ext uri="{FF2B5EF4-FFF2-40B4-BE49-F238E27FC236}">
                    <a16:creationId xmlns:a16="http://schemas.microsoft.com/office/drawing/2014/main" id="{6D8325BF-07FB-40F8-A500-1EE16EB91F8F}"/>
                  </a:ext>
                </a:extLst>
              </p:cNvPr>
              <p:cNvSpPr>
                <a:spLocks noChangeShapeType="1"/>
              </p:cNvSpPr>
              <p:nvPr/>
            </p:nvSpPr>
            <p:spPr bwMode="auto">
              <a:xfrm>
                <a:off x="2205" y="1462"/>
                <a:ext cx="20"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1" name="Line 99">
                <a:extLst>
                  <a:ext uri="{FF2B5EF4-FFF2-40B4-BE49-F238E27FC236}">
                    <a16:creationId xmlns:a16="http://schemas.microsoft.com/office/drawing/2014/main" id="{788E06D3-6DD2-43DE-ACF9-33FDA7DDF9EF}"/>
                  </a:ext>
                </a:extLst>
              </p:cNvPr>
              <p:cNvSpPr>
                <a:spLocks noChangeShapeType="1"/>
              </p:cNvSpPr>
              <p:nvPr/>
            </p:nvSpPr>
            <p:spPr bwMode="auto">
              <a:xfrm>
                <a:off x="2239" y="1462"/>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2" name="Freeform 100">
                <a:extLst>
                  <a:ext uri="{FF2B5EF4-FFF2-40B4-BE49-F238E27FC236}">
                    <a16:creationId xmlns:a16="http://schemas.microsoft.com/office/drawing/2014/main" id="{2C7F4189-53A5-4679-B66D-266F5340B92C}"/>
                  </a:ext>
                </a:extLst>
              </p:cNvPr>
              <p:cNvSpPr>
                <a:spLocks/>
              </p:cNvSpPr>
              <p:nvPr/>
            </p:nvSpPr>
            <p:spPr bwMode="auto">
              <a:xfrm>
                <a:off x="2268" y="1462"/>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93" name="Freeform 101">
                <a:extLst>
                  <a:ext uri="{FF2B5EF4-FFF2-40B4-BE49-F238E27FC236}">
                    <a16:creationId xmlns:a16="http://schemas.microsoft.com/office/drawing/2014/main" id="{CA205E6D-7ED6-4948-BA80-E5468F9F9334}"/>
                  </a:ext>
                </a:extLst>
              </p:cNvPr>
              <p:cNvSpPr>
                <a:spLocks/>
              </p:cNvSpPr>
              <p:nvPr/>
            </p:nvSpPr>
            <p:spPr bwMode="auto">
              <a:xfrm>
                <a:off x="2297" y="1462"/>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94" name="Line 102">
                <a:extLst>
                  <a:ext uri="{FF2B5EF4-FFF2-40B4-BE49-F238E27FC236}">
                    <a16:creationId xmlns:a16="http://schemas.microsoft.com/office/drawing/2014/main" id="{F6EF0EAF-E0E3-4339-88E5-371D9C125356}"/>
                  </a:ext>
                </a:extLst>
              </p:cNvPr>
              <p:cNvSpPr>
                <a:spLocks noChangeShapeType="1"/>
              </p:cNvSpPr>
              <p:nvPr/>
            </p:nvSpPr>
            <p:spPr bwMode="auto">
              <a:xfrm>
                <a:off x="2326" y="1462"/>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5" name="Line 103">
                <a:extLst>
                  <a:ext uri="{FF2B5EF4-FFF2-40B4-BE49-F238E27FC236}">
                    <a16:creationId xmlns:a16="http://schemas.microsoft.com/office/drawing/2014/main" id="{D2D7A84A-3DB8-4B35-BF19-B86111FF6666}"/>
                  </a:ext>
                </a:extLst>
              </p:cNvPr>
              <p:cNvSpPr>
                <a:spLocks noChangeShapeType="1"/>
              </p:cNvSpPr>
              <p:nvPr/>
            </p:nvSpPr>
            <p:spPr bwMode="auto">
              <a:xfrm>
                <a:off x="2355" y="1462"/>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6" name="Line 104">
                <a:extLst>
                  <a:ext uri="{FF2B5EF4-FFF2-40B4-BE49-F238E27FC236}">
                    <a16:creationId xmlns:a16="http://schemas.microsoft.com/office/drawing/2014/main" id="{CB067BF0-4651-441D-A086-926D34634C6E}"/>
                  </a:ext>
                </a:extLst>
              </p:cNvPr>
              <p:cNvSpPr>
                <a:spLocks noChangeShapeType="1"/>
              </p:cNvSpPr>
              <p:nvPr/>
            </p:nvSpPr>
            <p:spPr bwMode="auto">
              <a:xfrm>
                <a:off x="2384" y="1462"/>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7" name="Line 105">
                <a:extLst>
                  <a:ext uri="{FF2B5EF4-FFF2-40B4-BE49-F238E27FC236}">
                    <a16:creationId xmlns:a16="http://schemas.microsoft.com/office/drawing/2014/main" id="{368A118E-9BBF-445E-BBB9-AD14297998E0}"/>
                  </a:ext>
                </a:extLst>
              </p:cNvPr>
              <p:cNvSpPr>
                <a:spLocks noChangeShapeType="1"/>
              </p:cNvSpPr>
              <p:nvPr/>
            </p:nvSpPr>
            <p:spPr bwMode="auto">
              <a:xfrm>
                <a:off x="2412" y="1462"/>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98" name="Freeform 106">
                <a:extLst>
                  <a:ext uri="{FF2B5EF4-FFF2-40B4-BE49-F238E27FC236}">
                    <a16:creationId xmlns:a16="http://schemas.microsoft.com/office/drawing/2014/main" id="{D11E94D0-3DB8-4CA3-907F-76D8CFED428E}"/>
                  </a:ext>
                </a:extLst>
              </p:cNvPr>
              <p:cNvSpPr>
                <a:spLocks/>
              </p:cNvSpPr>
              <p:nvPr/>
            </p:nvSpPr>
            <p:spPr bwMode="auto">
              <a:xfrm>
                <a:off x="561" y="936"/>
                <a:ext cx="1871" cy="1142"/>
              </a:xfrm>
              <a:custGeom>
                <a:avLst/>
                <a:gdLst>
                  <a:gd name="T0" fmla="*/ 2147483647 w 388"/>
                  <a:gd name="T1" fmla="*/ 0 h 237"/>
                  <a:gd name="T2" fmla="*/ 2147483647 w 388"/>
                  <a:gd name="T3" fmla="*/ 2147483647 h 237"/>
                  <a:gd name="T4" fmla="*/ 2147483647 w 388"/>
                  <a:gd name="T5" fmla="*/ 2147483647 h 237"/>
                  <a:gd name="T6" fmla="*/ 2147483647 w 388"/>
                  <a:gd name="T7" fmla="*/ 2147483647 h 237"/>
                  <a:gd name="T8" fmla="*/ 2147483647 w 388"/>
                  <a:gd name="T9" fmla="*/ 2147483647 h 237"/>
                  <a:gd name="T10" fmla="*/ 2147483647 w 388"/>
                  <a:gd name="T11" fmla="*/ 2147483647 h 237"/>
                  <a:gd name="T12" fmla="*/ 2147483647 w 388"/>
                  <a:gd name="T13" fmla="*/ 2147483647 h 237"/>
                  <a:gd name="T14" fmla="*/ 2147483647 w 388"/>
                  <a:gd name="T15" fmla="*/ 2147483647 h 237"/>
                  <a:gd name="T16" fmla="*/ 2147483647 w 388"/>
                  <a:gd name="T17" fmla="*/ 2147483647 h 237"/>
                  <a:gd name="T18" fmla="*/ 2147483647 w 388"/>
                  <a:gd name="T19" fmla="*/ 2147483647 h 237"/>
                  <a:gd name="T20" fmla="*/ 2147483647 w 388"/>
                  <a:gd name="T21" fmla="*/ 2147483647 h 237"/>
                  <a:gd name="T22" fmla="*/ 2147483647 w 388"/>
                  <a:gd name="T23" fmla="*/ 2147483647 h 237"/>
                  <a:gd name="T24" fmla="*/ 2147483647 w 388"/>
                  <a:gd name="T25" fmla="*/ 2147483647 h 237"/>
                  <a:gd name="T26" fmla="*/ 2147483647 w 388"/>
                  <a:gd name="T27" fmla="*/ 2147483647 h 237"/>
                  <a:gd name="T28" fmla="*/ 2147483647 w 388"/>
                  <a:gd name="T29" fmla="*/ 2147483647 h 237"/>
                  <a:gd name="T30" fmla="*/ 2147483647 w 388"/>
                  <a:gd name="T31" fmla="*/ 2147483647 h 237"/>
                  <a:gd name="T32" fmla="*/ 2147483647 w 388"/>
                  <a:gd name="T33" fmla="*/ 2147483647 h 237"/>
                  <a:gd name="T34" fmla="*/ 2147483647 w 388"/>
                  <a:gd name="T35" fmla="*/ 2147483647 h 237"/>
                  <a:gd name="T36" fmla="*/ 2147483647 w 388"/>
                  <a:gd name="T37" fmla="*/ 2147483647 h 237"/>
                  <a:gd name="T38" fmla="*/ 2147483647 w 388"/>
                  <a:gd name="T39" fmla="*/ 2147483647 h 237"/>
                  <a:gd name="T40" fmla="*/ 2147483647 w 388"/>
                  <a:gd name="T41" fmla="*/ 2147483647 h 237"/>
                  <a:gd name="T42" fmla="*/ 2147483647 w 388"/>
                  <a:gd name="T43" fmla="*/ 2147483647 h 237"/>
                  <a:gd name="T44" fmla="*/ 2147483647 w 388"/>
                  <a:gd name="T45" fmla="*/ 2147483647 h 237"/>
                  <a:gd name="T46" fmla="*/ 2147483647 w 388"/>
                  <a:gd name="T47" fmla="*/ 2147483647 h 237"/>
                  <a:gd name="T48" fmla="*/ 2147483647 w 388"/>
                  <a:gd name="T49" fmla="*/ 2147483647 h 237"/>
                  <a:gd name="T50" fmla="*/ 2147483647 w 388"/>
                  <a:gd name="T51" fmla="*/ 2147483647 h 237"/>
                  <a:gd name="T52" fmla="*/ 2147483647 w 388"/>
                  <a:gd name="T53" fmla="*/ 2147483647 h 237"/>
                  <a:gd name="T54" fmla="*/ 2147483647 w 388"/>
                  <a:gd name="T55" fmla="*/ 2147483647 h 237"/>
                  <a:gd name="T56" fmla="*/ 2147483647 w 388"/>
                  <a:gd name="T57" fmla="*/ 2147483647 h 237"/>
                  <a:gd name="T58" fmla="*/ 2147483647 w 388"/>
                  <a:gd name="T59" fmla="*/ 2147483647 h 237"/>
                  <a:gd name="T60" fmla="*/ 2147483647 w 388"/>
                  <a:gd name="T61" fmla="*/ 2147483647 h 237"/>
                  <a:gd name="T62" fmla="*/ 2147483647 w 388"/>
                  <a:gd name="T63" fmla="*/ 2147483647 h 237"/>
                  <a:gd name="T64" fmla="*/ 2147483647 w 388"/>
                  <a:gd name="T65" fmla="*/ 2147483647 h 237"/>
                  <a:gd name="T66" fmla="*/ 2147483647 w 388"/>
                  <a:gd name="T67" fmla="*/ 2147483647 h 237"/>
                  <a:gd name="T68" fmla="*/ 2147483647 w 388"/>
                  <a:gd name="T69" fmla="*/ 2147483647 h 237"/>
                  <a:gd name="T70" fmla="*/ 2147483647 w 388"/>
                  <a:gd name="T71" fmla="*/ 2147483647 h 237"/>
                  <a:gd name="T72" fmla="*/ 2147483647 w 388"/>
                  <a:gd name="T73" fmla="*/ 2147483647 h 237"/>
                  <a:gd name="T74" fmla="*/ 2147483647 w 388"/>
                  <a:gd name="T75" fmla="*/ 2147483647 h 237"/>
                  <a:gd name="T76" fmla="*/ 2147483647 w 388"/>
                  <a:gd name="T77" fmla="*/ 2147483647 h 237"/>
                  <a:gd name="T78" fmla="*/ 2147483647 w 388"/>
                  <a:gd name="T79" fmla="*/ 2147483647 h 237"/>
                  <a:gd name="T80" fmla="*/ 2147483647 w 388"/>
                  <a:gd name="T81" fmla="*/ 2147483647 h 237"/>
                  <a:gd name="T82" fmla="*/ 2147483647 w 388"/>
                  <a:gd name="T83" fmla="*/ 2147483647 h 237"/>
                  <a:gd name="T84" fmla="*/ 2147483647 w 388"/>
                  <a:gd name="T85" fmla="*/ 2147483647 h 237"/>
                  <a:gd name="T86" fmla="*/ 2147483647 w 388"/>
                  <a:gd name="T87" fmla="*/ 2147483647 h 237"/>
                  <a:gd name="T88" fmla="*/ 2147483647 w 388"/>
                  <a:gd name="T89" fmla="*/ 2147483647 h 237"/>
                  <a:gd name="T90" fmla="*/ 2147483647 w 388"/>
                  <a:gd name="T91" fmla="*/ 2147483647 h 237"/>
                  <a:gd name="T92" fmla="*/ 2147483647 w 388"/>
                  <a:gd name="T93" fmla="*/ 2147483647 h 237"/>
                  <a:gd name="T94" fmla="*/ 2147483647 w 388"/>
                  <a:gd name="T95" fmla="*/ 2147483647 h 237"/>
                  <a:gd name="T96" fmla="*/ 2147483647 w 388"/>
                  <a:gd name="T97" fmla="*/ 2147483647 h 237"/>
                  <a:gd name="T98" fmla="*/ 2147483647 w 388"/>
                  <a:gd name="T99" fmla="*/ 2147483647 h 237"/>
                  <a:gd name="T100" fmla="*/ 2147483647 w 388"/>
                  <a:gd name="T101" fmla="*/ 2147483647 h 237"/>
                  <a:gd name="T102" fmla="*/ 2147483647 w 388"/>
                  <a:gd name="T103" fmla="*/ 2147483647 h 237"/>
                  <a:gd name="T104" fmla="*/ 2147483647 w 388"/>
                  <a:gd name="T105" fmla="*/ 2147483647 h 237"/>
                  <a:gd name="T106" fmla="*/ 2147483647 w 388"/>
                  <a:gd name="T107" fmla="*/ 2147483647 h 237"/>
                  <a:gd name="T108" fmla="*/ 2147483647 w 388"/>
                  <a:gd name="T109" fmla="*/ 2147483647 h 237"/>
                  <a:gd name="T110" fmla="*/ 2147483647 w 388"/>
                  <a:gd name="T111" fmla="*/ 2147483647 h 237"/>
                  <a:gd name="T112" fmla="*/ 2147483647 w 388"/>
                  <a:gd name="T113" fmla="*/ 2147483647 h 237"/>
                  <a:gd name="T114" fmla="*/ 2147483647 w 388"/>
                  <a:gd name="T115" fmla="*/ 2147483647 h 2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8"/>
                  <a:gd name="T175" fmla="*/ 0 h 237"/>
                  <a:gd name="T176" fmla="*/ 388 w 388"/>
                  <a:gd name="T177" fmla="*/ 237 h 2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8" h="237">
                    <a:moveTo>
                      <a:pt x="0" y="0"/>
                    </a:moveTo>
                    <a:lnTo>
                      <a:pt x="1" y="0"/>
                    </a:lnTo>
                    <a:lnTo>
                      <a:pt x="2" y="0"/>
                    </a:lnTo>
                    <a:lnTo>
                      <a:pt x="4" y="0"/>
                    </a:lnTo>
                    <a:lnTo>
                      <a:pt x="5" y="0"/>
                    </a:lnTo>
                    <a:lnTo>
                      <a:pt x="5" y="4"/>
                    </a:lnTo>
                    <a:lnTo>
                      <a:pt x="6" y="4"/>
                    </a:lnTo>
                    <a:lnTo>
                      <a:pt x="6" y="9"/>
                    </a:lnTo>
                    <a:lnTo>
                      <a:pt x="8" y="9"/>
                    </a:lnTo>
                    <a:lnTo>
                      <a:pt x="9" y="9"/>
                    </a:lnTo>
                    <a:lnTo>
                      <a:pt x="10" y="9"/>
                    </a:lnTo>
                    <a:lnTo>
                      <a:pt x="11" y="9"/>
                    </a:lnTo>
                    <a:lnTo>
                      <a:pt x="12" y="9"/>
                    </a:lnTo>
                    <a:lnTo>
                      <a:pt x="13" y="9"/>
                    </a:lnTo>
                    <a:lnTo>
                      <a:pt x="14" y="9"/>
                    </a:lnTo>
                    <a:lnTo>
                      <a:pt x="16" y="9"/>
                    </a:lnTo>
                    <a:lnTo>
                      <a:pt x="17" y="9"/>
                    </a:lnTo>
                    <a:lnTo>
                      <a:pt x="18" y="9"/>
                    </a:lnTo>
                    <a:lnTo>
                      <a:pt x="18" y="14"/>
                    </a:lnTo>
                    <a:lnTo>
                      <a:pt x="20" y="14"/>
                    </a:lnTo>
                    <a:lnTo>
                      <a:pt x="21" y="14"/>
                    </a:lnTo>
                    <a:lnTo>
                      <a:pt x="22" y="14"/>
                    </a:lnTo>
                    <a:lnTo>
                      <a:pt x="22" y="18"/>
                    </a:lnTo>
                    <a:lnTo>
                      <a:pt x="24" y="18"/>
                    </a:lnTo>
                    <a:lnTo>
                      <a:pt x="24" y="22"/>
                    </a:lnTo>
                    <a:lnTo>
                      <a:pt x="24" y="26"/>
                    </a:lnTo>
                    <a:lnTo>
                      <a:pt x="26" y="26"/>
                    </a:lnTo>
                    <a:lnTo>
                      <a:pt x="27" y="26"/>
                    </a:lnTo>
                    <a:lnTo>
                      <a:pt x="28" y="26"/>
                    </a:lnTo>
                    <a:lnTo>
                      <a:pt x="29" y="26"/>
                    </a:lnTo>
                    <a:lnTo>
                      <a:pt x="30" y="26"/>
                    </a:lnTo>
                    <a:lnTo>
                      <a:pt x="31" y="26"/>
                    </a:lnTo>
                    <a:lnTo>
                      <a:pt x="32" y="26"/>
                    </a:lnTo>
                    <a:lnTo>
                      <a:pt x="32" y="31"/>
                    </a:lnTo>
                    <a:lnTo>
                      <a:pt x="34" y="31"/>
                    </a:lnTo>
                    <a:lnTo>
                      <a:pt x="35" y="31"/>
                    </a:lnTo>
                    <a:lnTo>
                      <a:pt x="35" y="36"/>
                    </a:lnTo>
                    <a:lnTo>
                      <a:pt x="36" y="36"/>
                    </a:lnTo>
                    <a:lnTo>
                      <a:pt x="37" y="36"/>
                    </a:lnTo>
                    <a:lnTo>
                      <a:pt x="38" y="36"/>
                    </a:lnTo>
                    <a:lnTo>
                      <a:pt x="38" y="41"/>
                    </a:lnTo>
                    <a:lnTo>
                      <a:pt x="39" y="41"/>
                    </a:lnTo>
                    <a:lnTo>
                      <a:pt x="39" y="46"/>
                    </a:lnTo>
                    <a:lnTo>
                      <a:pt x="40" y="46"/>
                    </a:lnTo>
                    <a:lnTo>
                      <a:pt x="40" y="50"/>
                    </a:lnTo>
                    <a:lnTo>
                      <a:pt x="42" y="50"/>
                    </a:lnTo>
                    <a:lnTo>
                      <a:pt x="43" y="50"/>
                    </a:lnTo>
                    <a:lnTo>
                      <a:pt x="44" y="50"/>
                    </a:lnTo>
                    <a:lnTo>
                      <a:pt x="44" y="55"/>
                    </a:lnTo>
                    <a:lnTo>
                      <a:pt x="45" y="55"/>
                    </a:lnTo>
                    <a:lnTo>
                      <a:pt x="47" y="55"/>
                    </a:lnTo>
                    <a:lnTo>
                      <a:pt x="48" y="55"/>
                    </a:lnTo>
                    <a:lnTo>
                      <a:pt x="49" y="55"/>
                    </a:lnTo>
                    <a:lnTo>
                      <a:pt x="50" y="55"/>
                    </a:lnTo>
                    <a:lnTo>
                      <a:pt x="51" y="55"/>
                    </a:lnTo>
                    <a:lnTo>
                      <a:pt x="52" y="55"/>
                    </a:lnTo>
                    <a:lnTo>
                      <a:pt x="53" y="55"/>
                    </a:lnTo>
                    <a:lnTo>
                      <a:pt x="54" y="55"/>
                    </a:lnTo>
                    <a:lnTo>
                      <a:pt x="55" y="55"/>
                    </a:lnTo>
                    <a:lnTo>
                      <a:pt x="56" y="55"/>
                    </a:lnTo>
                    <a:lnTo>
                      <a:pt x="57" y="55"/>
                    </a:lnTo>
                    <a:lnTo>
                      <a:pt x="58" y="55"/>
                    </a:lnTo>
                    <a:lnTo>
                      <a:pt x="59" y="55"/>
                    </a:lnTo>
                    <a:lnTo>
                      <a:pt x="60" y="55"/>
                    </a:lnTo>
                    <a:lnTo>
                      <a:pt x="60" y="61"/>
                    </a:lnTo>
                    <a:lnTo>
                      <a:pt x="61" y="61"/>
                    </a:lnTo>
                    <a:lnTo>
                      <a:pt x="62" y="61"/>
                    </a:lnTo>
                    <a:lnTo>
                      <a:pt x="63" y="61"/>
                    </a:lnTo>
                    <a:lnTo>
                      <a:pt x="64" y="61"/>
                    </a:lnTo>
                    <a:lnTo>
                      <a:pt x="65" y="61"/>
                    </a:lnTo>
                    <a:lnTo>
                      <a:pt x="66" y="61"/>
                    </a:lnTo>
                    <a:lnTo>
                      <a:pt x="67" y="61"/>
                    </a:lnTo>
                    <a:lnTo>
                      <a:pt x="68" y="61"/>
                    </a:lnTo>
                    <a:lnTo>
                      <a:pt x="69" y="61"/>
                    </a:lnTo>
                    <a:lnTo>
                      <a:pt x="70" y="61"/>
                    </a:lnTo>
                    <a:lnTo>
                      <a:pt x="71" y="61"/>
                    </a:lnTo>
                    <a:lnTo>
                      <a:pt x="71" y="67"/>
                    </a:lnTo>
                    <a:lnTo>
                      <a:pt x="72" y="67"/>
                    </a:lnTo>
                    <a:lnTo>
                      <a:pt x="72" y="74"/>
                    </a:lnTo>
                    <a:lnTo>
                      <a:pt x="73" y="74"/>
                    </a:lnTo>
                    <a:lnTo>
                      <a:pt x="73" y="80"/>
                    </a:lnTo>
                    <a:lnTo>
                      <a:pt x="74" y="80"/>
                    </a:lnTo>
                    <a:lnTo>
                      <a:pt x="74" y="86"/>
                    </a:lnTo>
                    <a:lnTo>
                      <a:pt x="75" y="86"/>
                    </a:lnTo>
                    <a:lnTo>
                      <a:pt x="77" y="86"/>
                    </a:lnTo>
                    <a:lnTo>
                      <a:pt x="79" y="86"/>
                    </a:lnTo>
                    <a:lnTo>
                      <a:pt x="81" y="86"/>
                    </a:lnTo>
                    <a:lnTo>
                      <a:pt x="83" y="86"/>
                    </a:lnTo>
                    <a:lnTo>
                      <a:pt x="83" y="91"/>
                    </a:lnTo>
                    <a:lnTo>
                      <a:pt x="86" y="91"/>
                    </a:lnTo>
                    <a:lnTo>
                      <a:pt x="87" y="91"/>
                    </a:lnTo>
                    <a:lnTo>
                      <a:pt x="88" y="91"/>
                    </a:lnTo>
                    <a:lnTo>
                      <a:pt x="89" y="91"/>
                    </a:lnTo>
                    <a:lnTo>
                      <a:pt x="90" y="91"/>
                    </a:lnTo>
                    <a:lnTo>
                      <a:pt x="92" y="91"/>
                    </a:lnTo>
                    <a:lnTo>
                      <a:pt x="92" y="97"/>
                    </a:lnTo>
                    <a:lnTo>
                      <a:pt x="93" y="97"/>
                    </a:lnTo>
                    <a:lnTo>
                      <a:pt x="93" y="103"/>
                    </a:lnTo>
                    <a:lnTo>
                      <a:pt x="94" y="103"/>
                    </a:lnTo>
                    <a:lnTo>
                      <a:pt x="94" y="108"/>
                    </a:lnTo>
                    <a:lnTo>
                      <a:pt x="96" y="108"/>
                    </a:lnTo>
                    <a:lnTo>
                      <a:pt x="99" y="108"/>
                    </a:lnTo>
                    <a:lnTo>
                      <a:pt x="100" y="108"/>
                    </a:lnTo>
                    <a:lnTo>
                      <a:pt x="101" y="108"/>
                    </a:lnTo>
                    <a:lnTo>
                      <a:pt x="101" y="114"/>
                    </a:lnTo>
                    <a:lnTo>
                      <a:pt x="102" y="114"/>
                    </a:lnTo>
                    <a:lnTo>
                      <a:pt x="102" y="119"/>
                    </a:lnTo>
                    <a:lnTo>
                      <a:pt x="104" y="119"/>
                    </a:lnTo>
                    <a:lnTo>
                      <a:pt x="105" y="119"/>
                    </a:lnTo>
                    <a:lnTo>
                      <a:pt x="107" y="119"/>
                    </a:lnTo>
                    <a:lnTo>
                      <a:pt x="108" y="119"/>
                    </a:lnTo>
                    <a:lnTo>
                      <a:pt x="110" y="119"/>
                    </a:lnTo>
                    <a:lnTo>
                      <a:pt x="114" y="119"/>
                    </a:lnTo>
                    <a:lnTo>
                      <a:pt x="114" y="123"/>
                    </a:lnTo>
                    <a:lnTo>
                      <a:pt x="114" y="126"/>
                    </a:lnTo>
                    <a:lnTo>
                      <a:pt x="115" y="126"/>
                    </a:lnTo>
                    <a:lnTo>
                      <a:pt x="115" y="130"/>
                    </a:lnTo>
                    <a:lnTo>
                      <a:pt x="115" y="135"/>
                    </a:lnTo>
                    <a:lnTo>
                      <a:pt x="118" y="135"/>
                    </a:lnTo>
                    <a:lnTo>
                      <a:pt x="120" y="135"/>
                    </a:lnTo>
                    <a:lnTo>
                      <a:pt x="122" y="135"/>
                    </a:lnTo>
                    <a:lnTo>
                      <a:pt x="123" y="135"/>
                    </a:lnTo>
                    <a:lnTo>
                      <a:pt x="128" y="135"/>
                    </a:lnTo>
                    <a:lnTo>
                      <a:pt x="129" y="135"/>
                    </a:lnTo>
                    <a:lnTo>
                      <a:pt x="130" y="135"/>
                    </a:lnTo>
                    <a:lnTo>
                      <a:pt x="130" y="139"/>
                    </a:lnTo>
                    <a:lnTo>
                      <a:pt x="131" y="139"/>
                    </a:lnTo>
                    <a:lnTo>
                      <a:pt x="132" y="139"/>
                    </a:lnTo>
                    <a:lnTo>
                      <a:pt x="137" y="139"/>
                    </a:lnTo>
                    <a:lnTo>
                      <a:pt x="146" y="139"/>
                    </a:lnTo>
                    <a:lnTo>
                      <a:pt x="146" y="144"/>
                    </a:lnTo>
                    <a:lnTo>
                      <a:pt x="147" y="144"/>
                    </a:lnTo>
                    <a:lnTo>
                      <a:pt x="147" y="148"/>
                    </a:lnTo>
                    <a:lnTo>
                      <a:pt x="148" y="148"/>
                    </a:lnTo>
                    <a:lnTo>
                      <a:pt x="148" y="153"/>
                    </a:lnTo>
                    <a:lnTo>
                      <a:pt x="150" y="153"/>
                    </a:lnTo>
                    <a:lnTo>
                      <a:pt x="153" y="153"/>
                    </a:lnTo>
                    <a:lnTo>
                      <a:pt x="154" y="153"/>
                    </a:lnTo>
                    <a:lnTo>
                      <a:pt x="155" y="153"/>
                    </a:lnTo>
                    <a:lnTo>
                      <a:pt x="156" y="153"/>
                    </a:lnTo>
                    <a:lnTo>
                      <a:pt x="160" y="153"/>
                    </a:lnTo>
                    <a:lnTo>
                      <a:pt x="163" y="153"/>
                    </a:lnTo>
                    <a:lnTo>
                      <a:pt x="167" y="153"/>
                    </a:lnTo>
                    <a:lnTo>
                      <a:pt x="168" y="153"/>
                    </a:lnTo>
                    <a:lnTo>
                      <a:pt x="170" y="153"/>
                    </a:lnTo>
                    <a:lnTo>
                      <a:pt x="171" y="153"/>
                    </a:lnTo>
                    <a:lnTo>
                      <a:pt x="173" y="153"/>
                    </a:lnTo>
                    <a:lnTo>
                      <a:pt x="174" y="153"/>
                    </a:lnTo>
                    <a:lnTo>
                      <a:pt x="175" y="153"/>
                    </a:lnTo>
                    <a:lnTo>
                      <a:pt x="176" y="153"/>
                    </a:lnTo>
                    <a:lnTo>
                      <a:pt x="178" y="153"/>
                    </a:lnTo>
                    <a:lnTo>
                      <a:pt x="179" y="153"/>
                    </a:lnTo>
                    <a:lnTo>
                      <a:pt x="181" y="153"/>
                    </a:lnTo>
                    <a:lnTo>
                      <a:pt x="181" y="157"/>
                    </a:lnTo>
                    <a:lnTo>
                      <a:pt x="182" y="157"/>
                    </a:lnTo>
                    <a:lnTo>
                      <a:pt x="183" y="157"/>
                    </a:lnTo>
                    <a:lnTo>
                      <a:pt x="184" y="157"/>
                    </a:lnTo>
                    <a:lnTo>
                      <a:pt x="185" y="157"/>
                    </a:lnTo>
                    <a:lnTo>
                      <a:pt x="186" y="157"/>
                    </a:lnTo>
                    <a:lnTo>
                      <a:pt x="189" y="157"/>
                    </a:lnTo>
                    <a:lnTo>
                      <a:pt x="190" y="157"/>
                    </a:lnTo>
                    <a:lnTo>
                      <a:pt x="191" y="157"/>
                    </a:lnTo>
                    <a:lnTo>
                      <a:pt x="194" y="157"/>
                    </a:lnTo>
                    <a:lnTo>
                      <a:pt x="194" y="161"/>
                    </a:lnTo>
                    <a:lnTo>
                      <a:pt x="195" y="161"/>
                    </a:lnTo>
                    <a:lnTo>
                      <a:pt x="199" y="161"/>
                    </a:lnTo>
                    <a:lnTo>
                      <a:pt x="200" y="161"/>
                    </a:lnTo>
                    <a:lnTo>
                      <a:pt x="200" y="165"/>
                    </a:lnTo>
                    <a:lnTo>
                      <a:pt x="208" y="165"/>
                    </a:lnTo>
                    <a:lnTo>
                      <a:pt x="209" y="165"/>
                    </a:lnTo>
                    <a:lnTo>
                      <a:pt x="211" y="165"/>
                    </a:lnTo>
                    <a:lnTo>
                      <a:pt x="212" y="165"/>
                    </a:lnTo>
                    <a:lnTo>
                      <a:pt x="213" y="165"/>
                    </a:lnTo>
                    <a:lnTo>
                      <a:pt x="213" y="170"/>
                    </a:lnTo>
                    <a:lnTo>
                      <a:pt x="216" y="170"/>
                    </a:lnTo>
                    <a:lnTo>
                      <a:pt x="218" y="170"/>
                    </a:lnTo>
                    <a:lnTo>
                      <a:pt x="221" y="170"/>
                    </a:lnTo>
                    <a:lnTo>
                      <a:pt x="221" y="175"/>
                    </a:lnTo>
                    <a:lnTo>
                      <a:pt x="222" y="175"/>
                    </a:lnTo>
                    <a:lnTo>
                      <a:pt x="223" y="175"/>
                    </a:lnTo>
                    <a:lnTo>
                      <a:pt x="223" y="181"/>
                    </a:lnTo>
                    <a:lnTo>
                      <a:pt x="225" y="181"/>
                    </a:lnTo>
                    <a:lnTo>
                      <a:pt x="226" y="181"/>
                    </a:lnTo>
                    <a:lnTo>
                      <a:pt x="226" y="187"/>
                    </a:lnTo>
                    <a:lnTo>
                      <a:pt x="228" y="187"/>
                    </a:lnTo>
                    <a:lnTo>
                      <a:pt x="228" y="193"/>
                    </a:lnTo>
                    <a:lnTo>
                      <a:pt x="229" y="193"/>
                    </a:lnTo>
                    <a:lnTo>
                      <a:pt x="229" y="198"/>
                    </a:lnTo>
                    <a:lnTo>
                      <a:pt x="230" y="198"/>
                    </a:lnTo>
                    <a:lnTo>
                      <a:pt x="232" y="198"/>
                    </a:lnTo>
                    <a:lnTo>
                      <a:pt x="234" y="198"/>
                    </a:lnTo>
                    <a:lnTo>
                      <a:pt x="234" y="203"/>
                    </a:lnTo>
                    <a:lnTo>
                      <a:pt x="237" y="203"/>
                    </a:lnTo>
                    <a:lnTo>
                      <a:pt x="237" y="208"/>
                    </a:lnTo>
                    <a:lnTo>
                      <a:pt x="238" y="208"/>
                    </a:lnTo>
                    <a:lnTo>
                      <a:pt x="238" y="213"/>
                    </a:lnTo>
                    <a:lnTo>
                      <a:pt x="239" y="213"/>
                    </a:lnTo>
                    <a:lnTo>
                      <a:pt x="242" y="213"/>
                    </a:lnTo>
                    <a:lnTo>
                      <a:pt x="245" y="213"/>
                    </a:lnTo>
                    <a:lnTo>
                      <a:pt x="248" y="213"/>
                    </a:lnTo>
                    <a:lnTo>
                      <a:pt x="253" y="213"/>
                    </a:lnTo>
                    <a:lnTo>
                      <a:pt x="256" y="213"/>
                    </a:lnTo>
                    <a:lnTo>
                      <a:pt x="257" y="213"/>
                    </a:lnTo>
                    <a:lnTo>
                      <a:pt x="258" y="213"/>
                    </a:lnTo>
                    <a:lnTo>
                      <a:pt x="264" y="213"/>
                    </a:lnTo>
                    <a:lnTo>
                      <a:pt x="268" y="213"/>
                    </a:lnTo>
                    <a:lnTo>
                      <a:pt x="268" y="220"/>
                    </a:lnTo>
                    <a:lnTo>
                      <a:pt x="269" y="220"/>
                    </a:lnTo>
                    <a:lnTo>
                      <a:pt x="273" y="220"/>
                    </a:lnTo>
                    <a:lnTo>
                      <a:pt x="273" y="224"/>
                    </a:lnTo>
                    <a:lnTo>
                      <a:pt x="275" y="224"/>
                    </a:lnTo>
                    <a:lnTo>
                      <a:pt x="279" y="224"/>
                    </a:lnTo>
                    <a:lnTo>
                      <a:pt x="282" y="224"/>
                    </a:lnTo>
                    <a:lnTo>
                      <a:pt x="286" y="224"/>
                    </a:lnTo>
                    <a:lnTo>
                      <a:pt x="291" y="224"/>
                    </a:lnTo>
                    <a:lnTo>
                      <a:pt x="291" y="227"/>
                    </a:lnTo>
                    <a:lnTo>
                      <a:pt x="298" y="227"/>
                    </a:lnTo>
                    <a:lnTo>
                      <a:pt x="301" y="227"/>
                    </a:lnTo>
                    <a:lnTo>
                      <a:pt x="304" y="227"/>
                    </a:lnTo>
                    <a:lnTo>
                      <a:pt x="309" y="227"/>
                    </a:lnTo>
                    <a:lnTo>
                      <a:pt x="315" y="227"/>
                    </a:lnTo>
                    <a:lnTo>
                      <a:pt x="324" y="227"/>
                    </a:lnTo>
                    <a:lnTo>
                      <a:pt x="324" y="232"/>
                    </a:lnTo>
                    <a:lnTo>
                      <a:pt x="326" y="232"/>
                    </a:lnTo>
                    <a:lnTo>
                      <a:pt x="326" y="237"/>
                    </a:lnTo>
                    <a:lnTo>
                      <a:pt x="327" y="237"/>
                    </a:lnTo>
                    <a:lnTo>
                      <a:pt x="333" y="237"/>
                    </a:lnTo>
                    <a:lnTo>
                      <a:pt x="356" y="237"/>
                    </a:lnTo>
                    <a:lnTo>
                      <a:pt x="363" y="237"/>
                    </a:lnTo>
                    <a:lnTo>
                      <a:pt x="369" y="237"/>
                    </a:lnTo>
                    <a:lnTo>
                      <a:pt x="383" y="237"/>
                    </a:lnTo>
                    <a:lnTo>
                      <a:pt x="388" y="237"/>
                    </a:lnTo>
                  </a:path>
                </a:pathLst>
              </a:cu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99" name="Line 107">
                <a:extLst>
                  <a:ext uri="{FF2B5EF4-FFF2-40B4-BE49-F238E27FC236}">
                    <a16:creationId xmlns:a16="http://schemas.microsoft.com/office/drawing/2014/main" id="{98F4DB5E-E8F4-4EF9-8E24-26A46642E823}"/>
                  </a:ext>
                </a:extLst>
              </p:cNvPr>
              <p:cNvSpPr>
                <a:spLocks noChangeShapeType="1"/>
              </p:cNvSpPr>
              <p:nvPr/>
            </p:nvSpPr>
            <p:spPr bwMode="auto">
              <a:xfrm flipV="1">
                <a:off x="508" y="893"/>
                <a:ext cx="1" cy="1238"/>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0" name="Line 108">
                <a:extLst>
                  <a:ext uri="{FF2B5EF4-FFF2-40B4-BE49-F238E27FC236}">
                    <a16:creationId xmlns:a16="http://schemas.microsoft.com/office/drawing/2014/main" id="{2750E5FC-9746-4ECA-9293-DCEA9D86E93C}"/>
                  </a:ext>
                </a:extLst>
              </p:cNvPr>
              <p:cNvSpPr>
                <a:spLocks noChangeShapeType="1"/>
              </p:cNvSpPr>
              <p:nvPr/>
            </p:nvSpPr>
            <p:spPr bwMode="auto">
              <a:xfrm flipH="1">
                <a:off x="480" y="2088"/>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1" name="Rectangle 109">
                <a:extLst>
                  <a:ext uri="{FF2B5EF4-FFF2-40B4-BE49-F238E27FC236}">
                    <a16:creationId xmlns:a16="http://schemas.microsoft.com/office/drawing/2014/main" id="{2EB34ED6-A4E1-41AA-9D04-164D12DDAF79}"/>
                  </a:ext>
                </a:extLst>
              </p:cNvPr>
              <p:cNvSpPr>
                <a:spLocks noChangeArrowheads="1"/>
              </p:cNvSpPr>
              <p:nvPr/>
            </p:nvSpPr>
            <p:spPr bwMode="auto">
              <a:xfrm>
                <a:off x="373" y="2054"/>
                <a:ext cx="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0.0</a:t>
                </a:r>
                <a:endParaRPr lang="es-ES" altLang="es-ES" sz="1350" kern="0">
                  <a:solidFill>
                    <a:srgbClr val="000000"/>
                  </a:solidFill>
                </a:endParaRPr>
              </a:p>
            </p:txBody>
          </p:sp>
          <p:sp>
            <p:nvSpPr>
              <p:cNvPr id="102" name="Line 110">
                <a:extLst>
                  <a:ext uri="{FF2B5EF4-FFF2-40B4-BE49-F238E27FC236}">
                    <a16:creationId xmlns:a16="http://schemas.microsoft.com/office/drawing/2014/main" id="{BD75BDBC-EC0A-41C5-905B-C991B47C03BF}"/>
                  </a:ext>
                </a:extLst>
              </p:cNvPr>
              <p:cNvSpPr>
                <a:spLocks noChangeShapeType="1"/>
              </p:cNvSpPr>
              <p:nvPr/>
            </p:nvSpPr>
            <p:spPr bwMode="auto">
              <a:xfrm flipH="1">
                <a:off x="480" y="1857"/>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3" name="Rectangle 111">
                <a:extLst>
                  <a:ext uri="{FF2B5EF4-FFF2-40B4-BE49-F238E27FC236}">
                    <a16:creationId xmlns:a16="http://schemas.microsoft.com/office/drawing/2014/main" id="{8B59E97C-FA4D-4BB2-AD38-13D314FA3C17}"/>
                  </a:ext>
                </a:extLst>
              </p:cNvPr>
              <p:cNvSpPr>
                <a:spLocks noChangeArrowheads="1"/>
              </p:cNvSpPr>
              <p:nvPr/>
            </p:nvSpPr>
            <p:spPr bwMode="auto">
              <a:xfrm>
                <a:off x="373" y="1823"/>
                <a:ext cx="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0.2</a:t>
                </a:r>
                <a:endParaRPr lang="es-ES" altLang="es-ES" sz="1350" kern="0">
                  <a:solidFill>
                    <a:srgbClr val="000000"/>
                  </a:solidFill>
                </a:endParaRPr>
              </a:p>
            </p:txBody>
          </p:sp>
          <p:sp>
            <p:nvSpPr>
              <p:cNvPr id="104" name="Line 112">
                <a:extLst>
                  <a:ext uri="{FF2B5EF4-FFF2-40B4-BE49-F238E27FC236}">
                    <a16:creationId xmlns:a16="http://schemas.microsoft.com/office/drawing/2014/main" id="{A374C59D-40CC-4F4A-80BC-E28594C400B1}"/>
                  </a:ext>
                </a:extLst>
              </p:cNvPr>
              <p:cNvSpPr>
                <a:spLocks noChangeShapeType="1"/>
              </p:cNvSpPr>
              <p:nvPr/>
            </p:nvSpPr>
            <p:spPr bwMode="auto">
              <a:xfrm flipH="1">
                <a:off x="480" y="1630"/>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5" name="Rectangle 113">
                <a:extLst>
                  <a:ext uri="{FF2B5EF4-FFF2-40B4-BE49-F238E27FC236}">
                    <a16:creationId xmlns:a16="http://schemas.microsoft.com/office/drawing/2014/main" id="{7B596355-B076-4097-8757-418F155D2842}"/>
                  </a:ext>
                </a:extLst>
              </p:cNvPr>
              <p:cNvSpPr>
                <a:spLocks noChangeArrowheads="1"/>
              </p:cNvSpPr>
              <p:nvPr/>
            </p:nvSpPr>
            <p:spPr bwMode="auto">
              <a:xfrm>
                <a:off x="373" y="1592"/>
                <a:ext cx="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0.4</a:t>
                </a:r>
                <a:endParaRPr lang="es-ES" altLang="es-ES" sz="1350" kern="0">
                  <a:solidFill>
                    <a:srgbClr val="000000"/>
                  </a:solidFill>
                </a:endParaRPr>
              </a:p>
            </p:txBody>
          </p:sp>
          <p:sp>
            <p:nvSpPr>
              <p:cNvPr id="106" name="Line 114">
                <a:extLst>
                  <a:ext uri="{FF2B5EF4-FFF2-40B4-BE49-F238E27FC236}">
                    <a16:creationId xmlns:a16="http://schemas.microsoft.com/office/drawing/2014/main" id="{A2687584-46EA-4CB8-809E-764A4B55AEC5}"/>
                  </a:ext>
                </a:extLst>
              </p:cNvPr>
              <p:cNvSpPr>
                <a:spLocks noChangeShapeType="1"/>
              </p:cNvSpPr>
              <p:nvPr/>
            </p:nvSpPr>
            <p:spPr bwMode="auto">
              <a:xfrm flipH="1">
                <a:off x="480" y="1399"/>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7" name="Rectangle 115">
                <a:extLst>
                  <a:ext uri="{FF2B5EF4-FFF2-40B4-BE49-F238E27FC236}">
                    <a16:creationId xmlns:a16="http://schemas.microsoft.com/office/drawing/2014/main" id="{D9BDA007-7FDB-4D25-93D9-8C18840ADBF0}"/>
                  </a:ext>
                </a:extLst>
              </p:cNvPr>
              <p:cNvSpPr>
                <a:spLocks noChangeArrowheads="1"/>
              </p:cNvSpPr>
              <p:nvPr/>
            </p:nvSpPr>
            <p:spPr bwMode="auto">
              <a:xfrm>
                <a:off x="373" y="1360"/>
                <a:ext cx="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0.6</a:t>
                </a:r>
                <a:endParaRPr lang="es-ES" altLang="es-ES" sz="1350" kern="0">
                  <a:solidFill>
                    <a:srgbClr val="000000"/>
                  </a:solidFill>
                </a:endParaRPr>
              </a:p>
            </p:txBody>
          </p:sp>
          <p:sp>
            <p:nvSpPr>
              <p:cNvPr id="108" name="Line 116">
                <a:extLst>
                  <a:ext uri="{FF2B5EF4-FFF2-40B4-BE49-F238E27FC236}">
                    <a16:creationId xmlns:a16="http://schemas.microsoft.com/office/drawing/2014/main" id="{8923A031-2D3A-4CFE-8ECA-A1C4EA64933E}"/>
                  </a:ext>
                </a:extLst>
              </p:cNvPr>
              <p:cNvSpPr>
                <a:spLocks noChangeShapeType="1"/>
              </p:cNvSpPr>
              <p:nvPr/>
            </p:nvSpPr>
            <p:spPr bwMode="auto">
              <a:xfrm flipH="1">
                <a:off x="480" y="1168"/>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09" name="Rectangle 117">
                <a:extLst>
                  <a:ext uri="{FF2B5EF4-FFF2-40B4-BE49-F238E27FC236}">
                    <a16:creationId xmlns:a16="http://schemas.microsoft.com/office/drawing/2014/main" id="{FF78FBBB-1A7B-4D93-9DBA-E202FA090BF8}"/>
                  </a:ext>
                </a:extLst>
              </p:cNvPr>
              <p:cNvSpPr>
                <a:spLocks noChangeArrowheads="1"/>
              </p:cNvSpPr>
              <p:nvPr/>
            </p:nvSpPr>
            <p:spPr bwMode="auto">
              <a:xfrm>
                <a:off x="373" y="1134"/>
                <a:ext cx="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0.8</a:t>
                </a:r>
                <a:endParaRPr lang="es-ES" altLang="es-ES" sz="1350" kern="0">
                  <a:solidFill>
                    <a:srgbClr val="000000"/>
                  </a:solidFill>
                </a:endParaRPr>
              </a:p>
            </p:txBody>
          </p:sp>
          <p:sp>
            <p:nvSpPr>
              <p:cNvPr id="110" name="Line 118">
                <a:extLst>
                  <a:ext uri="{FF2B5EF4-FFF2-40B4-BE49-F238E27FC236}">
                    <a16:creationId xmlns:a16="http://schemas.microsoft.com/office/drawing/2014/main" id="{A0770602-349D-4370-8EE7-CBAA5735E6EF}"/>
                  </a:ext>
                </a:extLst>
              </p:cNvPr>
              <p:cNvSpPr>
                <a:spLocks noChangeShapeType="1"/>
              </p:cNvSpPr>
              <p:nvPr/>
            </p:nvSpPr>
            <p:spPr bwMode="auto">
              <a:xfrm flipH="1">
                <a:off x="480" y="936"/>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1" name="Rectangle 119">
                <a:extLst>
                  <a:ext uri="{FF2B5EF4-FFF2-40B4-BE49-F238E27FC236}">
                    <a16:creationId xmlns:a16="http://schemas.microsoft.com/office/drawing/2014/main" id="{88CC4B15-9AE5-44D2-AF36-426E35A54327}"/>
                  </a:ext>
                </a:extLst>
              </p:cNvPr>
              <p:cNvSpPr>
                <a:spLocks noChangeArrowheads="1"/>
              </p:cNvSpPr>
              <p:nvPr/>
            </p:nvSpPr>
            <p:spPr bwMode="auto">
              <a:xfrm>
                <a:off x="373" y="902"/>
                <a:ext cx="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1.0</a:t>
                </a:r>
                <a:endParaRPr lang="es-ES" altLang="es-ES" sz="1350" kern="0">
                  <a:solidFill>
                    <a:srgbClr val="000000"/>
                  </a:solidFill>
                </a:endParaRPr>
              </a:p>
            </p:txBody>
          </p:sp>
          <p:sp>
            <p:nvSpPr>
              <p:cNvPr id="112" name="Line 120">
                <a:extLst>
                  <a:ext uri="{FF2B5EF4-FFF2-40B4-BE49-F238E27FC236}">
                    <a16:creationId xmlns:a16="http://schemas.microsoft.com/office/drawing/2014/main" id="{36E62507-BFC1-49F0-8FDB-DA1009C66F75}"/>
                  </a:ext>
                </a:extLst>
              </p:cNvPr>
              <p:cNvSpPr>
                <a:spLocks noChangeShapeType="1"/>
              </p:cNvSpPr>
              <p:nvPr/>
            </p:nvSpPr>
            <p:spPr bwMode="auto">
              <a:xfrm flipH="1">
                <a:off x="480" y="2088"/>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3" name="Line 121">
                <a:extLst>
                  <a:ext uri="{FF2B5EF4-FFF2-40B4-BE49-F238E27FC236}">
                    <a16:creationId xmlns:a16="http://schemas.microsoft.com/office/drawing/2014/main" id="{12DF77A8-3E69-4C07-A840-2FD11FF2CD53}"/>
                  </a:ext>
                </a:extLst>
              </p:cNvPr>
              <p:cNvSpPr>
                <a:spLocks noChangeShapeType="1"/>
              </p:cNvSpPr>
              <p:nvPr/>
            </p:nvSpPr>
            <p:spPr bwMode="auto">
              <a:xfrm flipH="1">
                <a:off x="480" y="1972"/>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4" name="Line 122">
                <a:extLst>
                  <a:ext uri="{FF2B5EF4-FFF2-40B4-BE49-F238E27FC236}">
                    <a16:creationId xmlns:a16="http://schemas.microsoft.com/office/drawing/2014/main" id="{5DB0ADA9-6436-4542-A52F-F77915ED24BE}"/>
                  </a:ext>
                </a:extLst>
              </p:cNvPr>
              <p:cNvSpPr>
                <a:spLocks noChangeShapeType="1"/>
              </p:cNvSpPr>
              <p:nvPr/>
            </p:nvSpPr>
            <p:spPr bwMode="auto">
              <a:xfrm flipH="1">
                <a:off x="480" y="1857"/>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5" name="Line 123">
                <a:extLst>
                  <a:ext uri="{FF2B5EF4-FFF2-40B4-BE49-F238E27FC236}">
                    <a16:creationId xmlns:a16="http://schemas.microsoft.com/office/drawing/2014/main" id="{46878F18-9083-4B35-B221-DB615628923E}"/>
                  </a:ext>
                </a:extLst>
              </p:cNvPr>
              <p:cNvSpPr>
                <a:spLocks noChangeShapeType="1"/>
              </p:cNvSpPr>
              <p:nvPr/>
            </p:nvSpPr>
            <p:spPr bwMode="auto">
              <a:xfrm flipH="1">
                <a:off x="480" y="1746"/>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6" name="Line 124">
                <a:extLst>
                  <a:ext uri="{FF2B5EF4-FFF2-40B4-BE49-F238E27FC236}">
                    <a16:creationId xmlns:a16="http://schemas.microsoft.com/office/drawing/2014/main" id="{ACA53D6F-1BA7-4240-A8BF-7268A8CC4293}"/>
                  </a:ext>
                </a:extLst>
              </p:cNvPr>
              <p:cNvSpPr>
                <a:spLocks noChangeShapeType="1"/>
              </p:cNvSpPr>
              <p:nvPr/>
            </p:nvSpPr>
            <p:spPr bwMode="auto">
              <a:xfrm flipH="1">
                <a:off x="480" y="1630"/>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7" name="Line 125">
                <a:extLst>
                  <a:ext uri="{FF2B5EF4-FFF2-40B4-BE49-F238E27FC236}">
                    <a16:creationId xmlns:a16="http://schemas.microsoft.com/office/drawing/2014/main" id="{65B6EEA6-0114-42B3-B190-61E52454FF91}"/>
                  </a:ext>
                </a:extLst>
              </p:cNvPr>
              <p:cNvSpPr>
                <a:spLocks noChangeShapeType="1"/>
              </p:cNvSpPr>
              <p:nvPr/>
            </p:nvSpPr>
            <p:spPr bwMode="auto">
              <a:xfrm flipH="1">
                <a:off x="480" y="1515"/>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8" name="Line 126">
                <a:extLst>
                  <a:ext uri="{FF2B5EF4-FFF2-40B4-BE49-F238E27FC236}">
                    <a16:creationId xmlns:a16="http://schemas.microsoft.com/office/drawing/2014/main" id="{A9667DE6-1663-4F1C-AE52-509FF9A3D87E}"/>
                  </a:ext>
                </a:extLst>
              </p:cNvPr>
              <p:cNvSpPr>
                <a:spLocks noChangeShapeType="1"/>
              </p:cNvSpPr>
              <p:nvPr/>
            </p:nvSpPr>
            <p:spPr bwMode="auto">
              <a:xfrm flipH="1">
                <a:off x="480" y="1399"/>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19" name="Line 127">
                <a:extLst>
                  <a:ext uri="{FF2B5EF4-FFF2-40B4-BE49-F238E27FC236}">
                    <a16:creationId xmlns:a16="http://schemas.microsoft.com/office/drawing/2014/main" id="{EAEE3F35-E5EA-4663-8ACD-A31CC85AEF38}"/>
                  </a:ext>
                </a:extLst>
              </p:cNvPr>
              <p:cNvSpPr>
                <a:spLocks noChangeShapeType="1"/>
              </p:cNvSpPr>
              <p:nvPr/>
            </p:nvSpPr>
            <p:spPr bwMode="auto">
              <a:xfrm flipH="1">
                <a:off x="480" y="1283"/>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0" name="Line 128">
                <a:extLst>
                  <a:ext uri="{FF2B5EF4-FFF2-40B4-BE49-F238E27FC236}">
                    <a16:creationId xmlns:a16="http://schemas.microsoft.com/office/drawing/2014/main" id="{0170978B-1CDE-491D-9A96-AEB5C7F1EBB0}"/>
                  </a:ext>
                </a:extLst>
              </p:cNvPr>
              <p:cNvSpPr>
                <a:spLocks noChangeShapeType="1"/>
              </p:cNvSpPr>
              <p:nvPr/>
            </p:nvSpPr>
            <p:spPr bwMode="auto">
              <a:xfrm flipH="1">
                <a:off x="480" y="1168"/>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1" name="Line 129">
                <a:extLst>
                  <a:ext uri="{FF2B5EF4-FFF2-40B4-BE49-F238E27FC236}">
                    <a16:creationId xmlns:a16="http://schemas.microsoft.com/office/drawing/2014/main" id="{852A4308-BED2-4D06-ADD8-7F734DFF9BDB}"/>
                  </a:ext>
                </a:extLst>
              </p:cNvPr>
              <p:cNvSpPr>
                <a:spLocks noChangeShapeType="1"/>
              </p:cNvSpPr>
              <p:nvPr/>
            </p:nvSpPr>
            <p:spPr bwMode="auto">
              <a:xfrm flipH="1">
                <a:off x="480" y="1052"/>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2" name="Line 130">
                <a:extLst>
                  <a:ext uri="{FF2B5EF4-FFF2-40B4-BE49-F238E27FC236}">
                    <a16:creationId xmlns:a16="http://schemas.microsoft.com/office/drawing/2014/main" id="{CF081E0F-633F-44DA-9C35-669978AA73CE}"/>
                  </a:ext>
                </a:extLst>
              </p:cNvPr>
              <p:cNvSpPr>
                <a:spLocks noChangeShapeType="1"/>
              </p:cNvSpPr>
              <p:nvPr/>
            </p:nvSpPr>
            <p:spPr bwMode="auto">
              <a:xfrm flipH="1">
                <a:off x="480" y="936"/>
                <a:ext cx="28"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3" name="Rectangle 131">
                <a:extLst>
                  <a:ext uri="{FF2B5EF4-FFF2-40B4-BE49-F238E27FC236}">
                    <a16:creationId xmlns:a16="http://schemas.microsoft.com/office/drawing/2014/main" id="{AE7BEA98-5171-48F5-B141-7645AE114FB2}"/>
                  </a:ext>
                </a:extLst>
              </p:cNvPr>
              <p:cNvSpPr>
                <a:spLocks noChangeArrowheads="1"/>
              </p:cNvSpPr>
              <p:nvPr/>
            </p:nvSpPr>
            <p:spPr bwMode="auto">
              <a:xfrm rot="16200000">
                <a:off x="158" y="1481"/>
                <a:ext cx="226" cy="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Probability</a:t>
                </a:r>
                <a:endParaRPr lang="es-ES" altLang="es-ES" sz="1350" kern="0">
                  <a:solidFill>
                    <a:srgbClr val="000000"/>
                  </a:solidFill>
                </a:endParaRPr>
              </a:p>
            </p:txBody>
          </p:sp>
          <p:sp>
            <p:nvSpPr>
              <p:cNvPr id="124" name="Line 132">
                <a:extLst>
                  <a:ext uri="{FF2B5EF4-FFF2-40B4-BE49-F238E27FC236}">
                    <a16:creationId xmlns:a16="http://schemas.microsoft.com/office/drawing/2014/main" id="{260DAA2D-5434-4388-BB6A-3F7EE0C4AAF5}"/>
                  </a:ext>
                </a:extLst>
              </p:cNvPr>
              <p:cNvSpPr>
                <a:spLocks noChangeShapeType="1"/>
              </p:cNvSpPr>
              <p:nvPr/>
            </p:nvSpPr>
            <p:spPr bwMode="auto">
              <a:xfrm>
                <a:off x="508" y="2131"/>
                <a:ext cx="2305"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5" name="Line 133">
                <a:extLst>
                  <a:ext uri="{FF2B5EF4-FFF2-40B4-BE49-F238E27FC236}">
                    <a16:creationId xmlns:a16="http://schemas.microsoft.com/office/drawing/2014/main" id="{1BE74EE7-4219-4B91-B549-A467210579AB}"/>
                  </a:ext>
                </a:extLst>
              </p:cNvPr>
              <p:cNvSpPr>
                <a:spLocks noChangeShapeType="1"/>
              </p:cNvSpPr>
              <p:nvPr/>
            </p:nvSpPr>
            <p:spPr bwMode="auto">
              <a:xfrm>
                <a:off x="547"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6" name="Rectangle 134">
                <a:extLst>
                  <a:ext uri="{FF2B5EF4-FFF2-40B4-BE49-F238E27FC236}">
                    <a16:creationId xmlns:a16="http://schemas.microsoft.com/office/drawing/2014/main" id="{933C12E1-98FC-43D7-8305-0A7837B05E36}"/>
                  </a:ext>
                </a:extLst>
              </p:cNvPr>
              <p:cNvSpPr>
                <a:spLocks noChangeArrowheads="1"/>
              </p:cNvSpPr>
              <p:nvPr/>
            </p:nvSpPr>
            <p:spPr bwMode="auto">
              <a:xfrm>
                <a:off x="533" y="2175"/>
                <a:ext cx="31"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0</a:t>
                </a:r>
                <a:endParaRPr lang="es-ES" altLang="es-ES" sz="1350" kern="0">
                  <a:solidFill>
                    <a:srgbClr val="000000"/>
                  </a:solidFill>
                </a:endParaRPr>
              </a:p>
            </p:txBody>
          </p:sp>
          <p:sp>
            <p:nvSpPr>
              <p:cNvPr id="127" name="Line 135">
                <a:extLst>
                  <a:ext uri="{FF2B5EF4-FFF2-40B4-BE49-F238E27FC236}">
                    <a16:creationId xmlns:a16="http://schemas.microsoft.com/office/drawing/2014/main" id="{2A73DA5D-09E4-45DC-85CE-ABBE3BC058DF}"/>
                  </a:ext>
                </a:extLst>
              </p:cNvPr>
              <p:cNvSpPr>
                <a:spLocks noChangeShapeType="1"/>
              </p:cNvSpPr>
              <p:nvPr/>
            </p:nvSpPr>
            <p:spPr bwMode="auto">
              <a:xfrm>
                <a:off x="995"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28" name="Rectangle 136">
                <a:extLst>
                  <a:ext uri="{FF2B5EF4-FFF2-40B4-BE49-F238E27FC236}">
                    <a16:creationId xmlns:a16="http://schemas.microsoft.com/office/drawing/2014/main" id="{628B699D-9324-46DE-9C85-8D18A4D1D7C5}"/>
                  </a:ext>
                </a:extLst>
              </p:cNvPr>
              <p:cNvSpPr>
                <a:spLocks noChangeArrowheads="1"/>
              </p:cNvSpPr>
              <p:nvPr/>
            </p:nvSpPr>
            <p:spPr bwMode="auto">
              <a:xfrm>
                <a:off x="976" y="2175"/>
                <a:ext cx="31"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5</a:t>
                </a:r>
                <a:endParaRPr lang="es-ES" altLang="es-ES" sz="1350" kern="0">
                  <a:solidFill>
                    <a:srgbClr val="000000"/>
                  </a:solidFill>
                </a:endParaRPr>
              </a:p>
            </p:txBody>
          </p:sp>
          <p:sp>
            <p:nvSpPr>
              <p:cNvPr id="129" name="Line 137">
                <a:extLst>
                  <a:ext uri="{FF2B5EF4-FFF2-40B4-BE49-F238E27FC236}">
                    <a16:creationId xmlns:a16="http://schemas.microsoft.com/office/drawing/2014/main" id="{90B58F06-6C9F-4796-B33E-EBA5C999D74D}"/>
                  </a:ext>
                </a:extLst>
              </p:cNvPr>
              <p:cNvSpPr>
                <a:spLocks noChangeShapeType="1"/>
              </p:cNvSpPr>
              <p:nvPr/>
            </p:nvSpPr>
            <p:spPr bwMode="auto">
              <a:xfrm>
                <a:off x="143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0" name="Rectangle 138">
                <a:extLst>
                  <a:ext uri="{FF2B5EF4-FFF2-40B4-BE49-F238E27FC236}">
                    <a16:creationId xmlns:a16="http://schemas.microsoft.com/office/drawing/2014/main" id="{3FC9406D-7E5B-49BE-9480-11E136648398}"/>
                  </a:ext>
                </a:extLst>
              </p:cNvPr>
              <p:cNvSpPr>
                <a:spLocks noChangeArrowheads="1"/>
              </p:cNvSpPr>
              <p:nvPr/>
            </p:nvSpPr>
            <p:spPr bwMode="auto">
              <a:xfrm>
                <a:off x="1400" y="2175"/>
                <a:ext cx="62"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10</a:t>
                </a:r>
                <a:endParaRPr lang="es-ES" altLang="es-ES" sz="1350" kern="0">
                  <a:solidFill>
                    <a:srgbClr val="000000"/>
                  </a:solidFill>
                </a:endParaRPr>
              </a:p>
            </p:txBody>
          </p:sp>
          <p:sp>
            <p:nvSpPr>
              <p:cNvPr id="131" name="Line 139">
                <a:extLst>
                  <a:ext uri="{FF2B5EF4-FFF2-40B4-BE49-F238E27FC236}">
                    <a16:creationId xmlns:a16="http://schemas.microsoft.com/office/drawing/2014/main" id="{9782A776-8A63-4DF6-B64C-773B80AFA52C}"/>
                  </a:ext>
                </a:extLst>
              </p:cNvPr>
              <p:cNvSpPr>
                <a:spLocks noChangeShapeType="1"/>
              </p:cNvSpPr>
              <p:nvPr/>
            </p:nvSpPr>
            <p:spPr bwMode="auto">
              <a:xfrm>
                <a:off x="1882"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2" name="Rectangle 140">
                <a:extLst>
                  <a:ext uri="{FF2B5EF4-FFF2-40B4-BE49-F238E27FC236}">
                    <a16:creationId xmlns:a16="http://schemas.microsoft.com/office/drawing/2014/main" id="{8AF75D14-867F-4095-B275-7414EF3299B1}"/>
                  </a:ext>
                </a:extLst>
              </p:cNvPr>
              <p:cNvSpPr>
                <a:spLocks noChangeArrowheads="1"/>
              </p:cNvSpPr>
              <p:nvPr/>
            </p:nvSpPr>
            <p:spPr bwMode="auto">
              <a:xfrm>
                <a:off x="1844" y="2175"/>
                <a:ext cx="62"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dirty="0">
                    <a:solidFill>
                      <a:srgbClr val="000000"/>
                    </a:solidFill>
                    <a:latin typeface="Arial" panose="020B0604020202020204" pitchFamily="34" charset="0"/>
                  </a:rPr>
                  <a:t>15</a:t>
                </a:r>
                <a:endParaRPr lang="es-ES" altLang="es-ES" sz="1350" kern="0" dirty="0">
                  <a:solidFill>
                    <a:srgbClr val="000000"/>
                  </a:solidFill>
                </a:endParaRPr>
              </a:p>
            </p:txBody>
          </p:sp>
          <p:sp>
            <p:nvSpPr>
              <p:cNvPr id="133" name="Line 141">
                <a:extLst>
                  <a:ext uri="{FF2B5EF4-FFF2-40B4-BE49-F238E27FC236}">
                    <a16:creationId xmlns:a16="http://schemas.microsoft.com/office/drawing/2014/main" id="{B7CEB971-A49C-4AAB-BB95-903FB6C35FBC}"/>
                  </a:ext>
                </a:extLst>
              </p:cNvPr>
              <p:cNvSpPr>
                <a:spLocks noChangeShapeType="1"/>
              </p:cNvSpPr>
              <p:nvPr/>
            </p:nvSpPr>
            <p:spPr bwMode="auto">
              <a:xfrm>
                <a:off x="2326"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4" name="Rectangle 142">
                <a:extLst>
                  <a:ext uri="{FF2B5EF4-FFF2-40B4-BE49-F238E27FC236}">
                    <a16:creationId xmlns:a16="http://schemas.microsoft.com/office/drawing/2014/main" id="{B1C7A82F-2DDD-4377-B891-DF6D17F727C5}"/>
                  </a:ext>
                </a:extLst>
              </p:cNvPr>
              <p:cNvSpPr>
                <a:spLocks noChangeArrowheads="1"/>
              </p:cNvSpPr>
              <p:nvPr/>
            </p:nvSpPr>
            <p:spPr bwMode="auto">
              <a:xfrm>
                <a:off x="2287" y="2175"/>
                <a:ext cx="62"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20</a:t>
                </a:r>
                <a:endParaRPr lang="es-ES" altLang="es-ES" sz="1350" kern="0">
                  <a:solidFill>
                    <a:srgbClr val="000000"/>
                  </a:solidFill>
                </a:endParaRPr>
              </a:p>
            </p:txBody>
          </p:sp>
          <p:sp>
            <p:nvSpPr>
              <p:cNvPr id="135" name="Line 143">
                <a:extLst>
                  <a:ext uri="{FF2B5EF4-FFF2-40B4-BE49-F238E27FC236}">
                    <a16:creationId xmlns:a16="http://schemas.microsoft.com/office/drawing/2014/main" id="{DB3CC7C4-B5BC-4AD9-8DD8-24FBCCC349A8}"/>
                  </a:ext>
                </a:extLst>
              </p:cNvPr>
              <p:cNvSpPr>
                <a:spLocks noChangeShapeType="1"/>
              </p:cNvSpPr>
              <p:nvPr/>
            </p:nvSpPr>
            <p:spPr bwMode="auto">
              <a:xfrm>
                <a:off x="276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6" name="Rectangle 144">
                <a:extLst>
                  <a:ext uri="{FF2B5EF4-FFF2-40B4-BE49-F238E27FC236}">
                    <a16:creationId xmlns:a16="http://schemas.microsoft.com/office/drawing/2014/main" id="{92B1FD0D-6CE1-46CA-B632-83EC3C1C445F}"/>
                  </a:ext>
                </a:extLst>
              </p:cNvPr>
              <p:cNvSpPr>
                <a:spLocks noChangeArrowheads="1"/>
              </p:cNvSpPr>
              <p:nvPr/>
            </p:nvSpPr>
            <p:spPr bwMode="auto">
              <a:xfrm>
                <a:off x="2731" y="2175"/>
                <a:ext cx="62"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25</a:t>
                </a:r>
                <a:endParaRPr lang="es-ES" altLang="es-ES" sz="1350" kern="0">
                  <a:solidFill>
                    <a:srgbClr val="000000"/>
                  </a:solidFill>
                </a:endParaRPr>
              </a:p>
            </p:txBody>
          </p:sp>
          <p:sp>
            <p:nvSpPr>
              <p:cNvPr id="137" name="Line 145">
                <a:extLst>
                  <a:ext uri="{FF2B5EF4-FFF2-40B4-BE49-F238E27FC236}">
                    <a16:creationId xmlns:a16="http://schemas.microsoft.com/office/drawing/2014/main" id="{D3CE02F4-519D-4822-A61B-79F8AC16ED44}"/>
                  </a:ext>
                </a:extLst>
              </p:cNvPr>
              <p:cNvSpPr>
                <a:spLocks noChangeShapeType="1"/>
              </p:cNvSpPr>
              <p:nvPr/>
            </p:nvSpPr>
            <p:spPr bwMode="auto">
              <a:xfrm>
                <a:off x="547"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8" name="Line 146">
                <a:extLst>
                  <a:ext uri="{FF2B5EF4-FFF2-40B4-BE49-F238E27FC236}">
                    <a16:creationId xmlns:a16="http://schemas.microsoft.com/office/drawing/2014/main" id="{3411DACA-47A6-4B8C-8D18-B0179ACCF683}"/>
                  </a:ext>
                </a:extLst>
              </p:cNvPr>
              <p:cNvSpPr>
                <a:spLocks noChangeShapeType="1"/>
              </p:cNvSpPr>
              <p:nvPr/>
            </p:nvSpPr>
            <p:spPr bwMode="auto">
              <a:xfrm>
                <a:off x="63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39" name="Line 147">
                <a:extLst>
                  <a:ext uri="{FF2B5EF4-FFF2-40B4-BE49-F238E27FC236}">
                    <a16:creationId xmlns:a16="http://schemas.microsoft.com/office/drawing/2014/main" id="{23F43E80-B7F8-414D-9310-4E55EB3E3095}"/>
                  </a:ext>
                </a:extLst>
              </p:cNvPr>
              <p:cNvSpPr>
                <a:spLocks noChangeShapeType="1"/>
              </p:cNvSpPr>
              <p:nvPr/>
            </p:nvSpPr>
            <p:spPr bwMode="auto">
              <a:xfrm>
                <a:off x="725"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0" name="Line 148">
                <a:extLst>
                  <a:ext uri="{FF2B5EF4-FFF2-40B4-BE49-F238E27FC236}">
                    <a16:creationId xmlns:a16="http://schemas.microsoft.com/office/drawing/2014/main" id="{9A14AA69-FCF7-4D53-9479-BD858DC6BC90}"/>
                  </a:ext>
                </a:extLst>
              </p:cNvPr>
              <p:cNvSpPr>
                <a:spLocks noChangeShapeType="1"/>
              </p:cNvSpPr>
              <p:nvPr/>
            </p:nvSpPr>
            <p:spPr bwMode="auto">
              <a:xfrm>
                <a:off x="817"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1" name="Line 149">
                <a:extLst>
                  <a:ext uri="{FF2B5EF4-FFF2-40B4-BE49-F238E27FC236}">
                    <a16:creationId xmlns:a16="http://schemas.microsoft.com/office/drawing/2014/main" id="{CF4DB2DA-CADC-4959-9736-6439DFD39A40}"/>
                  </a:ext>
                </a:extLst>
              </p:cNvPr>
              <p:cNvSpPr>
                <a:spLocks noChangeShapeType="1"/>
              </p:cNvSpPr>
              <p:nvPr/>
            </p:nvSpPr>
            <p:spPr bwMode="auto">
              <a:xfrm>
                <a:off x="904"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2" name="Line 150">
                <a:extLst>
                  <a:ext uri="{FF2B5EF4-FFF2-40B4-BE49-F238E27FC236}">
                    <a16:creationId xmlns:a16="http://schemas.microsoft.com/office/drawing/2014/main" id="{1E078F90-988E-4544-9FAE-580516E74F36}"/>
                  </a:ext>
                </a:extLst>
              </p:cNvPr>
              <p:cNvSpPr>
                <a:spLocks noChangeShapeType="1"/>
              </p:cNvSpPr>
              <p:nvPr/>
            </p:nvSpPr>
            <p:spPr bwMode="auto">
              <a:xfrm>
                <a:off x="995"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3" name="Line 151">
                <a:extLst>
                  <a:ext uri="{FF2B5EF4-FFF2-40B4-BE49-F238E27FC236}">
                    <a16:creationId xmlns:a16="http://schemas.microsoft.com/office/drawing/2014/main" id="{C0A7624C-EB38-4500-8052-286FDEB9D5CC}"/>
                  </a:ext>
                </a:extLst>
              </p:cNvPr>
              <p:cNvSpPr>
                <a:spLocks noChangeShapeType="1"/>
              </p:cNvSpPr>
              <p:nvPr/>
            </p:nvSpPr>
            <p:spPr bwMode="auto">
              <a:xfrm>
                <a:off x="1082"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4" name="Line 152">
                <a:extLst>
                  <a:ext uri="{FF2B5EF4-FFF2-40B4-BE49-F238E27FC236}">
                    <a16:creationId xmlns:a16="http://schemas.microsoft.com/office/drawing/2014/main" id="{A112F790-EFBD-4E67-907A-9786BE8D8E65}"/>
                  </a:ext>
                </a:extLst>
              </p:cNvPr>
              <p:cNvSpPr>
                <a:spLocks noChangeShapeType="1"/>
              </p:cNvSpPr>
              <p:nvPr/>
            </p:nvSpPr>
            <p:spPr bwMode="auto">
              <a:xfrm>
                <a:off x="116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5" name="Line 153">
                <a:extLst>
                  <a:ext uri="{FF2B5EF4-FFF2-40B4-BE49-F238E27FC236}">
                    <a16:creationId xmlns:a16="http://schemas.microsoft.com/office/drawing/2014/main" id="{E69FBA10-EC20-423C-9BD5-EA48C42D40AB}"/>
                  </a:ext>
                </a:extLst>
              </p:cNvPr>
              <p:cNvSpPr>
                <a:spLocks noChangeShapeType="1"/>
              </p:cNvSpPr>
              <p:nvPr/>
            </p:nvSpPr>
            <p:spPr bwMode="auto">
              <a:xfrm>
                <a:off x="1260"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6" name="Line 154">
                <a:extLst>
                  <a:ext uri="{FF2B5EF4-FFF2-40B4-BE49-F238E27FC236}">
                    <a16:creationId xmlns:a16="http://schemas.microsoft.com/office/drawing/2014/main" id="{175EFE08-B24A-41A4-BD57-ADA127289419}"/>
                  </a:ext>
                </a:extLst>
              </p:cNvPr>
              <p:cNvSpPr>
                <a:spLocks noChangeShapeType="1"/>
              </p:cNvSpPr>
              <p:nvPr/>
            </p:nvSpPr>
            <p:spPr bwMode="auto">
              <a:xfrm>
                <a:off x="1347"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7" name="Line 155">
                <a:extLst>
                  <a:ext uri="{FF2B5EF4-FFF2-40B4-BE49-F238E27FC236}">
                    <a16:creationId xmlns:a16="http://schemas.microsoft.com/office/drawing/2014/main" id="{F1C64604-1434-4FF6-AAF9-3E4CFC427A1C}"/>
                  </a:ext>
                </a:extLst>
              </p:cNvPr>
              <p:cNvSpPr>
                <a:spLocks noChangeShapeType="1"/>
              </p:cNvSpPr>
              <p:nvPr/>
            </p:nvSpPr>
            <p:spPr bwMode="auto">
              <a:xfrm>
                <a:off x="143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8" name="Line 156">
                <a:extLst>
                  <a:ext uri="{FF2B5EF4-FFF2-40B4-BE49-F238E27FC236}">
                    <a16:creationId xmlns:a16="http://schemas.microsoft.com/office/drawing/2014/main" id="{02B50D1A-A819-46BD-A637-0D0315B92114}"/>
                  </a:ext>
                </a:extLst>
              </p:cNvPr>
              <p:cNvSpPr>
                <a:spLocks noChangeShapeType="1"/>
              </p:cNvSpPr>
              <p:nvPr/>
            </p:nvSpPr>
            <p:spPr bwMode="auto">
              <a:xfrm>
                <a:off x="1526"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49" name="Line 157">
                <a:extLst>
                  <a:ext uri="{FF2B5EF4-FFF2-40B4-BE49-F238E27FC236}">
                    <a16:creationId xmlns:a16="http://schemas.microsoft.com/office/drawing/2014/main" id="{DEFF44C2-9C8C-47A2-8772-661AF20AB228}"/>
                  </a:ext>
                </a:extLst>
              </p:cNvPr>
              <p:cNvSpPr>
                <a:spLocks noChangeShapeType="1"/>
              </p:cNvSpPr>
              <p:nvPr/>
            </p:nvSpPr>
            <p:spPr bwMode="auto">
              <a:xfrm>
                <a:off x="1617"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0" name="Line 158">
                <a:extLst>
                  <a:ext uri="{FF2B5EF4-FFF2-40B4-BE49-F238E27FC236}">
                    <a16:creationId xmlns:a16="http://schemas.microsoft.com/office/drawing/2014/main" id="{C7D3E4E3-58B8-4258-859B-4E6B367D449F}"/>
                  </a:ext>
                </a:extLst>
              </p:cNvPr>
              <p:cNvSpPr>
                <a:spLocks noChangeShapeType="1"/>
              </p:cNvSpPr>
              <p:nvPr/>
            </p:nvSpPr>
            <p:spPr bwMode="auto">
              <a:xfrm>
                <a:off x="1704"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1" name="Line 159">
                <a:extLst>
                  <a:ext uri="{FF2B5EF4-FFF2-40B4-BE49-F238E27FC236}">
                    <a16:creationId xmlns:a16="http://schemas.microsoft.com/office/drawing/2014/main" id="{EAC9E506-2EBB-4F45-B221-1D1AFD6591C5}"/>
                  </a:ext>
                </a:extLst>
              </p:cNvPr>
              <p:cNvSpPr>
                <a:spLocks noChangeShapeType="1"/>
              </p:cNvSpPr>
              <p:nvPr/>
            </p:nvSpPr>
            <p:spPr bwMode="auto">
              <a:xfrm>
                <a:off x="1791"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2" name="Line 160">
                <a:extLst>
                  <a:ext uri="{FF2B5EF4-FFF2-40B4-BE49-F238E27FC236}">
                    <a16:creationId xmlns:a16="http://schemas.microsoft.com/office/drawing/2014/main" id="{5D8401CC-A15D-48E9-AC41-E0B252F30C44}"/>
                  </a:ext>
                </a:extLst>
              </p:cNvPr>
              <p:cNvSpPr>
                <a:spLocks noChangeShapeType="1"/>
              </p:cNvSpPr>
              <p:nvPr/>
            </p:nvSpPr>
            <p:spPr bwMode="auto">
              <a:xfrm>
                <a:off x="1882"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3" name="Line 161">
                <a:extLst>
                  <a:ext uri="{FF2B5EF4-FFF2-40B4-BE49-F238E27FC236}">
                    <a16:creationId xmlns:a16="http://schemas.microsoft.com/office/drawing/2014/main" id="{5C7DABAA-3A34-4220-A6BF-56B1305D1149}"/>
                  </a:ext>
                </a:extLst>
              </p:cNvPr>
              <p:cNvSpPr>
                <a:spLocks noChangeShapeType="1"/>
              </p:cNvSpPr>
              <p:nvPr/>
            </p:nvSpPr>
            <p:spPr bwMode="auto">
              <a:xfrm>
                <a:off x="196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4" name="Line 162">
                <a:extLst>
                  <a:ext uri="{FF2B5EF4-FFF2-40B4-BE49-F238E27FC236}">
                    <a16:creationId xmlns:a16="http://schemas.microsoft.com/office/drawing/2014/main" id="{0EC1B8A6-2A79-46EC-B967-53C82FC82B19}"/>
                  </a:ext>
                </a:extLst>
              </p:cNvPr>
              <p:cNvSpPr>
                <a:spLocks noChangeShapeType="1"/>
              </p:cNvSpPr>
              <p:nvPr/>
            </p:nvSpPr>
            <p:spPr bwMode="auto">
              <a:xfrm>
                <a:off x="2061"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5" name="Line 163">
                <a:extLst>
                  <a:ext uri="{FF2B5EF4-FFF2-40B4-BE49-F238E27FC236}">
                    <a16:creationId xmlns:a16="http://schemas.microsoft.com/office/drawing/2014/main" id="{E71EA969-6194-46B6-8A76-6E31E507E5FD}"/>
                  </a:ext>
                </a:extLst>
              </p:cNvPr>
              <p:cNvSpPr>
                <a:spLocks noChangeShapeType="1"/>
              </p:cNvSpPr>
              <p:nvPr/>
            </p:nvSpPr>
            <p:spPr bwMode="auto">
              <a:xfrm>
                <a:off x="2147"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6" name="Line 164">
                <a:extLst>
                  <a:ext uri="{FF2B5EF4-FFF2-40B4-BE49-F238E27FC236}">
                    <a16:creationId xmlns:a16="http://schemas.microsoft.com/office/drawing/2014/main" id="{198A1A48-B515-49DA-92AD-6ADBB1DE2C7A}"/>
                  </a:ext>
                </a:extLst>
              </p:cNvPr>
              <p:cNvSpPr>
                <a:spLocks noChangeShapeType="1"/>
              </p:cNvSpPr>
              <p:nvPr/>
            </p:nvSpPr>
            <p:spPr bwMode="auto">
              <a:xfrm>
                <a:off x="223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7" name="Line 165">
                <a:extLst>
                  <a:ext uri="{FF2B5EF4-FFF2-40B4-BE49-F238E27FC236}">
                    <a16:creationId xmlns:a16="http://schemas.microsoft.com/office/drawing/2014/main" id="{78BCCFD2-BBF9-4287-B858-7D0709B3713C}"/>
                  </a:ext>
                </a:extLst>
              </p:cNvPr>
              <p:cNvSpPr>
                <a:spLocks noChangeShapeType="1"/>
              </p:cNvSpPr>
              <p:nvPr/>
            </p:nvSpPr>
            <p:spPr bwMode="auto">
              <a:xfrm>
                <a:off x="2326"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8" name="Line 166">
                <a:extLst>
                  <a:ext uri="{FF2B5EF4-FFF2-40B4-BE49-F238E27FC236}">
                    <a16:creationId xmlns:a16="http://schemas.microsoft.com/office/drawing/2014/main" id="{C886F5C1-8A81-4521-8928-0902CEBA2D41}"/>
                  </a:ext>
                </a:extLst>
              </p:cNvPr>
              <p:cNvSpPr>
                <a:spLocks noChangeShapeType="1"/>
              </p:cNvSpPr>
              <p:nvPr/>
            </p:nvSpPr>
            <p:spPr bwMode="auto">
              <a:xfrm>
                <a:off x="2412"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59" name="Line 167">
                <a:extLst>
                  <a:ext uri="{FF2B5EF4-FFF2-40B4-BE49-F238E27FC236}">
                    <a16:creationId xmlns:a16="http://schemas.microsoft.com/office/drawing/2014/main" id="{26E20A87-7C06-47CD-9310-162B0FB938C1}"/>
                  </a:ext>
                </a:extLst>
              </p:cNvPr>
              <p:cNvSpPr>
                <a:spLocks noChangeShapeType="1"/>
              </p:cNvSpPr>
              <p:nvPr/>
            </p:nvSpPr>
            <p:spPr bwMode="auto">
              <a:xfrm>
                <a:off x="2504"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0" name="Line 168">
                <a:extLst>
                  <a:ext uri="{FF2B5EF4-FFF2-40B4-BE49-F238E27FC236}">
                    <a16:creationId xmlns:a16="http://schemas.microsoft.com/office/drawing/2014/main" id="{2067AC62-7459-4631-BF6D-12F7A61484AE}"/>
                  </a:ext>
                </a:extLst>
              </p:cNvPr>
              <p:cNvSpPr>
                <a:spLocks noChangeShapeType="1"/>
              </p:cNvSpPr>
              <p:nvPr/>
            </p:nvSpPr>
            <p:spPr bwMode="auto">
              <a:xfrm>
                <a:off x="2591"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1" name="Line 169">
                <a:extLst>
                  <a:ext uri="{FF2B5EF4-FFF2-40B4-BE49-F238E27FC236}">
                    <a16:creationId xmlns:a16="http://schemas.microsoft.com/office/drawing/2014/main" id="{B936C297-DF5A-4B8E-B2F8-619BEE30DD42}"/>
                  </a:ext>
                </a:extLst>
              </p:cNvPr>
              <p:cNvSpPr>
                <a:spLocks noChangeShapeType="1"/>
              </p:cNvSpPr>
              <p:nvPr/>
            </p:nvSpPr>
            <p:spPr bwMode="auto">
              <a:xfrm>
                <a:off x="2682"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2" name="Line 170">
                <a:extLst>
                  <a:ext uri="{FF2B5EF4-FFF2-40B4-BE49-F238E27FC236}">
                    <a16:creationId xmlns:a16="http://schemas.microsoft.com/office/drawing/2014/main" id="{BF0C84B5-7E7D-4D61-9E1E-E3F9E7C79753}"/>
                  </a:ext>
                </a:extLst>
              </p:cNvPr>
              <p:cNvSpPr>
                <a:spLocks noChangeShapeType="1"/>
              </p:cNvSpPr>
              <p:nvPr/>
            </p:nvSpPr>
            <p:spPr bwMode="auto">
              <a:xfrm>
                <a:off x="2769" y="2131"/>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3" name="Rectangle 171">
                <a:extLst>
                  <a:ext uri="{FF2B5EF4-FFF2-40B4-BE49-F238E27FC236}">
                    <a16:creationId xmlns:a16="http://schemas.microsoft.com/office/drawing/2014/main" id="{9B1E1EEB-22EC-4573-BAD1-99E814EEF54C}"/>
                  </a:ext>
                </a:extLst>
              </p:cNvPr>
              <p:cNvSpPr>
                <a:spLocks noChangeArrowheads="1"/>
              </p:cNvSpPr>
              <p:nvPr/>
            </p:nvSpPr>
            <p:spPr bwMode="auto">
              <a:xfrm>
                <a:off x="1569" y="2262"/>
                <a:ext cx="147"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Years</a:t>
                </a:r>
                <a:endParaRPr lang="es-ES" altLang="es-ES" sz="1350" kern="0">
                  <a:solidFill>
                    <a:srgbClr val="000000"/>
                  </a:solidFill>
                </a:endParaRPr>
              </a:p>
            </p:txBody>
          </p:sp>
          <p:sp>
            <p:nvSpPr>
              <p:cNvPr id="164" name="Rectangle 172">
                <a:extLst>
                  <a:ext uri="{FF2B5EF4-FFF2-40B4-BE49-F238E27FC236}">
                    <a16:creationId xmlns:a16="http://schemas.microsoft.com/office/drawing/2014/main" id="{45497D54-8592-4B2D-9A0F-A615F2C7BC66}"/>
                  </a:ext>
                </a:extLst>
              </p:cNvPr>
              <p:cNvSpPr>
                <a:spLocks noChangeArrowheads="1"/>
              </p:cNvSpPr>
              <p:nvPr/>
            </p:nvSpPr>
            <p:spPr bwMode="auto">
              <a:xfrm>
                <a:off x="880" y="2382"/>
                <a:ext cx="1566" cy="130"/>
              </a:xfrm>
              <a:prstGeom prst="rect">
                <a:avLst/>
              </a:prstGeom>
              <a:solidFill>
                <a:srgbClr val="FFFFFF"/>
              </a:solidFill>
              <a:ln w="79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165" name="Line 173">
                <a:extLst>
                  <a:ext uri="{FF2B5EF4-FFF2-40B4-BE49-F238E27FC236}">
                    <a16:creationId xmlns:a16="http://schemas.microsoft.com/office/drawing/2014/main" id="{62C0EAC6-CC37-422E-A5C1-BD0F4FE61A82}"/>
                  </a:ext>
                </a:extLst>
              </p:cNvPr>
              <p:cNvSpPr>
                <a:spLocks noChangeShapeType="1"/>
              </p:cNvSpPr>
              <p:nvPr/>
            </p:nvSpPr>
            <p:spPr bwMode="auto">
              <a:xfrm>
                <a:off x="909" y="2445"/>
                <a:ext cx="255"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6" name="Line 174">
                <a:extLst>
                  <a:ext uri="{FF2B5EF4-FFF2-40B4-BE49-F238E27FC236}">
                    <a16:creationId xmlns:a16="http://schemas.microsoft.com/office/drawing/2014/main" id="{4A65CF5A-3749-4F28-A79B-203A8E1A5FB7}"/>
                  </a:ext>
                </a:extLst>
              </p:cNvPr>
              <p:cNvSpPr>
                <a:spLocks noChangeShapeType="1"/>
              </p:cNvSpPr>
              <p:nvPr/>
            </p:nvSpPr>
            <p:spPr bwMode="auto">
              <a:xfrm>
                <a:off x="1646" y="2445"/>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7" name="Line 175">
                <a:extLst>
                  <a:ext uri="{FF2B5EF4-FFF2-40B4-BE49-F238E27FC236}">
                    <a16:creationId xmlns:a16="http://schemas.microsoft.com/office/drawing/2014/main" id="{04227A2C-97DF-4A77-B5D2-3D8D01D389B8}"/>
                  </a:ext>
                </a:extLst>
              </p:cNvPr>
              <p:cNvSpPr>
                <a:spLocks noChangeShapeType="1"/>
              </p:cNvSpPr>
              <p:nvPr/>
            </p:nvSpPr>
            <p:spPr bwMode="auto">
              <a:xfrm>
                <a:off x="1675" y="2445"/>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8" name="Line 176">
                <a:extLst>
                  <a:ext uri="{FF2B5EF4-FFF2-40B4-BE49-F238E27FC236}">
                    <a16:creationId xmlns:a16="http://schemas.microsoft.com/office/drawing/2014/main" id="{4DFC70B0-D8C4-4DBB-8B75-7429CEB89E4D}"/>
                  </a:ext>
                </a:extLst>
              </p:cNvPr>
              <p:cNvSpPr>
                <a:spLocks noChangeShapeType="1"/>
              </p:cNvSpPr>
              <p:nvPr/>
            </p:nvSpPr>
            <p:spPr bwMode="auto">
              <a:xfrm>
                <a:off x="1709" y="2445"/>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69" name="Line 177">
                <a:extLst>
                  <a:ext uri="{FF2B5EF4-FFF2-40B4-BE49-F238E27FC236}">
                    <a16:creationId xmlns:a16="http://schemas.microsoft.com/office/drawing/2014/main" id="{47A21326-F6B6-41FB-B8CE-EF6724A0F3B4}"/>
                  </a:ext>
                </a:extLst>
              </p:cNvPr>
              <p:cNvSpPr>
                <a:spLocks noChangeShapeType="1"/>
              </p:cNvSpPr>
              <p:nvPr/>
            </p:nvSpPr>
            <p:spPr bwMode="auto">
              <a:xfrm>
                <a:off x="1738" y="2445"/>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70" name="Line 178">
                <a:extLst>
                  <a:ext uri="{FF2B5EF4-FFF2-40B4-BE49-F238E27FC236}">
                    <a16:creationId xmlns:a16="http://schemas.microsoft.com/office/drawing/2014/main" id="{73C37267-176B-44E8-9333-18252B6093F8}"/>
                  </a:ext>
                </a:extLst>
              </p:cNvPr>
              <p:cNvSpPr>
                <a:spLocks noChangeShapeType="1"/>
              </p:cNvSpPr>
              <p:nvPr/>
            </p:nvSpPr>
            <p:spPr bwMode="auto">
              <a:xfrm>
                <a:off x="1767" y="2445"/>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71" name="Line 179">
                <a:extLst>
                  <a:ext uri="{FF2B5EF4-FFF2-40B4-BE49-F238E27FC236}">
                    <a16:creationId xmlns:a16="http://schemas.microsoft.com/office/drawing/2014/main" id="{78F044C4-6731-4D57-9DAF-94946A12D5E9}"/>
                  </a:ext>
                </a:extLst>
              </p:cNvPr>
              <p:cNvSpPr>
                <a:spLocks noChangeShapeType="1"/>
              </p:cNvSpPr>
              <p:nvPr/>
            </p:nvSpPr>
            <p:spPr bwMode="auto">
              <a:xfrm>
                <a:off x="1791" y="2445"/>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72" name="Line 180">
                <a:extLst>
                  <a:ext uri="{FF2B5EF4-FFF2-40B4-BE49-F238E27FC236}">
                    <a16:creationId xmlns:a16="http://schemas.microsoft.com/office/drawing/2014/main" id="{245269AA-113A-4C75-A2D7-E3B578E82939}"/>
                  </a:ext>
                </a:extLst>
              </p:cNvPr>
              <p:cNvSpPr>
                <a:spLocks noChangeShapeType="1"/>
              </p:cNvSpPr>
              <p:nvPr/>
            </p:nvSpPr>
            <p:spPr bwMode="auto">
              <a:xfrm>
                <a:off x="1824" y="2445"/>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73" name="Line 181">
                <a:extLst>
                  <a:ext uri="{FF2B5EF4-FFF2-40B4-BE49-F238E27FC236}">
                    <a16:creationId xmlns:a16="http://schemas.microsoft.com/office/drawing/2014/main" id="{5058A4E4-7319-4ED8-94CF-E94FA4AEC70B}"/>
                  </a:ext>
                </a:extLst>
              </p:cNvPr>
              <p:cNvSpPr>
                <a:spLocks noChangeShapeType="1"/>
              </p:cNvSpPr>
              <p:nvPr/>
            </p:nvSpPr>
            <p:spPr bwMode="auto">
              <a:xfrm>
                <a:off x="1853" y="2445"/>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74" name="Line 182">
                <a:extLst>
                  <a:ext uri="{FF2B5EF4-FFF2-40B4-BE49-F238E27FC236}">
                    <a16:creationId xmlns:a16="http://schemas.microsoft.com/office/drawing/2014/main" id="{9E1962C7-44E1-4C35-958F-946EF5458D8E}"/>
                  </a:ext>
                </a:extLst>
              </p:cNvPr>
              <p:cNvSpPr>
                <a:spLocks noChangeShapeType="1"/>
              </p:cNvSpPr>
              <p:nvPr/>
            </p:nvSpPr>
            <p:spPr bwMode="auto">
              <a:xfrm>
                <a:off x="1882" y="2445"/>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75" name="Rectangle 183">
                <a:extLst>
                  <a:ext uri="{FF2B5EF4-FFF2-40B4-BE49-F238E27FC236}">
                    <a16:creationId xmlns:a16="http://schemas.microsoft.com/office/drawing/2014/main" id="{B868B7CB-18F4-445E-A22C-6BF7A412B714}"/>
                  </a:ext>
                </a:extLst>
              </p:cNvPr>
              <p:cNvSpPr>
                <a:spLocks noChangeArrowheads="1"/>
              </p:cNvSpPr>
              <p:nvPr/>
            </p:nvSpPr>
            <p:spPr bwMode="auto">
              <a:xfrm>
                <a:off x="1203" y="2411"/>
                <a:ext cx="278"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Resistance</a:t>
                </a:r>
                <a:endParaRPr lang="es-ES" altLang="es-ES" sz="1350" kern="0">
                  <a:solidFill>
                    <a:srgbClr val="000000"/>
                  </a:solidFill>
                </a:endParaRPr>
              </a:p>
            </p:txBody>
          </p:sp>
          <p:sp>
            <p:nvSpPr>
              <p:cNvPr id="176" name="Rectangle 184">
                <a:extLst>
                  <a:ext uri="{FF2B5EF4-FFF2-40B4-BE49-F238E27FC236}">
                    <a16:creationId xmlns:a16="http://schemas.microsoft.com/office/drawing/2014/main" id="{A814973E-A1DD-4460-A04F-44B772E39BD1}"/>
                  </a:ext>
                </a:extLst>
              </p:cNvPr>
              <p:cNvSpPr>
                <a:spLocks noChangeArrowheads="1"/>
              </p:cNvSpPr>
              <p:nvPr/>
            </p:nvSpPr>
            <p:spPr bwMode="auto">
              <a:xfrm>
                <a:off x="1940" y="2411"/>
                <a:ext cx="375" cy="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450" kern="0">
                    <a:solidFill>
                      <a:srgbClr val="000000"/>
                    </a:solidFill>
                    <a:latin typeface="Arial" panose="020B0604020202020204" pitchFamily="34" charset="0"/>
                  </a:rPr>
                  <a:t>Non resistance</a:t>
                </a:r>
                <a:endParaRPr lang="es-ES" altLang="es-ES" sz="1350" kern="0">
                  <a:solidFill>
                    <a:srgbClr val="000000"/>
                  </a:solidFill>
                </a:endParaRPr>
              </a:p>
            </p:txBody>
          </p:sp>
          <p:sp>
            <p:nvSpPr>
              <p:cNvPr id="177" name="Rectangle 186">
                <a:extLst>
                  <a:ext uri="{FF2B5EF4-FFF2-40B4-BE49-F238E27FC236}">
                    <a16:creationId xmlns:a16="http://schemas.microsoft.com/office/drawing/2014/main" id="{6C0366BA-89E6-431E-9570-E6A99F2470D6}"/>
                  </a:ext>
                </a:extLst>
              </p:cNvPr>
              <p:cNvSpPr>
                <a:spLocks noChangeArrowheads="1"/>
              </p:cNvSpPr>
              <p:nvPr/>
            </p:nvSpPr>
            <p:spPr bwMode="auto">
              <a:xfrm>
                <a:off x="1048" y="705"/>
                <a:ext cx="1157"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685800">
                  <a:spcBef>
                    <a:spcPct val="0"/>
                  </a:spcBef>
                  <a:buNone/>
                  <a:defRPr/>
                </a:pPr>
                <a:r>
                  <a:rPr lang="en-US" altLang="es-ES" sz="675" b="1" kern="0" noProof="1">
                    <a:solidFill>
                      <a:srgbClr val="1E2D53"/>
                    </a:solidFill>
                    <a:latin typeface="Arial" panose="020B0604020202020204" pitchFamily="34" charset="0"/>
                  </a:rPr>
                  <a:t>Overall survival</a:t>
                </a:r>
                <a:endParaRPr lang="en-US" altLang="es-ES" sz="675" b="1" kern="0" noProof="1">
                  <a:solidFill>
                    <a:srgbClr val="000000"/>
                  </a:solidFill>
                </a:endParaRPr>
              </a:p>
            </p:txBody>
          </p:sp>
          <p:sp>
            <p:nvSpPr>
              <p:cNvPr id="178" name="Rectangle 187">
                <a:extLst>
                  <a:ext uri="{FF2B5EF4-FFF2-40B4-BE49-F238E27FC236}">
                    <a16:creationId xmlns:a16="http://schemas.microsoft.com/office/drawing/2014/main" id="{EA8B23CC-6364-440F-80FE-9DEDDE1560C3}"/>
                  </a:ext>
                </a:extLst>
              </p:cNvPr>
              <p:cNvSpPr>
                <a:spLocks noChangeArrowheads="1"/>
              </p:cNvSpPr>
              <p:nvPr/>
            </p:nvSpPr>
            <p:spPr bwMode="auto">
              <a:xfrm>
                <a:off x="2878" y="613"/>
                <a:ext cx="2702" cy="1968"/>
              </a:xfrm>
              <a:prstGeom prst="rect">
                <a:avLst/>
              </a:prstGeom>
              <a:solidFill>
                <a:srgbClr val="EAF2F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179" name="Rectangle 188">
                <a:extLst>
                  <a:ext uri="{FF2B5EF4-FFF2-40B4-BE49-F238E27FC236}">
                    <a16:creationId xmlns:a16="http://schemas.microsoft.com/office/drawing/2014/main" id="{1012ED2A-4DE7-447C-93EF-720893833EA9}"/>
                  </a:ext>
                </a:extLst>
              </p:cNvPr>
              <p:cNvSpPr>
                <a:spLocks noChangeArrowheads="1"/>
              </p:cNvSpPr>
              <p:nvPr/>
            </p:nvSpPr>
            <p:spPr bwMode="auto">
              <a:xfrm>
                <a:off x="2878" y="613"/>
                <a:ext cx="2697" cy="1963"/>
              </a:xfrm>
              <a:prstGeom prst="rect">
                <a:avLst/>
              </a:prstGeom>
              <a:solidFill>
                <a:srgbClr val="E7E7E7"/>
              </a:solidFill>
              <a:ln w="7938">
                <a:solidFill>
                  <a:srgbClr val="E0E0E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180" name="Rectangle 189">
                <a:extLst>
                  <a:ext uri="{FF2B5EF4-FFF2-40B4-BE49-F238E27FC236}">
                    <a16:creationId xmlns:a16="http://schemas.microsoft.com/office/drawing/2014/main" id="{8B444F8F-9919-4A47-A044-4A1667BE6DFB}"/>
                  </a:ext>
                </a:extLst>
              </p:cNvPr>
              <p:cNvSpPr>
                <a:spLocks noChangeArrowheads="1"/>
              </p:cNvSpPr>
              <p:nvPr/>
            </p:nvSpPr>
            <p:spPr bwMode="auto">
              <a:xfrm>
                <a:off x="3197" y="879"/>
                <a:ext cx="2310" cy="1258"/>
              </a:xfrm>
              <a:prstGeom prst="rect">
                <a:avLst/>
              </a:prstGeom>
              <a:solidFill>
                <a:srgbClr val="FFFFFF"/>
              </a:solidFill>
              <a:ln w="793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181" name="Line 190">
                <a:extLst>
                  <a:ext uri="{FF2B5EF4-FFF2-40B4-BE49-F238E27FC236}">
                    <a16:creationId xmlns:a16="http://schemas.microsoft.com/office/drawing/2014/main" id="{6924603B-6EE9-4832-91AF-72034B7DF747}"/>
                  </a:ext>
                </a:extLst>
              </p:cNvPr>
              <p:cNvSpPr>
                <a:spLocks noChangeShapeType="1"/>
              </p:cNvSpPr>
              <p:nvPr/>
            </p:nvSpPr>
            <p:spPr bwMode="auto">
              <a:xfrm>
                <a:off x="3197" y="2089"/>
                <a:ext cx="2306"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82" name="Line 191">
                <a:extLst>
                  <a:ext uri="{FF2B5EF4-FFF2-40B4-BE49-F238E27FC236}">
                    <a16:creationId xmlns:a16="http://schemas.microsoft.com/office/drawing/2014/main" id="{6ED13235-0C0F-4085-965C-1A5D9ABBEB59}"/>
                  </a:ext>
                </a:extLst>
              </p:cNvPr>
              <p:cNvSpPr>
                <a:spLocks noChangeShapeType="1"/>
              </p:cNvSpPr>
              <p:nvPr/>
            </p:nvSpPr>
            <p:spPr bwMode="auto">
              <a:xfrm>
                <a:off x="3197" y="1857"/>
                <a:ext cx="2306"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83" name="Line 192">
                <a:extLst>
                  <a:ext uri="{FF2B5EF4-FFF2-40B4-BE49-F238E27FC236}">
                    <a16:creationId xmlns:a16="http://schemas.microsoft.com/office/drawing/2014/main" id="{3238D202-EC39-4B9F-B1FC-FEC000EE757E}"/>
                  </a:ext>
                </a:extLst>
              </p:cNvPr>
              <p:cNvSpPr>
                <a:spLocks noChangeShapeType="1"/>
              </p:cNvSpPr>
              <p:nvPr/>
            </p:nvSpPr>
            <p:spPr bwMode="auto">
              <a:xfrm>
                <a:off x="3197" y="1626"/>
                <a:ext cx="2306"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84" name="Line 193">
                <a:extLst>
                  <a:ext uri="{FF2B5EF4-FFF2-40B4-BE49-F238E27FC236}">
                    <a16:creationId xmlns:a16="http://schemas.microsoft.com/office/drawing/2014/main" id="{4E6A1F7B-6857-4E72-B2EB-BBE7C80D025E}"/>
                  </a:ext>
                </a:extLst>
              </p:cNvPr>
              <p:cNvSpPr>
                <a:spLocks noChangeShapeType="1"/>
              </p:cNvSpPr>
              <p:nvPr/>
            </p:nvSpPr>
            <p:spPr bwMode="auto">
              <a:xfrm>
                <a:off x="3197" y="1390"/>
                <a:ext cx="2306"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85" name="Line 194">
                <a:extLst>
                  <a:ext uri="{FF2B5EF4-FFF2-40B4-BE49-F238E27FC236}">
                    <a16:creationId xmlns:a16="http://schemas.microsoft.com/office/drawing/2014/main" id="{F75246AC-36EC-4E93-BAF6-D72EE4E4E7EA}"/>
                  </a:ext>
                </a:extLst>
              </p:cNvPr>
              <p:cNvSpPr>
                <a:spLocks noChangeShapeType="1"/>
              </p:cNvSpPr>
              <p:nvPr/>
            </p:nvSpPr>
            <p:spPr bwMode="auto">
              <a:xfrm>
                <a:off x="3197" y="1158"/>
                <a:ext cx="2306" cy="1"/>
              </a:xfrm>
              <a:prstGeom prst="line">
                <a:avLst/>
              </a:prstGeom>
              <a:noFill/>
              <a:ln w="7938">
                <a:solidFill>
                  <a:srgbClr val="E0E0E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186" name="Freeform 195">
                <a:extLst>
                  <a:ext uri="{FF2B5EF4-FFF2-40B4-BE49-F238E27FC236}">
                    <a16:creationId xmlns:a16="http://schemas.microsoft.com/office/drawing/2014/main" id="{9362ACBB-A766-459D-9B72-91A2CA499E1C}"/>
                  </a:ext>
                </a:extLst>
              </p:cNvPr>
              <p:cNvSpPr>
                <a:spLocks/>
              </p:cNvSpPr>
              <p:nvPr/>
            </p:nvSpPr>
            <p:spPr bwMode="auto">
              <a:xfrm>
                <a:off x="3250" y="2089"/>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87" name="Freeform 196">
                <a:extLst>
                  <a:ext uri="{FF2B5EF4-FFF2-40B4-BE49-F238E27FC236}">
                    <a16:creationId xmlns:a16="http://schemas.microsoft.com/office/drawing/2014/main" id="{547C9271-5A09-4D3B-AE51-629E254FACB6}"/>
                  </a:ext>
                </a:extLst>
              </p:cNvPr>
              <p:cNvSpPr>
                <a:spLocks/>
              </p:cNvSpPr>
              <p:nvPr/>
            </p:nvSpPr>
            <p:spPr bwMode="auto">
              <a:xfrm>
                <a:off x="3279" y="2089"/>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88" name="Freeform 197">
                <a:extLst>
                  <a:ext uri="{FF2B5EF4-FFF2-40B4-BE49-F238E27FC236}">
                    <a16:creationId xmlns:a16="http://schemas.microsoft.com/office/drawing/2014/main" id="{9725163C-6D10-4596-ADD8-18BB1BF19C68}"/>
                  </a:ext>
                </a:extLst>
              </p:cNvPr>
              <p:cNvSpPr>
                <a:spLocks/>
              </p:cNvSpPr>
              <p:nvPr/>
            </p:nvSpPr>
            <p:spPr bwMode="auto">
              <a:xfrm>
                <a:off x="3308" y="2089"/>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89" name="Freeform 198">
                <a:extLst>
                  <a:ext uri="{FF2B5EF4-FFF2-40B4-BE49-F238E27FC236}">
                    <a16:creationId xmlns:a16="http://schemas.microsoft.com/office/drawing/2014/main" id="{51A1C39B-C53F-43F3-8E91-DF0BCC1886E1}"/>
                  </a:ext>
                </a:extLst>
              </p:cNvPr>
              <p:cNvSpPr>
                <a:spLocks/>
              </p:cNvSpPr>
              <p:nvPr/>
            </p:nvSpPr>
            <p:spPr bwMode="auto">
              <a:xfrm>
                <a:off x="3337" y="2089"/>
                <a:ext cx="14"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0"/>
                    </a:moveTo>
                    <a:lnTo>
                      <a:pt x="0"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0" name="Freeform 199">
                <a:extLst>
                  <a:ext uri="{FF2B5EF4-FFF2-40B4-BE49-F238E27FC236}">
                    <a16:creationId xmlns:a16="http://schemas.microsoft.com/office/drawing/2014/main" id="{94D7F04D-28EA-4E07-AD1C-CED730A3E4C4}"/>
                  </a:ext>
                </a:extLst>
              </p:cNvPr>
              <p:cNvSpPr>
                <a:spLocks/>
              </p:cNvSpPr>
              <p:nvPr/>
            </p:nvSpPr>
            <p:spPr bwMode="auto">
              <a:xfrm>
                <a:off x="3366" y="2084"/>
                <a:ext cx="14" cy="1"/>
              </a:xfrm>
              <a:custGeom>
                <a:avLst/>
                <a:gdLst>
                  <a:gd name="T0" fmla="*/ 0 w 3"/>
                  <a:gd name="T1" fmla="*/ 0 h 1"/>
                  <a:gd name="T2" fmla="*/ 0 w 3"/>
                  <a:gd name="T3" fmla="*/ 0 h 1"/>
                  <a:gd name="T4" fmla="*/ 0 w 3"/>
                  <a:gd name="T5" fmla="*/ 0 h 1"/>
                  <a:gd name="T6" fmla="*/ 0 w 3"/>
                  <a:gd name="T7" fmla="*/ 0 h 1"/>
                  <a:gd name="T8" fmla="*/ 0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0" y="0"/>
                    </a:moveTo>
                    <a:lnTo>
                      <a:pt x="0"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1" name="Freeform 200">
                <a:extLst>
                  <a:ext uri="{FF2B5EF4-FFF2-40B4-BE49-F238E27FC236}">
                    <a16:creationId xmlns:a16="http://schemas.microsoft.com/office/drawing/2014/main" id="{498650F7-E254-4AEB-ABCB-6ABAFAC038A5}"/>
                  </a:ext>
                </a:extLst>
              </p:cNvPr>
              <p:cNvSpPr>
                <a:spLocks/>
              </p:cNvSpPr>
              <p:nvPr/>
            </p:nvSpPr>
            <p:spPr bwMode="auto">
              <a:xfrm>
                <a:off x="3394" y="2084"/>
                <a:ext cx="15"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2" name="Freeform 201">
                <a:extLst>
                  <a:ext uri="{FF2B5EF4-FFF2-40B4-BE49-F238E27FC236}">
                    <a16:creationId xmlns:a16="http://schemas.microsoft.com/office/drawing/2014/main" id="{C0DB6C40-6BB0-4726-92A9-9A6FCB1CCBB1}"/>
                  </a:ext>
                </a:extLst>
              </p:cNvPr>
              <p:cNvSpPr>
                <a:spLocks/>
              </p:cNvSpPr>
              <p:nvPr/>
            </p:nvSpPr>
            <p:spPr bwMode="auto">
              <a:xfrm>
                <a:off x="3419" y="2079"/>
                <a:ext cx="14" cy="5"/>
              </a:xfrm>
              <a:custGeom>
                <a:avLst/>
                <a:gdLst>
                  <a:gd name="T0" fmla="*/ 0 w 3"/>
                  <a:gd name="T1" fmla="*/ 2147483647 h 1"/>
                  <a:gd name="T2" fmla="*/ 0 w 3"/>
                  <a:gd name="T3" fmla="*/ 2147483647 h 1"/>
                  <a:gd name="T4" fmla="*/ 2147483647 w 3"/>
                  <a:gd name="T5" fmla="*/ 2147483647 h 1"/>
                  <a:gd name="T6" fmla="*/ 2147483647 w 3"/>
                  <a:gd name="T7" fmla="*/ 2147483647 h 1"/>
                  <a:gd name="T8" fmla="*/ 2147483647 w 3"/>
                  <a:gd name="T9" fmla="*/ 2147483647 h 1"/>
                  <a:gd name="T10" fmla="*/ 2147483647 w 3"/>
                  <a:gd name="T11" fmla="*/ 2147483647 h 1"/>
                  <a:gd name="T12" fmla="*/ 2147483647 w 3"/>
                  <a:gd name="T13" fmla="*/ 2147483647 h 1"/>
                  <a:gd name="T14" fmla="*/ 2147483647 w 3"/>
                  <a:gd name="T15" fmla="*/ 0 h 1"/>
                  <a:gd name="T16" fmla="*/ 2147483647 w 3"/>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
                  <a:gd name="T29" fmla="*/ 3 w 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
                    <a:moveTo>
                      <a:pt x="0" y="1"/>
                    </a:moveTo>
                    <a:lnTo>
                      <a:pt x="0" y="1"/>
                    </a:lnTo>
                    <a:lnTo>
                      <a:pt x="1" y="1"/>
                    </a:lnTo>
                    <a:lnTo>
                      <a:pt x="2" y="1"/>
                    </a:lnTo>
                    <a:lnTo>
                      <a:pt x="3" y="1"/>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3" name="Freeform 202">
                <a:extLst>
                  <a:ext uri="{FF2B5EF4-FFF2-40B4-BE49-F238E27FC236}">
                    <a16:creationId xmlns:a16="http://schemas.microsoft.com/office/drawing/2014/main" id="{113A6C37-1339-4EAE-8936-D131AE70841C}"/>
                  </a:ext>
                </a:extLst>
              </p:cNvPr>
              <p:cNvSpPr>
                <a:spLocks/>
              </p:cNvSpPr>
              <p:nvPr/>
            </p:nvSpPr>
            <p:spPr bwMode="auto">
              <a:xfrm>
                <a:off x="3443" y="2079"/>
                <a:ext cx="19" cy="1"/>
              </a:xfrm>
              <a:custGeom>
                <a:avLst/>
                <a:gdLst>
                  <a:gd name="T0" fmla="*/ 0 w 4"/>
                  <a:gd name="T1" fmla="*/ 0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2147483647 w 4"/>
                  <a:gd name="T13" fmla="*/ 0 h 1"/>
                  <a:gd name="T14" fmla="*/ 2147483647 w 4"/>
                  <a:gd name="T15" fmla="*/ 0 h 1"/>
                  <a:gd name="T16" fmla="*/ 2147483647 w 4"/>
                  <a:gd name="T17" fmla="*/ 0 h 1"/>
                  <a:gd name="T18" fmla="*/ 2147483647 w 4"/>
                  <a:gd name="T19" fmla="*/ 0 h 1"/>
                  <a:gd name="T20" fmla="*/ 2147483647 w 4"/>
                  <a:gd name="T21" fmla="*/ 0 h 1"/>
                  <a:gd name="T22" fmla="*/ 2147483647 w 4"/>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
                  <a:gd name="T38" fmla="*/ 4 w 4"/>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
                    <a:moveTo>
                      <a:pt x="0" y="0"/>
                    </a:moveTo>
                    <a:lnTo>
                      <a:pt x="2" y="0"/>
                    </a:lnTo>
                    <a:lnTo>
                      <a:pt x="3"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4" name="Freeform 203">
                <a:extLst>
                  <a:ext uri="{FF2B5EF4-FFF2-40B4-BE49-F238E27FC236}">
                    <a16:creationId xmlns:a16="http://schemas.microsoft.com/office/drawing/2014/main" id="{9347D726-BF83-41C9-B466-283905F804A9}"/>
                  </a:ext>
                </a:extLst>
              </p:cNvPr>
              <p:cNvSpPr>
                <a:spLocks/>
              </p:cNvSpPr>
              <p:nvPr/>
            </p:nvSpPr>
            <p:spPr bwMode="auto">
              <a:xfrm>
                <a:off x="3476" y="2079"/>
                <a:ext cx="15"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
                  <a:gd name="T38" fmla="*/ 3 w 3"/>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5" name="Freeform 204">
                <a:extLst>
                  <a:ext uri="{FF2B5EF4-FFF2-40B4-BE49-F238E27FC236}">
                    <a16:creationId xmlns:a16="http://schemas.microsoft.com/office/drawing/2014/main" id="{597AE06D-1BD4-4513-8AB7-07302F3442A0}"/>
                  </a:ext>
                </a:extLst>
              </p:cNvPr>
              <p:cNvSpPr>
                <a:spLocks/>
              </p:cNvSpPr>
              <p:nvPr/>
            </p:nvSpPr>
            <p:spPr bwMode="auto">
              <a:xfrm>
                <a:off x="3501" y="2074"/>
                <a:ext cx="14" cy="5"/>
              </a:xfrm>
              <a:custGeom>
                <a:avLst/>
                <a:gdLst>
                  <a:gd name="T0" fmla="*/ 0 w 3"/>
                  <a:gd name="T1" fmla="*/ 2147483647 h 1"/>
                  <a:gd name="T2" fmla="*/ 2147483647 w 3"/>
                  <a:gd name="T3" fmla="*/ 2147483647 h 1"/>
                  <a:gd name="T4" fmla="*/ 2147483647 w 3"/>
                  <a:gd name="T5" fmla="*/ 2147483647 h 1"/>
                  <a:gd name="T6" fmla="*/ 2147483647 w 3"/>
                  <a:gd name="T7" fmla="*/ 2147483647 h 1"/>
                  <a:gd name="T8" fmla="*/ 2147483647 w 3"/>
                  <a:gd name="T9" fmla="*/ 2147483647 h 1"/>
                  <a:gd name="T10" fmla="*/ 2147483647 w 3"/>
                  <a:gd name="T11" fmla="*/ 2147483647 h 1"/>
                  <a:gd name="T12" fmla="*/ 2147483647 w 3"/>
                  <a:gd name="T13" fmla="*/ 2147483647 h 1"/>
                  <a:gd name="T14" fmla="*/ 2147483647 w 3"/>
                  <a:gd name="T15" fmla="*/ 2147483647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1"/>
                    </a:moveTo>
                    <a:lnTo>
                      <a:pt x="1" y="1"/>
                    </a:lnTo>
                    <a:lnTo>
                      <a:pt x="2" y="1"/>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6" name="Freeform 205">
                <a:extLst>
                  <a:ext uri="{FF2B5EF4-FFF2-40B4-BE49-F238E27FC236}">
                    <a16:creationId xmlns:a16="http://schemas.microsoft.com/office/drawing/2014/main" id="{9F45F2B6-FD93-4920-AD09-FD78284C62E4}"/>
                  </a:ext>
                </a:extLst>
              </p:cNvPr>
              <p:cNvSpPr>
                <a:spLocks/>
              </p:cNvSpPr>
              <p:nvPr/>
            </p:nvSpPr>
            <p:spPr bwMode="auto">
              <a:xfrm>
                <a:off x="3530" y="2074"/>
                <a:ext cx="14"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0" y="0"/>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7" name="Freeform 206">
                <a:extLst>
                  <a:ext uri="{FF2B5EF4-FFF2-40B4-BE49-F238E27FC236}">
                    <a16:creationId xmlns:a16="http://schemas.microsoft.com/office/drawing/2014/main" id="{40E600C7-212A-4FBD-8154-9C71E0C3320C}"/>
                  </a:ext>
                </a:extLst>
              </p:cNvPr>
              <p:cNvSpPr>
                <a:spLocks/>
              </p:cNvSpPr>
              <p:nvPr/>
            </p:nvSpPr>
            <p:spPr bwMode="auto">
              <a:xfrm>
                <a:off x="3558" y="2070"/>
                <a:ext cx="10" cy="4"/>
              </a:xfrm>
              <a:custGeom>
                <a:avLst/>
                <a:gdLst>
                  <a:gd name="T0" fmla="*/ 0 w 2"/>
                  <a:gd name="T1" fmla="*/ 2147483647 h 1"/>
                  <a:gd name="T2" fmla="*/ 0 w 2"/>
                  <a:gd name="T3" fmla="*/ 2147483647 h 1"/>
                  <a:gd name="T4" fmla="*/ 0 w 2"/>
                  <a:gd name="T5" fmla="*/ 2147483647 h 1"/>
                  <a:gd name="T6" fmla="*/ 0 w 2"/>
                  <a:gd name="T7" fmla="*/ 2147483647 h 1"/>
                  <a:gd name="T8" fmla="*/ 0 w 2"/>
                  <a:gd name="T9" fmla="*/ 2147483647 h 1"/>
                  <a:gd name="T10" fmla="*/ 0 w 2"/>
                  <a:gd name="T11" fmla="*/ 2147483647 h 1"/>
                  <a:gd name="T12" fmla="*/ 0 w 2"/>
                  <a:gd name="T13" fmla="*/ 2147483647 h 1"/>
                  <a:gd name="T14" fmla="*/ 2147483647 w 2"/>
                  <a:gd name="T15" fmla="*/ 2147483647 h 1"/>
                  <a:gd name="T16" fmla="*/ 2147483647 w 2"/>
                  <a:gd name="T17" fmla="*/ 2147483647 h 1"/>
                  <a:gd name="T18" fmla="*/ 2147483647 w 2"/>
                  <a:gd name="T19" fmla="*/ 2147483647 h 1"/>
                  <a:gd name="T20" fmla="*/ 2147483647 w 2"/>
                  <a:gd name="T21" fmla="*/ 2147483647 h 1"/>
                  <a:gd name="T22" fmla="*/ 2147483647 w 2"/>
                  <a:gd name="T23" fmla="*/ 2147483647 h 1"/>
                  <a:gd name="T24" fmla="*/ 2147483647 w 2"/>
                  <a:gd name="T25" fmla="*/ 2147483647 h 1"/>
                  <a:gd name="T26" fmla="*/ 2147483647 w 2"/>
                  <a:gd name="T27" fmla="*/ 2147483647 h 1"/>
                  <a:gd name="T28" fmla="*/ 2147483647 w 2"/>
                  <a:gd name="T29" fmla="*/ 0 h 1"/>
                  <a:gd name="T30" fmla="*/ 2147483647 w 2"/>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
                  <a:gd name="T49" fmla="*/ 0 h 1"/>
                  <a:gd name="T50" fmla="*/ 2 w 2"/>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 h="1">
                    <a:moveTo>
                      <a:pt x="0" y="1"/>
                    </a:moveTo>
                    <a:lnTo>
                      <a:pt x="0" y="1"/>
                    </a:lnTo>
                    <a:lnTo>
                      <a:pt x="1" y="1"/>
                    </a:lnTo>
                    <a:lnTo>
                      <a:pt x="2" y="1"/>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8" name="Freeform 207">
                <a:extLst>
                  <a:ext uri="{FF2B5EF4-FFF2-40B4-BE49-F238E27FC236}">
                    <a16:creationId xmlns:a16="http://schemas.microsoft.com/office/drawing/2014/main" id="{26A44F3F-E3D6-4B81-A5E8-2BF88F33678A}"/>
                  </a:ext>
                </a:extLst>
              </p:cNvPr>
              <p:cNvSpPr>
                <a:spLocks/>
              </p:cNvSpPr>
              <p:nvPr/>
            </p:nvSpPr>
            <p:spPr bwMode="auto">
              <a:xfrm>
                <a:off x="3583" y="2070"/>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
                  <a:gd name="T38" fmla="*/ 3 w 3"/>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199" name="Freeform 208">
                <a:extLst>
                  <a:ext uri="{FF2B5EF4-FFF2-40B4-BE49-F238E27FC236}">
                    <a16:creationId xmlns:a16="http://schemas.microsoft.com/office/drawing/2014/main" id="{17006934-4F86-4CE5-9645-2E6E09E70F4A}"/>
                  </a:ext>
                </a:extLst>
              </p:cNvPr>
              <p:cNvSpPr>
                <a:spLocks/>
              </p:cNvSpPr>
              <p:nvPr/>
            </p:nvSpPr>
            <p:spPr bwMode="auto">
              <a:xfrm>
                <a:off x="3612" y="2070"/>
                <a:ext cx="14" cy="1"/>
              </a:xfrm>
              <a:custGeom>
                <a:avLst/>
                <a:gdLst>
                  <a:gd name="T0" fmla="*/ 0 w 3"/>
                  <a:gd name="T1" fmla="*/ 0 h 1"/>
                  <a:gd name="T2" fmla="*/ 0 w 3"/>
                  <a:gd name="T3" fmla="*/ 0 h 1"/>
                  <a:gd name="T4" fmla="*/ 0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0" name="Freeform 209">
                <a:extLst>
                  <a:ext uri="{FF2B5EF4-FFF2-40B4-BE49-F238E27FC236}">
                    <a16:creationId xmlns:a16="http://schemas.microsoft.com/office/drawing/2014/main" id="{597B31ED-7E99-4642-921D-9208DA76F875}"/>
                  </a:ext>
                </a:extLst>
              </p:cNvPr>
              <p:cNvSpPr>
                <a:spLocks/>
              </p:cNvSpPr>
              <p:nvPr/>
            </p:nvSpPr>
            <p:spPr bwMode="auto">
              <a:xfrm>
                <a:off x="3640" y="2070"/>
                <a:ext cx="15" cy="1"/>
              </a:xfrm>
              <a:custGeom>
                <a:avLst/>
                <a:gdLst>
                  <a:gd name="T0" fmla="*/ 0 w 3"/>
                  <a:gd name="T1" fmla="*/ 0 h 1"/>
                  <a:gd name="T2" fmla="*/ 0 w 3"/>
                  <a:gd name="T3" fmla="*/ 0 h 1"/>
                  <a:gd name="T4" fmla="*/ 0 w 3"/>
                  <a:gd name="T5" fmla="*/ 0 h 1"/>
                  <a:gd name="T6" fmla="*/ 0 w 3"/>
                  <a:gd name="T7" fmla="*/ 0 h 1"/>
                  <a:gd name="T8" fmla="*/ 0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
                  <a:gd name="T38" fmla="*/ 3 w 3"/>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
                    <a:moveTo>
                      <a:pt x="0" y="0"/>
                    </a:moveTo>
                    <a:lnTo>
                      <a:pt x="0"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1" name="Freeform 210">
                <a:extLst>
                  <a:ext uri="{FF2B5EF4-FFF2-40B4-BE49-F238E27FC236}">
                    <a16:creationId xmlns:a16="http://schemas.microsoft.com/office/drawing/2014/main" id="{9AC7500C-C8EA-4FDD-AC1F-2EEE2DE7BFE5}"/>
                  </a:ext>
                </a:extLst>
              </p:cNvPr>
              <p:cNvSpPr>
                <a:spLocks/>
              </p:cNvSpPr>
              <p:nvPr/>
            </p:nvSpPr>
            <p:spPr bwMode="auto">
              <a:xfrm>
                <a:off x="3674" y="2070"/>
                <a:ext cx="10" cy="1"/>
              </a:xfrm>
              <a:custGeom>
                <a:avLst/>
                <a:gdLst>
                  <a:gd name="T0" fmla="*/ 0 w 2"/>
                  <a:gd name="T1" fmla="*/ 0 h 1"/>
                  <a:gd name="T2" fmla="*/ 0 w 2"/>
                  <a:gd name="T3" fmla="*/ 0 h 1"/>
                  <a:gd name="T4" fmla="*/ 0 w 2"/>
                  <a:gd name="T5" fmla="*/ 0 h 1"/>
                  <a:gd name="T6" fmla="*/ 0 w 2"/>
                  <a:gd name="T7" fmla="*/ 0 h 1"/>
                  <a:gd name="T8" fmla="*/ 0 w 2"/>
                  <a:gd name="T9" fmla="*/ 0 h 1"/>
                  <a:gd name="T10" fmla="*/ 2147483647 w 2"/>
                  <a:gd name="T11" fmla="*/ 0 h 1"/>
                  <a:gd name="T12" fmla="*/ 2147483647 w 2"/>
                  <a:gd name="T13" fmla="*/ 0 h 1"/>
                  <a:gd name="T14" fmla="*/ 2147483647 w 2"/>
                  <a:gd name="T15" fmla="*/ 0 h 1"/>
                  <a:gd name="T16" fmla="*/ 2147483647 w 2"/>
                  <a:gd name="T17" fmla="*/ 0 h 1"/>
                  <a:gd name="T18" fmla="*/ 2147483647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0" y="0"/>
                    </a:moveTo>
                    <a:lnTo>
                      <a:pt x="0" y="0"/>
                    </a:lnTo>
                    <a:lnTo>
                      <a:pt x="1" y="0"/>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2" name="Freeform 211">
                <a:extLst>
                  <a:ext uri="{FF2B5EF4-FFF2-40B4-BE49-F238E27FC236}">
                    <a16:creationId xmlns:a16="http://schemas.microsoft.com/office/drawing/2014/main" id="{CFB9F725-2E1B-406B-A35F-1705B963D3A6}"/>
                  </a:ext>
                </a:extLst>
              </p:cNvPr>
              <p:cNvSpPr>
                <a:spLocks/>
              </p:cNvSpPr>
              <p:nvPr/>
            </p:nvSpPr>
            <p:spPr bwMode="auto">
              <a:xfrm>
                <a:off x="3698" y="2070"/>
                <a:ext cx="15" cy="1"/>
              </a:xfrm>
              <a:custGeom>
                <a:avLst/>
                <a:gdLst>
                  <a:gd name="T0" fmla="*/ 0 w 3"/>
                  <a:gd name="T1" fmla="*/ 0 h 1"/>
                  <a:gd name="T2" fmla="*/ 0 w 3"/>
                  <a:gd name="T3" fmla="*/ 0 h 1"/>
                  <a:gd name="T4" fmla="*/ 0 w 3"/>
                  <a:gd name="T5" fmla="*/ 0 h 1"/>
                  <a:gd name="T6" fmla="*/ 0 w 3"/>
                  <a:gd name="T7" fmla="*/ 0 h 1"/>
                  <a:gd name="T8" fmla="*/ 0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2147483647 w 3"/>
                  <a:gd name="T23" fmla="*/ 0 h 1"/>
                  <a:gd name="T24" fmla="*/ 2147483647 w 3"/>
                  <a:gd name="T25" fmla="*/ 0 h 1"/>
                  <a:gd name="T26" fmla="*/ 2147483647 w 3"/>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
                  <a:gd name="T44" fmla="*/ 3 w 3"/>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
                    <a:moveTo>
                      <a:pt x="0" y="0"/>
                    </a:moveTo>
                    <a:lnTo>
                      <a:pt x="0" y="0"/>
                    </a:ln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3" name="Freeform 212">
                <a:extLst>
                  <a:ext uri="{FF2B5EF4-FFF2-40B4-BE49-F238E27FC236}">
                    <a16:creationId xmlns:a16="http://schemas.microsoft.com/office/drawing/2014/main" id="{B641CE73-75E7-4297-97CD-B5C7CF2E0E32}"/>
                  </a:ext>
                </a:extLst>
              </p:cNvPr>
              <p:cNvSpPr>
                <a:spLocks/>
              </p:cNvSpPr>
              <p:nvPr/>
            </p:nvSpPr>
            <p:spPr bwMode="auto">
              <a:xfrm>
                <a:off x="3727" y="2065"/>
                <a:ext cx="10" cy="5"/>
              </a:xfrm>
              <a:custGeom>
                <a:avLst/>
                <a:gdLst>
                  <a:gd name="T0" fmla="*/ 0 w 2"/>
                  <a:gd name="T1" fmla="*/ 2147483647 h 1"/>
                  <a:gd name="T2" fmla="*/ 0 w 2"/>
                  <a:gd name="T3" fmla="*/ 2147483647 h 1"/>
                  <a:gd name="T4" fmla="*/ 0 w 2"/>
                  <a:gd name="T5" fmla="*/ 2147483647 h 1"/>
                  <a:gd name="T6" fmla="*/ 0 w 2"/>
                  <a:gd name="T7" fmla="*/ 2147483647 h 1"/>
                  <a:gd name="T8" fmla="*/ 0 w 2"/>
                  <a:gd name="T9" fmla="*/ 2147483647 h 1"/>
                  <a:gd name="T10" fmla="*/ 2147483647 w 2"/>
                  <a:gd name="T11" fmla="*/ 2147483647 h 1"/>
                  <a:gd name="T12" fmla="*/ 2147483647 w 2"/>
                  <a:gd name="T13" fmla="*/ 0 h 1"/>
                  <a:gd name="T14" fmla="*/ 2147483647 w 2"/>
                  <a:gd name="T15" fmla="*/ 0 h 1"/>
                  <a:gd name="T16" fmla="*/ 2147483647 w 2"/>
                  <a:gd name="T17" fmla="*/ 0 h 1"/>
                  <a:gd name="T18" fmla="*/ 2147483647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0" y="1"/>
                    </a:moveTo>
                    <a:lnTo>
                      <a:pt x="0" y="1"/>
                    </a:lnTo>
                    <a:lnTo>
                      <a:pt x="1" y="1"/>
                    </a:lnTo>
                    <a:lnTo>
                      <a:pt x="1" y="0"/>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4" name="Freeform 213">
                <a:extLst>
                  <a:ext uri="{FF2B5EF4-FFF2-40B4-BE49-F238E27FC236}">
                    <a16:creationId xmlns:a16="http://schemas.microsoft.com/office/drawing/2014/main" id="{68FA2C00-A9B9-47AF-96AF-5A6035E69B06}"/>
                  </a:ext>
                </a:extLst>
              </p:cNvPr>
              <p:cNvSpPr>
                <a:spLocks/>
              </p:cNvSpPr>
              <p:nvPr/>
            </p:nvSpPr>
            <p:spPr bwMode="auto">
              <a:xfrm>
                <a:off x="3751" y="2060"/>
                <a:ext cx="15" cy="5"/>
              </a:xfrm>
              <a:custGeom>
                <a:avLst/>
                <a:gdLst>
                  <a:gd name="T0" fmla="*/ 0 w 3"/>
                  <a:gd name="T1" fmla="*/ 2147483647 h 1"/>
                  <a:gd name="T2" fmla="*/ 0 w 3"/>
                  <a:gd name="T3" fmla="*/ 2147483647 h 1"/>
                  <a:gd name="T4" fmla="*/ 0 w 3"/>
                  <a:gd name="T5" fmla="*/ 2147483647 h 1"/>
                  <a:gd name="T6" fmla="*/ 0 w 3"/>
                  <a:gd name="T7" fmla="*/ 2147483647 h 1"/>
                  <a:gd name="T8" fmla="*/ 0 w 3"/>
                  <a:gd name="T9" fmla="*/ 2147483647 h 1"/>
                  <a:gd name="T10" fmla="*/ 2147483647 w 3"/>
                  <a:gd name="T11" fmla="*/ 2147483647 h 1"/>
                  <a:gd name="T12" fmla="*/ 2147483647 w 3"/>
                  <a:gd name="T13" fmla="*/ 2147483647 h 1"/>
                  <a:gd name="T14" fmla="*/ 2147483647 w 3"/>
                  <a:gd name="T15" fmla="*/ 2147483647 h 1"/>
                  <a:gd name="T16" fmla="*/ 2147483647 w 3"/>
                  <a:gd name="T17" fmla="*/ 0 h 1"/>
                  <a:gd name="T18" fmla="*/ 2147483647 w 3"/>
                  <a:gd name="T19" fmla="*/ 0 h 1"/>
                  <a:gd name="T20" fmla="*/ 2147483647 w 3"/>
                  <a:gd name="T21" fmla="*/ 0 h 1"/>
                  <a:gd name="T22" fmla="*/ 2147483647 w 3"/>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
                  <a:gd name="T38" fmla="*/ 3 w 3"/>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
                    <a:moveTo>
                      <a:pt x="0" y="1"/>
                    </a:moveTo>
                    <a:lnTo>
                      <a:pt x="0" y="1"/>
                    </a:lnTo>
                    <a:lnTo>
                      <a:pt x="1" y="1"/>
                    </a:lnTo>
                    <a:lnTo>
                      <a:pt x="2" y="1"/>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5" name="Freeform 214">
                <a:extLst>
                  <a:ext uri="{FF2B5EF4-FFF2-40B4-BE49-F238E27FC236}">
                    <a16:creationId xmlns:a16="http://schemas.microsoft.com/office/drawing/2014/main" id="{4265CCC6-5113-4419-8E46-0A9D262BA14A}"/>
                  </a:ext>
                </a:extLst>
              </p:cNvPr>
              <p:cNvSpPr>
                <a:spLocks/>
              </p:cNvSpPr>
              <p:nvPr/>
            </p:nvSpPr>
            <p:spPr bwMode="auto">
              <a:xfrm>
                <a:off x="3776" y="2050"/>
                <a:ext cx="9" cy="10"/>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1"/>
                    </a:lnTo>
                    <a:lnTo>
                      <a:pt x="1" y="1"/>
                    </a:lnTo>
                    <a:lnTo>
                      <a:pt x="1" y="0"/>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6" name="Freeform 215">
                <a:extLst>
                  <a:ext uri="{FF2B5EF4-FFF2-40B4-BE49-F238E27FC236}">
                    <a16:creationId xmlns:a16="http://schemas.microsoft.com/office/drawing/2014/main" id="{06A79657-2369-4F30-8741-D69B8CD6CC33}"/>
                  </a:ext>
                </a:extLst>
              </p:cNvPr>
              <p:cNvSpPr>
                <a:spLocks/>
              </p:cNvSpPr>
              <p:nvPr/>
            </p:nvSpPr>
            <p:spPr bwMode="auto">
              <a:xfrm>
                <a:off x="3800" y="2050"/>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7" name="Freeform 216">
                <a:extLst>
                  <a:ext uri="{FF2B5EF4-FFF2-40B4-BE49-F238E27FC236}">
                    <a16:creationId xmlns:a16="http://schemas.microsoft.com/office/drawing/2014/main" id="{F77964D4-C098-408C-B1D4-CC86C50886A1}"/>
                  </a:ext>
                </a:extLst>
              </p:cNvPr>
              <p:cNvSpPr>
                <a:spLocks/>
              </p:cNvSpPr>
              <p:nvPr/>
            </p:nvSpPr>
            <p:spPr bwMode="auto">
              <a:xfrm>
                <a:off x="3829" y="2050"/>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8" name="Freeform 217">
                <a:extLst>
                  <a:ext uri="{FF2B5EF4-FFF2-40B4-BE49-F238E27FC236}">
                    <a16:creationId xmlns:a16="http://schemas.microsoft.com/office/drawing/2014/main" id="{CE5E7304-8A3E-4BE7-9B89-9D260912E7B5}"/>
                  </a:ext>
                </a:extLst>
              </p:cNvPr>
              <p:cNvSpPr>
                <a:spLocks/>
              </p:cNvSpPr>
              <p:nvPr/>
            </p:nvSpPr>
            <p:spPr bwMode="auto">
              <a:xfrm>
                <a:off x="3858" y="2050"/>
                <a:ext cx="19" cy="1"/>
              </a:xfrm>
              <a:custGeom>
                <a:avLst/>
                <a:gdLst>
                  <a:gd name="T0" fmla="*/ 0 w 4"/>
                  <a:gd name="T1" fmla="*/ 0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2147483647 w 4"/>
                  <a:gd name="T13" fmla="*/ 0 h 1"/>
                  <a:gd name="T14" fmla="*/ 2147483647 w 4"/>
                  <a:gd name="T15" fmla="*/ 0 h 1"/>
                  <a:gd name="T16" fmla="*/ 2147483647 w 4"/>
                  <a:gd name="T17" fmla="*/ 0 h 1"/>
                  <a:gd name="T18" fmla="*/ 2147483647 w 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
                  <a:gd name="T32" fmla="*/ 4 w 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
                    <a:moveTo>
                      <a:pt x="0" y="0"/>
                    </a:moveTo>
                    <a:lnTo>
                      <a:pt x="2" y="0"/>
                    </a:lnTo>
                    <a:lnTo>
                      <a:pt x="3"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09" name="Line 218">
                <a:extLst>
                  <a:ext uri="{FF2B5EF4-FFF2-40B4-BE49-F238E27FC236}">
                    <a16:creationId xmlns:a16="http://schemas.microsoft.com/office/drawing/2014/main" id="{BE9FD85B-13C8-4486-851D-53EA30B52733}"/>
                  </a:ext>
                </a:extLst>
              </p:cNvPr>
              <p:cNvSpPr>
                <a:spLocks noChangeShapeType="1"/>
              </p:cNvSpPr>
              <p:nvPr/>
            </p:nvSpPr>
            <p:spPr bwMode="auto">
              <a:xfrm>
                <a:off x="3887" y="2050"/>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10" name="Line 219">
                <a:extLst>
                  <a:ext uri="{FF2B5EF4-FFF2-40B4-BE49-F238E27FC236}">
                    <a16:creationId xmlns:a16="http://schemas.microsoft.com/office/drawing/2014/main" id="{A8021D1D-BDB5-40E6-95B5-0B5603F60709}"/>
                  </a:ext>
                </a:extLst>
              </p:cNvPr>
              <p:cNvSpPr>
                <a:spLocks noChangeShapeType="1"/>
              </p:cNvSpPr>
              <p:nvPr/>
            </p:nvSpPr>
            <p:spPr bwMode="auto">
              <a:xfrm>
                <a:off x="3915" y="2050"/>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11" name="Freeform 220">
                <a:extLst>
                  <a:ext uri="{FF2B5EF4-FFF2-40B4-BE49-F238E27FC236}">
                    <a16:creationId xmlns:a16="http://schemas.microsoft.com/office/drawing/2014/main" id="{993842A4-740C-4A93-963D-FE536039C6EA}"/>
                  </a:ext>
                </a:extLst>
              </p:cNvPr>
              <p:cNvSpPr>
                <a:spLocks/>
              </p:cNvSpPr>
              <p:nvPr/>
            </p:nvSpPr>
            <p:spPr bwMode="auto">
              <a:xfrm>
                <a:off x="3944" y="2045"/>
                <a:ext cx="15" cy="5"/>
              </a:xfrm>
              <a:custGeom>
                <a:avLst/>
                <a:gdLst>
                  <a:gd name="T0" fmla="*/ 0 w 3"/>
                  <a:gd name="T1" fmla="*/ 2147483647 h 1"/>
                  <a:gd name="T2" fmla="*/ 0 w 3"/>
                  <a:gd name="T3" fmla="*/ 2147483647 h 1"/>
                  <a:gd name="T4" fmla="*/ 0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0" y="1"/>
                    </a:lnTo>
                    <a:lnTo>
                      <a:pt x="0"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2" name="Freeform 221">
                <a:extLst>
                  <a:ext uri="{FF2B5EF4-FFF2-40B4-BE49-F238E27FC236}">
                    <a16:creationId xmlns:a16="http://schemas.microsoft.com/office/drawing/2014/main" id="{FACF320A-60C2-479E-9E9C-72C6177823D5}"/>
                  </a:ext>
                </a:extLst>
              </p:cNvPr>
              <p:cNvSpPr>
                <a:spLocks/>
              </p:cNvSpPr>
              <p:nvPr/>
            </p:nvSpPr>
            <p:spPr bwMode="auto">
              <a:xfrm>
                <a:off x="3973" y="2045"/>
                <a:ext cx="15" cy="1"/>
              </a:xfrm>
              <a:custGeom>
                <a:avLst/>
                <a:gdLst>
                  <a:gd name="T0" fmla="*/ 0 w 3"/>
                  <a:gd name="T1" fmla="*/ 0 h 1"/>
                  <a:gd name="T2" fmla="*/ 0 w 3"/>
                  <a:gd name="T3" fmla="*/ 0 h 1"/>
                  <a:gd name="T4" fmla="*/ 0 w 3"/>
                  <a:gd name="T5" fmla="*/ 0 h 1"/>
                  <a:gd name="T6" fmla="*/ 0 w 3"/>
                  <a:gd name="T7" fmla="*/ 0 h 1"/>
                  <a:gd name="T8" fmla="*/ 0 w 3"/>
                  <a:gd name="T9" fmla="*/ 0 h 1"/>
                  <a:gd name="T10" fmla="*/ 2147483647 w 3"/>
                  <a:gd name="T11" fmla="*/ 0 h 1"/>
                  <a:gd name="T12" fmla="*/ 2147483647 w 3"/>
                  <a:gd name="T13" fmla="*/ 0 h 1"/>
                  <a:gd name="T14" fmla="*/ 2147483647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3" name="Freeform 222">
                <a:extLst>
                  <a:ext uri="{FF2B5EF4-FFF2-40B4-BE49-F238E27FC236}">
                    <a16:creationId xmlns:a16="http://schemas.microsoft.com/office/drawing/2014/main" id="{5A0829A0-C74B-4224-8779-CDA117150551}"/>
                  </a:ext>
                </a:extLst>
              </p:cNvPr>
              <p:cNvSpPr>
                <a:spLocks/>
              </p:cNvSpPr>
              <p:nvPr/>
            </p:nvSpPr>
            <p:spPr bwMode="auto">
              <a:xfrm>
                <a:off x="4002" y="2041"/>
                <a:ext cx="10" cy="4"/>
              </a:xfrm>
              <a:custGeom>
                <a:avLst/>
                <a:gdLst>
                  <a:gd name="T0" fmla="*/ 0 w 2"/>
                  <a:gd name="T1" fmla="*/ 2147483647 h 1"/>
                  <a:gd name="T2" fmla="*/ 0 w 2"/>
                  <a:gd name="T3" fmla="*/ 2147483647 h 1"/>
                  <a:gd name="T4" fmla="*/ 0 w 2"/>
                  <a:gd name="T5" fmla="*/ 2147483647 h 1"/>
                  <a:gd name="T6" fmla="*/ 0 w 2"/>
                  <a:gd name="T7" fmla="*/ 2147483647 h 1"/>
                  <a:gd name="T8" fmla="*/ 0 w 2"/>
                  <a:gd name="T9" fmla="*/ 0 h 1"/>
                  <a:gd name="T10" fmla="*/ 2147483647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lnTo>
                      <a:pt x="0" y="1"/>
                    </a:lnTo>
                    <a:lnTo>
                      <a:pt x="0" y="0"/>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4" name="Freeform 223">
                <a:extLst>
                  <a:ext uri="{FF2B5EF4-FFF2-40B4-BE49-F238E27FC236}">
                    <a16:creationId xmlns:a16="http://schemas.microsoft.com/office/drawing/2014/main" id="{C3F0CCDC-D5A0-4E48-A14C-60BE2031733E}"/>
                  </a:ext>
                </a:extLst>
              </p:cNvPr>
              <p:cNvSpPr>
                <a:spLocks/>
              </p:cNvSpPr>
              <p:nvPr/>
            </p:nvSpPr>
            <p:spPr bwMode="auto">
              <a:xfrm>
                <a:off x="4026" y="2036"/>
                <a:ext cx="10" cy="5"/>
              </a:xfrm>
              <a:custGeom>
                <a:avLst/>
                <a:gdLst>
                  <a:gd name="T0" fmla="*/ 0 w 2"/>
                  <a:gd name="T1" fmla="*/ 2147483647 h 1"/>
                  <a:gd name="T2" fmla="*/ 2147483647 w 2"/>
                  <a:gd name="T3" fmla="*/ 2147483647 h 1"/>
                  <a:gd name="T4" fmla="*/ 2147483647 w 2"/>
                  <a:gd name="T5" fmla="*/ 0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1" y="1"/>
                    </a:lnTo>
                    <a:lnTo>
                      <a:pt x="1" y="0"/>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5" name="Freeform 224">
                <a:extLst>
                  <a:ext uri="{FF2B5EF4-FFF2-40B4-BE49-F238E27FC236}">
                    <a16:creationId xmlns:a16="http://schemas.microsoft.com/office/drawing/2014/main" id="{95E9076C-1F68-47AD-9FE2-E2798FB988CC}"/>
                  </a:ext>
                </a:extLst>
              </p:cNvPr>
              <p:cNvSpPr>
                <a:spLocks/>
              </p:cNvSpPr>
              <p:nvPr/>
            </p:nvSpPr>
            <p:spPr bwMode="auto">
              <a:xfrm>
                <a:off x="4046" y="2031"/>
                <a:ext cx="14" cy="5"/>
              </a:xfrm>
              <a:custGeom>
                <a:avLst/>
                <a:gdLst>
                  <a:gd name="T0" fmla="*/ 0 w 3"/>
                  <a:gd name="T1" fmla="*/ 2147483647 h 1"/>
                  <a:gd name="T2" fmla="*/ 0 w 3"/>
                  <a:gd name="T3" fmla="*/ 0 h 1"/>
                  <a:gd name="T4" fmla="*/ 2147483647 w 3"/>
                  <a:gd name="T5" fmla="*/ 0 h 1"/>
                  <a:gd name="T6" fmla="*/ 2147483647 w 3"/>
                  <a:gd name="T7" fmla="*/ 0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6" name="Freeform 225">
                <a:extLst>
                  <a:ext uri="{FF2B5EF4-FFF2-40B4-BE49-F238E27FC236}">
                    <a16:creationId xmlns:a16="http://schemas.microsoft.com/office/drawing/2014/main" id="{F3408AF9-F4A7-41BD-BD3B-0DE30F7C8F42}"/>
                  </a:ext>
                </a:extLst>
              </p:cNvPr>
              <p:cNvSpPr>
                <a:spLocks/>
              </p:cNvSpPr>
              <p:nvPr/>
            </p:nvSpPr>
            <p:spPr bwMode="auto">
              <a:xfrm>
                <a:off x="4070" y="2026"/>
                <a:ext cx="14" cy="5"/>
              </a:xfrm>
              <a:custGeom>
                <a:avLst/>
                <a:gdLst>
                  <a:gd name="T0" fmla="*/ 0 w 3"/>
                  <a:gd name="T1" fmla="*/ 2147483647 h 1"/>
                  <a:gd name="T2" fmla="*/ 2147483647 w 3"/>
                  <a:gd name="T3" fmla="*/ 2147483647 h 1"/>
                  <a:gd name="T4" fmla="*/ 2147483647 w 3"/>
                  <a:gd name="T5" fmla="*/ 2147483647 h 1"/>
                  <a:gd name="T6" fmla="*/ 2147483647 w 3"/>
                  <a:gd name="T7" fmla="*/ 2147483647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1"/>
                    </a:moveTo>
                    <a:lnTo>
                      <a:pt x="1" y="1"/>
                    </a:lnTo>
                    <a:lnTo>
                      <a:pt x="2" y="1"/>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7" name="Freeform 226">
                <a:extLst>
                  <a:ext uri="{FF2B5EF4-FFF2-40B4-BE49-F238E27FC236}">
                    <a16:creationId xmlns:a16="http://schemas.microsoft.com/office/drawing/2014/main" id="{D6D761AF-9611-414D-B657-CABFAE486380}"/>
                  </a:ext>
                </a:extLst>
              </p:cNvPr>
              <p:cNvSpPr>
                <a:spLocks/>
              </p:cNvSpPr>
              <p:nvPr/>
            </p:nvSpPr>
            <p:spPr bwMode="auto">
              <a:xfrm>
                <a:off x="4099" y="2021"/>
                <a:ext cx="9" cy="5"/>
              </a:xfrm>
              <a:custGeom>
                <a:avLst/>
                <a:gdLst>
                  <a:gd name="T0" fmla="*/ 0 w 2"/>
                  <a:gd name="T1" fmla="*/ 2147483647 h 1"/>
                  <a:gd name="T2" fmla="*/ 2147483647 w 2"/>
                  <a:gd name="T3" fmla="*/ 2147483647 h 1"/>
                  <a:gd name="T4" fmla="*/ 2147483647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1"/>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8" name="Freeform 227">
                <a:extLst>
                  <a:ext uri="{FF2B5EF4-FFF2-40B4-BE49-F238E27FC236}">
                    <a16:creationId xmlns:a16="http://schemas.microsoft.com/office/drawing/2014/main" id="{8C7495DE-18EE-400E-926E-40EB05FEE0E9}"/>
                  </a:ext>
                </a:extLst>
              </p:cNvPr>
              <p:cNvSpPr>
                <a:spLocks/>
              </p:cNvSpPr>
              <p:nvPr/>
            </p:nvSpPr>
            <p:spPr bwMode="auto">
              <a:xfrm>
                <a:off x="4113" y="2012"/>
                <a:ext cx="15" cy="1"/>
              </a:xfrm>
              <a:custGeom>
                <a:avLst/>
                <a:gdLst>
                  <a:gd name="T0" fmla="*/ 0 w 3"/>
                  <a:gd name="T1" fmla="*/ 0 h 1"/>
                  <a:gd name="T2" fmla="*/ 0 w 3"/>
                  <a:gd name="T3" fmla="*/ 0 h 1"/>
                  <a:gd name="T4" fmla="*/ 2147483647 w 3"/>
                  <a:gd name="T5" fmla="*/ 0 h 1"/>
                  <a:gd name="T6" fmla="*/ 2147483647 w 3"/>
                  <a:gd name="T7" fmla="*/ 0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19" name="Freeform 228">
                <a:extLst>
                  <a:ext uri="{FF2B5EF4-FFF2-40B4-BE49-F238E27FC236}">
                    <a16:creationId xmlns:a16="http://schemas.microsoft.com/office/drawing/2014/main" id="{17A5AE23-90A3-412D-BBE8-72A42B85F79B}"/>
                  </a:ext>
                </a:extLst>
              </p:cNvPr>
              <p:cNvSpPr>
                <a:spLocks/>
              </p:cNvSpPr>
              <p:nvPr/>
            </p:nvSpPr>
            <p:spPr bwMode="auto">
              <a:xfrm>
                <a:off x="4142" y="2012"/>
                <a:ext cx="15"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0" name="Line 229">
                <a:extLst>
                  <a:ext uri="{FF2B5EF4-FFF2-40B4-BE49-F238E27FC236}">
                    <a16:creationId xmlns:a16="http://schemas.microsoft.com/office/drawing/2014/main" id="{6B61467E-BF37-4B8A-85BD-56A7FC15E041}"/>
                  </a:ext>
                </a:extLst>
              </p:cNvPr>
              <p:cNvSpPr>
                <a:spLocks noChangeShapeType="1"/>
              </p:cNvSpPr>
              <p:nvPr/>
            </p:nvSpPr>
            <p:spPr bwMode="auto">
              <a:xfrm>
                <a:off x="4171" y="2012"/>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21" name="Freeform 230">
                <a:extLst>
                  <a:ext uri="{FF2B5EF4-FFF2-40B4-BE49-F238E27FC236}">
                    <a16:creationId xmlns:a16="http://schemas.microsoft.com/office/drawing/2014/main" id="{2A0660C2-CE3A-4363-AB12-72DD4CA2907E}"/>
                  </a:ext>
                </a:extLst>
              </p:cNvPr>
              <p:cNvSpPr>
                <a:spLocks/>
              </p:cNvSpPr>
              <p:nvPr/>
            </p:nvSpPr>
            <p:spPr bwMode="auto">
              <a:xfrm>
                <a:off x="4200" y="2012"/>
                <a:ext cx="19" cy="1"/>
              </a:xfrm>
              <a:custGeom>
                <a:avLst/>
                <a:gdLst>
                  <a:gd name="T0" fmla="*/ 0 w 4"/>
                  <a:gd name="T1" fmla="*/ 0 h 1"/>
                  <a:gd name="T2" fmla="*/ 2147483647 w 4"/>
                  <a:gd name="T3" fmla="*/ 0 h 1"/>
                  <a:gd name="T4" fmla="*/ 2147483647 w 4"/>
                  <a:gd name="T5" fmla="*/ 0 h 1"/>
                  <a:gd name="T6" fmla="*/ 2147483647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2"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2" name="Line 231">
                <a:extLst>
                  <a:ext uri="{FF2B5EF4-FFF2-40B4-BE49-F238E27FC236}">
                    <a16:creationId xmlns:a16="http://schemas.microsoft.com/office/drawing/2014/main" id="{A96D1D0F-36AF-432B-8F4A-1E596575D11D}"/>
                  </a:ext>
                </a:extLst>
              </p:cNvPr>
              <p:cNvSpPr>
                <a:spLocks noChangeShapeType="1"/>
              </p:cNvSpPr>
              <p:nvPr/>
            </p:nvSpPr>
            <p:spPr bwMode="auto">
              <a:xfrm>
                <a:off x="4229" y="2012"/>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23" name="Freeform 232">
                <a:extLst>
                  <a:ext uri="{FF2B5EF4-FFF2-40B4-BE49-F238E27FC236}">
                    <a16:creationId xmlns:a16="http://schemas.microsoft.com/office/drawing/2014/main" id="{7C748051-4035-428F-865A-FDEF92D8D611}"/>
                  </a:ext>
                </a:extLst>
              </p:cNvPr>
              <p:cNvSpPr>
                <a:spLocks/>
              </p:cNvSpPr>
              <p:nvPr/>
            </p:nvSpPr>
            <p:spPr bwMode="auto">
              <a:xfrm>
                <a:off x="4258" y="2007"/>
                <a:ext cx="10" cy="5"/>
              </a:xfrm>
              <a:custGeom>
                <a:avLst/>
                <a:gdLst>
                  <a:gd name="T0" fmla="*/ 0 w 2"/>
                  <a:gd name="T1" fmla="*/ 2147483647 h 1"/>
                  <a:gd name="T2" fmla="*/ 2147483647 w 2"/>
                  <a:gd name="T3" fmla="*/ 2147483647 h 1"/>
                  <a:gd name="T4" fmla="*/ 2147483647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1"/>
                    </a:moveTo>
                    <a:lnTo>
                      <a:pt x="2" y="1"/>
                    </a:lnTo>
                    <a:lnTo>
                      <a:pt x="2"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4" name="Freeform 233">
                <a:extLst>
                  <a:ext uri="{FF2B5EF4-FFF2-40B4-BE49-F238E27FC236}">
                    <a16:creationId xmlns:a16="http://schemas.microsoft.com/office/drawing/2014/main" id="{C0137C25-319E-45B6-9033-174A02EFA1E1}"/>
                  </a:ext>
                </a:extLst>
              </p:cNvPr>
              <p:cNvSpPr>
                <a:spLocks/>
              </p:cNvSpPr>
              <p:nvPr/>
            </p:nvSpPr>
            <p:spPr bwMode="auto">
              <a:xfrm>
                <a:off x="4277" y="1997"/>
                <a:ext cx="15" cy="5"/>
              </a:xfrm>
              <a:custGeom>
                <a:avLst/>
                <a:gdLst>
                  <a:gd name="T0" fmla="*/ 0 w 3"/>
                  <a:gd name="T1" fmla="*/ 2147483647 h 1"/>
                  <a:gd name="T2" fmla="*/ 0 w 3"/>
                  <a:gd name="T3" fmla="*/ 0 h 1"/>
                  <a:gd name="T4" fmla="*/ 0 w 3"/>
                  <a:gd name="T5" fmla="*/ 0 h 1"/>
                  <a:gd name="T6" fmla="*/ 0 w 3"/>
                  <a:gd name="T7" fmla="*/ 0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5" name="Line 234">
                <a:extLst>
                  <a:ext uri="{FF2B5EF4-FFF2-40B4-BE49-F238E27FC236}">
                    <a16:creationId xmlns:a16="http://schemas.microsoft.com/office/drawing/2014/main" id="{8B9E8399-4A04-41F0-9FCA-E268AD7C6700}"/>
                  </a:ext>
                </a:extLst>
              </p:cNvPr>
              <p:cNvSpPr>
                <a:spLocks noChangeShapeType="1"/>
              </p:cNvSpPr>
              <p:nvPr/>
            </p:nvSpPr>
            <p:spPr bwMode="auto">
              <a:xfrm>
                <a:off x="4306" y="1997"/>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26" name="Freeform 235">
                <a:extLst>
                  <a:ext uri="{FF2B5EF4-FFF2-40B4-BE49-F238E27FC236}">
                    <a16:creationId xmlns:a16="http://schemas.microsoft.com/office/drawing/2014/main" id="{43D321B4-C304-4843-81C6-7404593BBAEC}"/>
                  </a:ext>
                </a:extLst>
              </p:cNvPr>
              <p:cNvSpPr>
                <a:spLocks/>
              </p:cNvSpPr>
              <p:nvPr/>
            </p:nvSpPr>
            <p:spPr bwMode="auto">
              <a:xfrm>
                <a:off x="4335" y="1988"/>
                <a:ext cx="5" cy="9"/>
              </a:xfrm>
              <a:custGeom>
                <a:avLst/>
                <a:gdLst>
                  <a:gd name="T0" fmla="*/ 0 w 1"/>
                  <a:gd name="T1" fmla="*/ 2147483647 h 2"/>
                  <a:gd name="T2" fmla="*/ 0 w 1"/>
                  <a:gd name="T3" fmla="*/ 2147483647 h 2"/>
                  <a:gd name="T4" fmla="*/ 0 w 1"/>
                  <a:gd name="T5" fmla="*/ 2147483647 h 2"/>
                  <a:gd name="T6" fmla="*/ 2147483647 w 1"/>
                  <a:gd name="T7" fmla="*/ 2147483647 h 2"/>
                  <a:gd name="T8" fmla="*/ 2147483647 w 1"/>
                  <a:gd name="T9" fmla="*/ 2147483647 h 2"/>
                  <a:gd name="T10" fmla="*/ 2147483647 w 1"/>
                  <a:gd name="T11" fmla="*/ 2147483647 h 2"/>
                  <a:gd name="T12" fmla="*/ 2147483647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1" y="2"/>
                    </a:lnTo>
                    <a:lnTo>
                      <a:pt x="1"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7" name="Freeform 236">
                <a:extLst>
                  <a:ext uri="{FF2B5EF4-FFF2-40B4-BE49-F238E27FC236}">
                    <a16:creationId xmlns:a16="http://schemas.microsoft.com/office/drawing/2014/main" id="{4076C023-2A24-49E2-ABC1-7C6BAB7E13F2}"/>
                  </a:ext>
                </a:extLst>
              </p:cNvPr>
              <p:cNvSpPr>
                <a:spLocks/>
              </p:cNvSpPr>
              <p:nvPr/>
            </p:nvSpPr>
            <p:spPr bwMode="auto">
              <a:xfrm>
                <a:off x="4345" y="1978"/>
                <a:ext cx="14" cy="5"/>
              </a:xfrm>
              <a:custGeom>
                <a:avLst/>
                <a:gdLst>
                  <a:gd name="T0" fmla="*/ 0 w 3"/>
                  <a:gd name="T1" fmla="*/ 2147483647 h 1"/>
                  <a:gd name="T2" fmla="*/ 0 w 3"/>
                  <a:gd name="T3" fmla="*/ 0 h 1"/>
                  <a:gd name="T4" fmla="*/ 2147483647 w 3"/>
                  <a:gd name="T5" fmla="*/ 0 h 1"/>
                  <a:gd name="T6" fmla="*/ 2147483647 w 3"/>
                  <a:gd name="T7" fmla="*/ 0 h 1"/>
                  <a:gd name="T8" fmla="*/ 2147483647 w 3"/>
                  <a:gd name="T9" fmla="*/ 0 h 1"/>
                  <a:gd name="T10" fmla="*/ 2147483647 w 3"/>
                  <a:gd name="T11" fmla="*/ 0 h 1"/>
                  <a:gd name="T12" fmla="*/ 2147483647 w 3"/>
                  <a:gd name="T13" fmla="*/ 0 h 1"/>
                  <a:gd name="T14" fmla="*/ 2147483647 w 3"/>
                  <a:gd name="T15" fmla="*/ 0 h 1"/>
                  <a:gd name="T16" fmla="*/ 2147483647 w 3"/>
                  <a:gd name="T17" fmla="*/ 0 h 1"/>
                  <a:gd name="T18" fmla="*/ 2147483647 w 3"/>
                  <a:gd name="T19" fmla="*/ 0 h 1"/>
                  <a:gd name="T20" fmla="*/ 2147483647 w 3"/>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1"/>
                  <a:gd name="T35" fmla="*/ 3 w 3"/>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1">
                    <a:moveTo>
                      <a:pt x="0" y="1"/>
                    </a:moveTo>
                    <a:lnTo>
                      <a:pt x="0" y="0"/>
                    </a:ln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8" name="Freeform 237">
                <a:extLst>
                  <a:ext uri="{FF2B5EF4-FFF2-40B4-BE49-F238E27FC236}">
                    <a16:creationId xmlns:a16="http://schemas.microsoft.com/office/drawing/2014/main" id="{27393EE8-C5E1-4C75-8E33-9CD175F4D569}"/>
                  </a:ext>
                </a:extLst>
              </p:cNvPr>
              <p:cNvSpPr>
                <a:spLocks/>
              </p:cNvSpPr>
              <p:nvPr/>
            </p:nvSpPr>
            <p:spPr bwMode="auto">
              <a:xfrm>
                <a:off x="4374" y="197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29" name="Freeform 238">
                <a:extLst>
                  <a:ext uri="{FF2B5EF4-FFF2-40B4-BE49-F238E27FC236}">
                    <a16:creationId xmlns:a16="http://schemas.microsoft.com/office/drawing/2014/main" id="{AD474DDA-8545-43A5-9FF3-80E25F0015F5}"/>
                  </a:ext>
                </a:extLst>
              </p:cNvPr>
              <p:cNvSpPr>
                <a:spLocks/>
              </p:cNvSpPr>
              <p:nvPr/>
            </p:nvSpPr>
            <p:spPr bwMode="auto">
              <a:xfrm>
                <a:off x="4403" y="1978"/>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0" name="Freeform 239">
                <a:extLst>
                  <a:ext uri="{FF2B5EF4-FFF2-40B4-BE49-F238E27FC236}">
                    <a16:creationId xmlns:a16="http://schemas.microsoft.com/office/drawing/2014/main" id="{D3F5CD71-A46E-477D-A032-F25AFD0D4039}"/>
                  </a:ext>
                </a:extLst>
              </p:cNvPr>
              <p:cNvSpPr>
                <a:spLocks/>
              </p:cNvSpPr>
              <p:nvPr/>
            </p:nvSpPr>
            <p:spPr bwMode="auto">
              <a:xfrm>
                <a:off x="4432" y="1968"/>
                <a:ext cx="4" cy="10"/>
              </a:xfrm>
              <a:custGeom>
                <a:avLst/>
                <a:gdLst>
                  <a:gd name="T0" fmla="*/ 0 w 1"/>
                  <a:gd name="T1" fmla="*/ 2147483647 h 2"/>
                  <a:gd name="T2" fmla="*/ 2147483647 w 1"/>
                  <a:gd name="T3" fmla="*/ 2147483647 h 2"/>
                  <a:gd name="T4" fmla="*/ 2147483647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1" y="2"/>
                    </a:lnTo>
                    <a:lnTo>
                      <a:pt x="1"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1" name="Line 240">
                <a:extLst>
                  <a:ext uri="{FF2B5EF4-FFF2-40B4-BE49-F238E27FC236}">
                    <a16:creationId xmlns:a16="http://schemas.microsoft.com/office/drawing/2014/main" id="{A3F307C6-AD6E-4D3C-B1E3-CDE2477B0C36}"/>
                  </a:ext>
                </a:extLst>
              </p:cNvPr>
              <p:cNvSpPr>
                <a:spLocks noChangeShapeType="1"/>
              </p:cNvSpPr>
              <p:nvPr/>
            </p:nvSpPr>
            <p:spPr bwMode="auto">
              <a:xfrm>
                <a:off x="4451" y="1968"/>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32" name="Freeform 241">
                <a:extLst>
                  <a:ext uri="{FF2B5EF4-FFF2-40B4-BE49-F238E27FC236}">
                    <a16:creationId xmlns:a16="http://schemas.microsoft.com/office/drawing/2014/main" id="{81630B0B-A66D-47FA-B1CA-5FBD15BF56F2}"/>
                  </a:ext>
                </a:extLst>
              </p:cNvPr>
              <p:cNvSpPr>
                <a:spLocks/>
              </p:cNvSpPr>
              <p:nvPr/>
            </p:nvSpPr>
            <p:spPr bwMode="auto">
              <a:xfrm>
                <a:off x="4480" y="1968"/>
                <a:ext cx="14" cy="1"/>
              </a:xfrm>
              <a:custGeom>
                <a:avLst/>
                <a:gdLst>
                  <a:gd name="T0" fmla="*/ 0 w 3"/>
                  <a:gd name="T1" fmla="*/ 0 h 1"/>
                  <a:gd name="T2" fmla="*/ 2147483647 w 3"/>
                  <a:gd name="T3" fmla="*/ 0 h 1"/>
                  <a:gd name="T4" fmla="*/ 2147483647 w 3"/>
                  <a:gd name="T5" fmla="*/ 0 h 1"/>
                  <a:gd name="T6" fmla="*/ 2147483647 w 3"/>
                  <a:gd name="T7" fmla="*/ 0 h 1"/>
                  <a:gd name="T8" fmla="*/ 2147483647 w 3"/>
                  <a:gd name="T9" fmla="*/ 0 h 1"/>
                  <a:gd name="T10" fmla="*/ 2147483647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3" name="Freeform 242">
                <a:extLst>
                  <a:ext uri="{FF2B5EF4-FFF2-40B4-BE49-F238E27FC236}">
                    <a16:creationId xmlns:a16="http://schemas.microsoft.com/office/drawing/2014/main" id="{04C26483-303B-4FCA-AF1C-D3A7D8A28C21}"/>
                  </a:ext>
                </a:extLst>
              </p:cNvPr>
              <p:cNvSpPr>
                <a:spLocks/>
              </p:cNvSpPr>
              <p:nvPr/>
            </p:nvSpPr>
            <p:spPr bwMode="auto">
              <a:xfrm>
                <a:off x="4509" y="196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4" name="Freeform 243">
                <a:extLst>
                  <a:ext uri="{FF2B5EF4-FFF2-40B4-BE49-F238E27FC236}">
                    <a16:creationId xmlns:a16="http://schemas.microsoft.com/office/drawing/2014/main" id="{9AA222B4-E2FC-4506-9AD9-1AB355C976F4}"/>
                  </a:ext>
                </a:extLst>
              </p:cNvPr>
              <p:cNvSpPr>
                <a:spLocks/>
              </p:cNvSpPr>
              <p:nvPr/>
            </p:nvSpPr>
            <p:spPr bwMode="auto">
              <a:xfrm>
                <a:off x="4538" y="196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5" name="Freeform 244">
                <a:extLst>
                  <a:ext uri="{FF2B5EF4-FFF2-40B4-BE49-F238E27FC236}">
                    <a16:creationId xmlns:a16="http://schemas.microsoft.com/office/drawing/2014/main" id="{C64D6E0D-4235-45AA-A77D-6277D92DE7B1}"/>
                  </a:ext>
                </a:extLst>
              </p:cNvPr>
              <p:cNvSpPr>
                <a:spLocks/>
              </p:cNvSpPr>
              <p:nvPr/>
            </p:nvSpPr>
            <p:spPr bwMode="auto">
              <a:xfrm>
                <a:off x="4567" y="196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2"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6" name="Freeform 245">
                <a:extLst>
                  <a:ext uri="{FF2B5EF4-FFF2-40B4-BE49-F238E27FC236}">
                    <a16:creationId xmlns:a16="http://schemas.microsoft.com/office/drawing/2014/main" id="{57864C46-2549-452C-92C6-41E2D15559BF}"/>
                  </a:ext>
                </a:extLst>
              </p:cNvPr>
              <p:cNvSpPr>
                <a:spLocks/>
              </p:cNvSpPr>
              <p:nvPr/>
            </p:nvSpPr>
            <p:spPr bwMode="auto">
              <a:xfrm>
                <a:off x="4596" y="196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7" name="Freeform 246">
                <a:extLst>
                  <a:ext uri="{FF2B5EF4-FFF2-40B4-BE49-F238E27FC236}">
                    <a16:creationId xmlns:a16="http://schemas.microsoft.com/office/drawing/2014/main" id="{BF62BD0A-D28D-40DB-84E4-FF4D0B13E961}"/>
                  </a:ext>
                </a:extLst>
              </p:cNvPr>
              <p:cNvSpPr>
                <a:spLocks/>
              </p:cNvSpPr>
              <p:nvPr/>
            </p:nvSpPr>
            <p:spPr bwMode="auto">
              <a:xfrm>
                <a:off x="4625" y="1968"/>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8" name="Freeform 247">
                <a:extLst>
                  <a:ext uri="{FF2B5EF4-FFF2-40B4-BE49-F238E27FC236}">
                    <a16:creationId xmlns:a16="http://schemas.microsoft.com/office/drawing/2014/main" id="{51D00F90-4D49-4885-A13E-81CB0E7C7D50}"/>
                  </a:ext>
                </a:extLst>
              </p:cNvPr>
              <p:cNvSpPr>
                <a:spLocks/>
              </p:cNvSpPr>
              <p:nvPr/>
            </p:nvSpPr>
            <p:spPr bwMode="auto">
              <a:xfrm>
                <a:off x="4654" y="1968"/>
                <a:ext cx="14" cy="1"/>
              </a:xfrm>
              <a:custGeom>
                <a:avLst/>
                <a:gdLst>
                  <a:gd name="T0" fmla="*/ 0 w 3"/>
                  <a:gd name="T1" fmla="*/ 0 h 1"/>
                  <a:gd name="T2" fmla="*/ 0 w 3"/>
                  <a:gd name="T3" fmla="*/ 0 h 1"/>
                  <a:gd name="T4" fmla="*/ 0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39" name="Freeform 248">
                <a:extLst>
                  <a:ext uri="{FF2B5EF4-FFF2-40B4-BE49-F238E27FC236}">
                    <a16:creationId xmlns:a16="http://schemas.microsoft.com/office/drawing/2014/main" id="{43F8D2E8-5357-4B32-BF8F-726FE235DE84}"/>
                  </a:ext>
                </a:extLst>
              </p:cNvPr>
              <p:cNvSpPr>
                <a:spLocks/>
              </p:cNvSpPr>
              <p:nvPr/>
            </p:nvSpPr>
            <p:spPr bwMode="auto">
              <a:xfrm>
                <a:off x="4682" y="1968"/>
                <a:ext cx="20" cy="1"/>
              </a:xfrm>
              <a:custGeom>
                <a:avLst/>
                <a:gdLst>
                  <a:gd name="T0" fmla="*/ 0 w 4"/>
                  <a:gd name="T1" fmla="*/ 0 h 1"/>
                  <a:gd name="T2" fmla="*/ 2147483647 w 4"/>
                  <a:gd name="T3" fmla="*/ 0 h 1"/>
                  <a:gd name="T4" fmla="*/ 2147483647 w 4"/>
                  <a:gd name="T5" fmla="*/ 0 h 1"/>
                  <a:gd name="T6" fmla="*/ 2147483647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1" y="0"/>
                    </a:lnTo>
                    <a:lnTo>
                      <a:pt x="4"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40" name="Freeform 249">
                <a:extLst>
                  <a:ext uri="{FF2B5EF4-FFF2-40B4-BE49-F238E27FC236}">
                    <a16:creationId xmlns:a16="http://schemas.microsoft.com/office/drawing/2014/main" id="{E4ADCEC2-E863-4769-95C6-4F9F29BB1058}"/>
                  </a:ext>
                </a:extLst>
              </p:cNvPr>
              <p:cNvSpPr>
                <a:spLocks/>
              </p:cNvSpPr>
              <p:nvPr/>
            </p:nvSpPr>
            <p:spPr bwMode="auto">
              <a:xfrm>
                <a:off x="4716" y="1968"/>
                <a:ext cx="15" cy="1"/>
              </a:xfrm>
              <a:custGeom>
                <a:avLst/>
                <a:gdLst>
                  <a:gd name="T0" fmla="*/ 0 w 3"/>
                  <a:gd name="T1" fmla="*/ 0 h 1"/>
                  <a:gd name="T2" fmla="*/ 0 w 3"/>
                  <a:gd name="T3" fmla="*/ 0 h 1"/>
                  <a:gd name="T4" fmla="*/ 0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41" name="Freeform 250">
                <a:extLst>
                  <a:ext uri="{FF2B5EF4-FFF2-40B4-BE49-F238E27FC236}">
                    <a16:creationId xmlns:a16="http://schemas.microsoft.com/office/drawing/2014/main" id="{A74D3812-9168-46C1-8843-8E4C823C3970}"/>
                  </a:ext>
                </a:extLst>
              </p:cNvPr>
              <p:cNvSpPr>
                <a:spLocks/>
              </p:cNvSpPr>
              <p:nvPr/>
            </p:nvSpPr>
            <p:spPr bwMode="auto">
              <a:xfrm>
                <a:off x="4736" y="1944"/>
                <a:ext cx="1" cy="15"/>
              </a:xfrm>
              <a:custGeom>
                <a:avLst/>
                <a:gdLst>
                  <a:gd name="T0" fmla="*/ 0 w 1"/>
                  <a:gd name="T1" fmla="*/ 2147483647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42" name="Line 251">
                <a:extLst>
                  <a:ext uri="{FF2B5EF4-FFF2-40B4-BE49-F238E27FC236}">
                    <a16:creationId xmlns:a16="http://schemas.microsoft.com/office/drawing/2014/main" id="{64D35A12-99E0-4B35-A22D-A60766953E48}"/>
                  </a:ext>
                </a:extLst>
              </p:cNvPr>
              <p:cNvSpPr>
                <a:spLocks noChangeShapeType="1"/>
              </p:cNvSpPr>
              <p:nvPr/>
            </p:nvSpPr>
            <p:spPr bwMode="auto">
              <a:xfrm>
                <a:off x="4750" y="1944"/>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43" name="Line 252">
                <a:extLst>
                  <a:ext uri="{FF2B5EF4-FFF2-40B4-BE49-F238E27FC236}">
                    <a16:creationId xmlns:a16="http://schemas.microsoft.com/office/drawing/2014/main" id="{254D8656-EECE-4A0C-A999-7BB5FCF39DA7}"/>
                  </a:ext>
                </a:extLst>
              </p:cNvPr>
              <p:cNvSpPr>
                <a:spLocks noChangeShapeType="1"/>
              </p:cNvSpPr>
              <p:nvPr/>
            </p:nvSpPr>
            <p:spPr bwMode="auto">
              <a:xfrm>
                <a:off x="4779" y="1944"/>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44" name="Freeform 253">
                <a:extLst>
                  <a:ext uri="{FF2B5EF4-FFF2-40B4-BE49-F238E27FC236}">
                    <a16:creationId xmlns:a16="http://schemas.microsoft.com/office/drawing/2014/main" id="{28F23007-E15B-46B8-82D9-58FA87C2AAA5}"/>
                  </a:ext>
                </a:extLst>
              </p:cNvPr>
              <p:cNvSpPr>
                <a:spLocks/>
              </p:cNvSpPr>
              <p:nvPr/>
            </p:nvSpPr>
            <p:spPr bwMode="auto">
              <a:xfrm>
                <a:off x="4808" y="1944"/>
                <a:ext cx="14" cy="1"/>
              </a:xfrm>
              <a:custGeom>
                <a:avLst/>
                <a:gdLst>
                  <a:gd name="T0" fmla="*/ 0 w 3"/>
                  <a:gd name="T1" fmla="*/ 0 h 1"/>
                  <a:gd name="T2" fmla="*/ 2147483647 w 3"/>
                  <a:gd name="T3" fmla="*/ 0 h 1"/>
                  <a:gd name="T4" fmla="*/ 2147483647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1"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45" name="Line 254">
                <a:extLst>
                  <a:ext uri="{FF2B5EF4-FFF2-40B4-BE49-F238E27FC236}">
                    <a16:creationId xmlns:a16="http://schemas.microsoft.com/office/drawing/2014/main" id="{7DEAAA47-0A4B-41AE-9238-310FFC32020C}"/>
                  </a:ext>
                </a:extLst>
              </p:cNvPr>
              <p:cNvSpPr>
                <a:spLocks noChangeShapeType="1"/>
              </p:cNvSpPr>
              <p:nvPr/>
            </p:nvSpPr>
            <p:spPr bwMode="auto">
              <a:xfrm>
                <a:off x="4837" y="1944"/>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46" name="Line 255">
                <a:extLst>
                  <a:ext uri="{FF2B5EF4-FFF2-40B4-BE49-F238E27FC236}">
                    <a16:creationId xmlns:a16="http://schemas.microsoft.com/office/drawing/2014/main" id="{C0AA9118-5FE9-47D7-BE0C-3D5CF56A8E3F}"/>
                  </a:ext>
                </a:extLst>
              </p:cNvPr>
              <p:cNvSpPr>
                <a:spLocks noChangeShapeType="1"/>
              </p:cNvSpPr>
              <p:nvPr/>
            </p:nvSpPr>
            <p:spPr bwMode="auto">
              <a:xfrm flipV="1">
                <a:off x="4856" y="1920"/>
                <a:ext cx="1" cy="15"/>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47" name="Line 256">
                <a:extLst>
                  <a:ext uri="{FF2B5EF4-FFF2-40B4-BE49-F238E27FC236}">
                    <a16:creationId xmlns:a16="http://schemas.microsoft.com/office/drawing/2014/main" id="{B5A4BFD9-AE72-4D50-91CE-7B41A7D32A32}"/>
                  </a:ext>
                </a:extLst>
              </p:cNvPr>
              <p:cNvSpPr>
                <a:spLocks noChangeShapeType="1"/>
              </p:cNvSpPr>
              <p:nvPr/>
            </p:nvSpPr>
            <p:spPr bwMode="auto">
              <a:xfrm>
                <a:off x="4861" y="1910"/>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48" name="Line 257">
                <a:extLst>
                  <a:ext uri="{FF2B5EF4-FFF2-40B4-BE49-F238E27FC236}">
                    <a16:creationId xmlns:a16="http://schemas.microsoft.com/office/drawing/2014/main" id="{2F486D42-1B51-49BF-A52F-106CAB98C2CF}"/>
                  </a:ext>
                </a:extLst>
              </p:cNvPr>
              <p:cNvSpPr>
                <a:spLocks noChangeShapeType="1"/>
              </p:cNvSpPr>
              <p:nvPr/>
            </p:nvSpPr>
            <p:spPr bwMode="auto">
              <a:xfrm>
                <a:off x="4890" y="1910"/>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49" name="Line 258">
                <a:extLst>
                  <a:ext uri="{FF2B5EF4-FFF2-40B4-BE49-F238E27FC236}">
                    <a16:creationId xmlns:a16="http://schemas.microsoft.com/office/drawing/2014/main" id="{4E518D46-F3BA-4B38-B362-75D78CA37769}"/>
                  </a:ext>
                </a:extLst>
              </p:cNvPr>
              <p:cNvSpPr>
                <a:spLocks noChangeShapeType="1"/>
              </p:cNvSpPr>
              <p:nvPr/>
            </p:nvSpPr>
            <p:spPr bwMode="auto">
              <a:xfrm>
                <a:off x="4919" y="1910"/>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0" name="Line 259">
                <a:extLst>
                  <a:ext uri="{FF2B5EF4-FFF2-40B4-BE49-F238E27FC236}">
                    <a16:creationId xmlns:a16="http://schemas.microsoft.com/office/drawing/2014/main" id="{F5E4AB21-ACD6-4B8B-AA99-25F592B81FA6}"/>
                  </a:ext>
                </a:extLst>
              </p:cNvPr>
              <p:cNvSpPr>
                <a:spLocks noChangeShapeType="1"/>
              </p:cNvSpPr>
              <p:nvPr/>
            </p:nvSpPr>
            <p:spPr bwMode="auto">
              <a:xfrm>
                <a:off x="4948" y="1910"/>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1" name="Line 260">
                <a:extLst>
                  <a:ext uri="{FF2B5EF4-FFF2-40B4-BE49-F238E27FC236}">
                    <a16:creationId xmlns:a16="http://schemas.microsoft.com/office/drawing/2014/main" id="{0CA756D0-2447-4BB1-9088-95A602F3DA9D}"/>
                  </a:ext>
                </a:extLst>
              </p:cNvPr>
              <p:cNvSpPr>
                <a:spLocks noChangeShapeType="1"/>
              </p:cNvSpPr>
              <p:nvPr/>
            </p:nvSpPr>
            <p:spPr bwMode="auto">
              <a:xfrm>
                <a:off x="4977" y="1910"/>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2" name="Line 261">
                <a:extLst>
                  <a:ext uri="{FF2B5EF4-FFF2-40B4-BE49-F238E27FC236}">
                    <a16:creationId xmlns:a16="http://schemas.microsoft.com/office/drawing/2014/main" id="{C6C15958-72BB-4169-80BA-CBF661031FF1}"/>
                  </a:ext>
                </a:extLst>
              </p:cNvPr>
              <p:cNvSpPr>
                <a:spLocks noChangeShapeType="1"/>
              </p:cNvSpPr>
              <p:nvPr/>
            </p:nvSpPr>
            <p:spPr bwMode="auto">
              <a:xfrm>
                <a:off x="5006" y="1910"/>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3" name="Line 262">
                <a:extLst>
                  <a:ext uri="{FF2B5EF4-FFF2-40B4-BE49-F238E27FC236}">
                    <a16:creationId xmlns:a16="http://schemas.microsoft.com/office/drawing/2014/main" id="{2BFB3AD0-9BEF-4323-96DA-13908E2399CE}"/>
                  </a:ext>
                </a:extLst>
              </p:cNvPr>
              <p:cNvSpPr>
                <a:spLocks noChangeShapeType="1"/>
              </p:cNvSpPr>
              <p:nvPr/>
            </p:nvSpPr>
            <p:spPr bwMode="auto">
              <a:xfrm>
                <a:off x="5039" y="1910"/>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4" name="Line 263">
                <a:extLst>
                  <a:ext uri="{FF2B5EF4-FFF2-40B4-BE49-F238E27FC236}">
                    <a16:creationId xmlns:a16="http://schemas.microsoft.com/office/drawing/2014/main" id="{2A38939E-88E3-413F-B873-8CE5EDD564C7}"/>
                  </a:ext>
                </a:extLst>
              </p:cNvPr>
              <p:cNvSpPr>
                <a:spLocks noChangeShapeType="1"/>
              </p:cNvSpPr>
              <p:nvPr/>
            </p:nvSpPr>
            <p:spPr bwMode="auto">
              <a:xfrm>
                <a:off x="5068" y="1910"/>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5" name="Freeform 264">
                <a:extLst>
                  <a:ext uri="{FF2B5EF4-FFF2-40B4-BE49-F238E27FC236}">
                    <a16:creationId xmlns:a16="http://schemas.microsoft.com/office/drawing/2014/main" id="{7AA12F41-5303-42FF-9F69-2A8812B690F7}"/>
                  </a:ext>
                </a:extLst>
              </p:cNvPr>
              <p:cNvSpPr>
                <a:spLocks/>
              </p:cNvSpPr>
              <p:nvPr/>
            </p:nvSpPr>
            <p:spPr bwMode="auto">
              <a:xfrm>
                <a:off x="5097" y="1910"/>
                <a:ext cx="15" cy="1"/>
              </a:xfrm>
              <a:custGeom>
                <a:avLst/>
                <a:gdLst>
                  <a:gd name="T0" fmla="*/ 0 w 3"/>
                  <a:gd name="T1" fmla="*/ 0 h 1"/>
                  <a:gd name="T2" fmla="*/ 0 w 3"/>
                  <a:gd name="T3" fmla="*/ 0 h 1"/>
                  <a:gd name="T4" fmla="*/ 0 w 3"/>
                  <a:gd name="T5" fmla="*/ 0 h 1"/>
                  <a:gd name="T6" fmla="*/ 2147483647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path>
                </a:pathLst>
              </a:custGeom>
              <a:noFill/>
              <a:ln w="22225">
                <a:solidFill>
                  <a:srgbClr val="A0A0A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56" name="Freeform 265">
                <a:extLst>
                  <a:ext uri="{FF2B5EF4-FFF2-40B4-BE49-F238E27FC236}">
                    <a16:creationId xmlns:a16="http://schemas.microsoft.com/office/drawing/2014/main" id="{CF1075D4-675A-4FE5-84F1-F653F7CD295B}"/>
                  </a:ext>
                </a:extLst>
              </p:cNvPr>
              <p:cNvSpPr>
                <a:spLocks/>
              </p:cNvSpPr>
              <p:nvPr/>
            </p:nvSpPr>
            <p:spPr bwMode="auto">
              <a:xfrm>
                <a:off x="3250" y="1293"/>
                <a:ext cx="1871" cy="796"/>
              </a:xfrm>
              <a:custGeom>
                <a:avLst/>
                <a:gdLst>
                  <a:gd name="T0" fmla="*/ 2147483647 w 388"/>
                  <a:gd name="T1" fmla="*/ 2147483647 h 165"/>
                  <a:gd name="T2" fmla="*/ 2147483647 w 388"/>
                  <a:gd name="T3" fmla="*/ 2147483647 h 165"/>
                  <a:gd name="T4" fmla="*/ 2147483647 w 388"/>
                  <a:gd name="T5" fmla="*/ 2147483647 h 165"/>
                  <a:gd name="T6" fmla="*/ 2147483647 w 388"/>
                  <a:gd name="T7" fmla="*/ 2147483647 h 165"/>
                  <a:gd name="T8" fmla="*/ 2147483647 w 388"/>
                  <a:gd name="T9" fmla="*/ 2147483647 h 165"/>
                  <a:gd name="T10" fmla="*/ 2147483647 w 388"/>
                  <a:gd name="T11" fmla="*/ 2147483647 h 165"/>
                  <a:gd name="T12" fmla="*/ 2147483647 w 388"/>
                  <a:gd name="T13" fmla="*/ 2147483647 h 165"/>
                  <a:gd name="T14" fmla="*/ 2147483647 w 388"/>
                  <a:gd name="T15" fmla="*/ 2147483647 h 165"/>
                  <a:gd name="T16" fmla="*/ 2147483647 w 388"/>
                  <a:gd name="T17" fmla="*/ 2147483647 h 165"/>
                  <a:gd name="T18" fmla="*/ 2147483647 w 388"/>
                  <a:gd name="T19" fmla="*/ 2147483647 h 165"/>
                  <a:gd name="T20" fmla="*/ 2147483647 w 388"/>
                  <a:gd name="T21" fmla="*/ 2147483647 h 165"/>
                  <a:gd name="T22" fmla="*/ 2147483647 w 388"/>
                  <a:gd name="T23" fmla="*/ 2147483647 h 165"/>
                  <a:gd name="T24" fmla="*/ 2147483647 w 388"/>
                  <a:gd name="T25" fmla="*/ 2147483647 h 165"/>
                  <a:gd name="T26" fmla="*/ 2147483647 w 388"/>
                  <a:gd name="T27" fmla="*/ 2147483647 h 165"/>
                  <a:gd name="T28" fmla="*/ 2147483647 w 388"/>
                  <a:gd name="T29" fmla="*/ 2147483647 h 165"/>
                  <a:gd name="T30" fmla="*/ 2147483647 w 388"/>
                  <a:gd name="T31" fmla="*/ 2147483647 h 165"/>
                  <a:gd name="T32" fmla="*/ 2147483647 w 388"/>
                  <a:gd name="T33" fmla="*/ 2147483647 h 165"/>
                  <a:gd name="T34" fmla="*/ 2147483647 w 388"/>
                  <a:gd name="T35" fmla="*/ 2147483647 h 165"/>
                  <a:gd name="T36" fmla="*/ 2147483647 w 388"/>
                  <a:gd name="T37" fmla="*/ 2147483647 h 165"/>
                  <a:gd name="T38" fmla="*/ 2147483647 w 388"/>
                  <a:gd name="T39" fmla="*/ 2147483647 h 165"/>
                  <a:gd name="T40" fmla="*/ 2147483647 w 388"/>
                  <a:gd name="T41" fmla="*/ 2147483647 h 165"/>
                  <a:gd name="T42" fmla="*/ 2147483647 w 388"/>
                  <a:gd name="T43" fmla="*/ 2147483647 h 165"/>
                  <a:gd name="T44" fmla="*/ 2147483647 w 388"/>
                  <a:gd name="T45" fmla="*/ 2147483647 h 165"/>
                  <a:gd name="T46" fmla="*/ 2147483647 w 388"/>
                  <a:gd name="T47" fmla="*/ 2147483647 h 165"/>
                  <a:gd name="T48" fmla="*/ 2147483647 w 388"/>
                  <a:gd name="T49" fmla="*/ 2147483647 h 165"/>
                  <a:gd name="T50" fmla="*/ 2147483647 w 388"/>
                  <a:gd name="T51" fmla="*/ 2147483647 h 165"/>
                  <a:gd name="T52" fmla="*/ 2147483647 w 388"/>
                  <a:gd name="T53" fmla="*/ 2147483647 h 165"/>
                  <a:gd name="T54" fmla="*/ 2147483647 w 388"/>
                  <a:gd name="T55" fmla="*/ 2147483647 h 165"/>
                  <a:gd name="T56" fmla="*/ 2147483647 w 388"/>
                  <a:gd name="T57" fmla="*/ 2147483647 h 165"/>
                  <a:gd name="T58" fmla="*/ 2147483647 w 388"/>
                  <a:gd name="T59" fmla="*/ 2147483647 h 165"/>
                  <a:gd name="T60" fmla="*/ 2147483647 w 388"/>
                  <a:gd name="T61" fmla="*/ 2147483647 h 165"/>
                  <a:gd name="T62" fmla="*/ 2147483647 w 388"/>
                  <a:gd name="T63" fmla="*/ 2147483647 h 165"/>
                  <a:gd name="T64" fmla="*/ 2147483647 w 388"/>
                  <a:gd name="T65" fmla="*/ 2147483647 h 165"/>
                  <a:gd name="T66" fmla="*/ 2147483647 w 388"/>
                  <a:gd name="T67" fmla="*/ 2147483647 h 165"/>
                  <a:gd name="T68" fmla="*/ 2147483647 w 388"/>
                  <a:gd name="T69" fmla="*/ 2147483647 h 165"/>
                  <a:gd name="T70" fmla="*/ 2147483647 w 388"/>
                  <a:gd name="T71" fmla="*/ 2147483647 h 165"/>
                  <a:gd name="T72" fmla="*/ 2147483647 w 388"/>
                  <a:gd name="T73" fmla="*/ 2147483647 h 165"/>
                  <a:gd name="T74" fmla="*/ 2147483647 w 388"/>
                  <a:gd name="T75" fmla="*/ 2147483647 h 165"/>
                  <a:gd name="T76" fmla="*/ 2147483647 w 388"/>
                  <a:gd name="T77" fmla="*/ 2147483647 h 165"/>
                  <a:gd name="T78" fmla="*/ 2147483647 w 388"/>
                  <a:gd name="T79" fmla="*/ 2147483647 h 165"/>
                  <a:gd name="T80" fmla="*/ 2147483647 w 388"/>
                  <a:gd name="T81" fmla="*/ 2147483647 h 165"/>
                  <a:gd name="T82" fmla="*/ 2147483647 w 388"/>
                  <a:gd name="T83" fmla="*/ 2147483647 h 165"/>
                  <a:gd name="T84" fmla="*/ 2147483647 w 388"/>
                  <a:gd name="T85" fmla="*/ 2147483647 h 165"/>
                  <a:gd name="T86" fmla="*/ 2147483647 w 388"/>
                  <a:gd name="T87" fmla="*/ 2147483647 h 165"/>
                  <a:gd name="T88" fmla="*/ 2147483647 w 388"/>
                  <a:gd name="T89" fmla="*/ 2147483647 h 165"/>
                  <a:gd name="T90" fmla="*/ 2147483647 w 388"/>
                  <a:gd name="T91" fmla="*/ 2147483647 h 165"/>
                  <a:gd name="T92" fmla="*/ 2147483647 w 388"/>
                  <a:gd name="T93" fmla="*/ 2147483647 h 165"/>
                  <a:gd name="T94" fmla="*/ 2147483647 w 388"/>
                  <a:gd name="T95" fmla="*/ 2147483647 h 165"/>
                  <a:gd name="T96" fmla="*/ 2147483647 w 388"/>
                  <a:gd name="T97" fmla="*/ 2147483647 h 165"/>
                  <a:gd name="T98" fmla="*/ 2147483647 w 388"/>
                  <a:gd name="T99" fmla="*/ 2147483647 h 165"/>
                  <a:gd name="T100" fmla="*/ 2147483647 w 388"/>
                  <a:gd name="T101" fmla="*/ 2147483647 h 165"/>
                  <a:gd name="T102" fmla="*/ 2147483647 w 388"/>
                  <a:gd name="T103" fmla="*/ 2147483647 h 165"/>
                  <a:gd name="T104" fmla="*/ 2147483647 w 388"/>
                  <a:gd name="T105" fmla="*/ 2147483647 h 165"/>
                  <a:gd name="T106" fmla="*/ 2147483647 w 388"/>
                  <a:gd name="T107" fmla="*/ 2147483647 h 165"/>
                  <a:gd name="T108" fmla="*/ 2147483647 w 388"/>
                  <a:gd name="T109" fmla="*/ 2147483647 h 165"/>
                  <a:gd name="T110" fmla="*/ 2147483647 w 388"/>
                  <a:gd name="T111" fmla="*/ 2147483647 h 165"/>
                  <a:gd name="T112" fmla="*/ 2147483647 w 388"/>
                  <a:gd name="T113" fmla="*/ 0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
                  <a:gd name="T172" fmla="*/ 0 h 165"/>
                  <a:gd name="T173" fmla="*/ 388 w 388"/>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 h="165">
                    <a:moveTo>
                      <a:pt x="0" y="165"/>
                    </a:moveTo>
                    <a:lnTo>
                      <a:pt x="1" y="165"/>
                    </a:lnTo>
                    <a:lnTo>
                      <a:pt x="2" y="165"/>
                    </a:lnTo>
                    <a:lnTo>
                      <a:pt x="4" y="165"/>
                    </a:lnTo>
                    <a:lnTo>
                      <a:pt x="5" y="165"/>
                    </a:lnTo>
                    <a:lnTo>
                      <a:pt x="6" y="165"/>
                    </a:lnTo>
                    <a:lnTo>
                      <a:pt x="8" y="165"/>
                    </a:lnTo>
                    <a:lnTo>
                      <a:pt x="9" y="165"/>
                    </a:lnTo>
                    <a:lnTo>
                      <a:pt x="10" y="165"/>
                    </a:lnTo>
                    <a:lnTo>
                      <a:pt x="11" y="165"/>
                    </a:lnTo>
                    <a:lnTo>
                      <a:pt x="12" y="165"/>
                    </a:lnTo>
                    <a:lnTo>
                      <a:pt x="13" y="165"/>
                    </a:lnTo>
                    <a:lnTo>
                      <a:pt x="14" y="165"/>
                    </a:lnTo>
                    <a:lnTo>
                      <a:pt x="16" y="165"/>
                    </a:lnTo>
                    <a:lnTo>
                      <a:pt x="17" y="165"/>
                    </a:lnTo>
                    <a:lnTo>
                      <a:pt x="17" y="162"/>
                    </a:lnTo>
                    <a:lnTo>
                      <a:pt x="18" y="162"/>
                    </a:lnTo>
                    <a:lnTo>
                      <a:pt x="20" y="162"/>
                    </a:lnTo>
                    <a:lnTo>
                      <a:pt x="21" y="162"/>
                    </a:lnTo>
                    <a:lnTo>
                      <a:pt x="22" y="162"/>
                    </a:lnTo>
                    <a:lnTo>
                      <a:pt x="23" y="162"/>
                    </a:lnTo>
                    <a:lnTo>
                      <a:pt x="23" y="159"/>
                    </a:lnTo>
                    <a:lnTo>
                      <a:pt x="24" y="159"/>
                    </a:lnTo>
                    <a:lnTo>
                      <a:pt x="26" y="159"/>
                    </a:lnTo>
                    <a:lnTo>
                      <a:pt x="27" y="159"/>
                    </a:lnTo>
                    <a:lnTo>
                      <a:pt x="28" y="159"/>
                    </a:lnTo>
                    <a:lnTo>
                      <a:pt x="29" y="159"/>
                    </a:lnTo>
                    <a:lnTo>
                      <a:pt x="30" y="159"/>
                    </a:lnTo>
                    <a:lnTo>
                      <a:pt x="31" y="159"/>
                    </a:lnTo>
                    <a:lnTo>
                      <a:pt x="32" y="159"/>
                    </a:lnTo>
                    <a:lnTo>
                      <a:pt x="34" y="159"/>
                    </a:lnTo>
                    <a:lnTo>
                      <a:pt x="35" y="159"/>
                    </a:lnTo>
                    <a:lnTo>
                      <a:pt x="35" y="155"/>
                    </a:lnTo>
                    <a:lnTo>
                      <a:pt x="36" y="155"/>
                    </a:lnTo>
                    <a:lnTo>
                      <a:pt x="37" y="155"/>
                    </a:lnTo>
                    <a:lnTo>
                      <a:pt x="38" y="155"/>
                    </a:lnTo>
                    <a:lnTo>
                      <a:pt x="38" y="151"/>
                    </a:lnTo>
                    <a:lnTo>
                      <a:pt x="39" y="151"/>
                    </a:lnTo>
                    <a:lnTo>
                      <a:pt x="40" y="151"/>
                    </a:lnTo>
                    <a:lnTo>
                      <a:pt x="42" y="151"/>
                    </a:lnTo>
                    <a:lnTo>
                      <a:pt x="43" y="151"/>
                    </a:lnTo>
                    <a:lnTo>
                      <a:pt x="44" y="151"/>
                    </a:lnTo>
                    <a:lnTo>
                      <a:pt x="45" y="151"/>
                    </a:lnTo>
                    <a:lnTo>
                      <a:pt x="48" y="151"/>
                    </a:lnTo>
                    <a:lnTo>
                      <a:pt x="49" y="151"/>
                    </a:lnTo>
                    <a:lnTo>
                      <a:pt x="50" y="151"/>
                    </a:lnTo>
                    <a:lnTo>
                      <a:pt x="51" y="151"/>
                    </a:lnTo>
                    <a:lnTo>
                      <a:pt x="51" y="147"/>
                    </a:lnTo>
                    <a:lnTo>
                      <a:pt x="52" y="147"/>
                    </a:lnTo>
                    <a:lnTo>
                      <a:pt x="53" y="147"/>
                    </a:lnTo>
                    <a:lnTo>
                      <a:pt x="54" y="147"/>
                    </a:lnTo>
                    <a:lnTo>
                      <a:pt x="54" y="144"/>
                    </a:lnTo>
                    <a:lnTo>
                      <a:pt x="55" y="144"/>
                    </a:lnTo>
                    <a:lnTo>
                      <a:pt x="56" y="144"/>
                    </a:lnTo>
                    <a:lnTo>
                      <a:pt x="57" y="144"/>
                    </a:lnTo>
                    <a:lnTo>
                      <a:pt x="58" y="144"/>
                    </a:lnTo>
                    <a:lnTo>
                      <a:pt x="59" y="144"/>
                    </a:lnTo>
                    <a:lnTo>
                      <a:pt x="60" y="144"/>
                    </a:lnTo>
                    <a:lnTo>
                      <a:pt x="61" y="144"/>
                    </a:lnTo>
                    <a:lnTo>
                      <a:pt x="62" y="144"/>
                    </a:lnTo>
                    <a:lnTo>
                      <a:pt x="63" y="144"/>
                    </a:lnTo>
                    <a:lnTo>
                      <a:pt x="64" y="144"/>
                    </a:lnTo>
                    <a:lnTo>
                      <a:pt x="65" y="144"/>
                    </a:lnTo>
                    <a:lnTo>
                      <a:pt x="66" y="144"/>
                    </a:lnTo>
                    <a:lnTo>
                      <a:pt x="66" y="139"/>
                    </a:lnTo>
                    <a:lnTo>
                      <a:pt x="67" y="139"/>
                    </a:lnTo>
                    <a:lnTo>
                      <a:pt x="68" y="139"/>
                    </a:lnTo>
                    <a:lnTo>
                      <a:pt x="69" y="139"/>
                    </a:lnTo>
                    <a:lnTo>
                      <a:pt x="70" y="139"/>
                    </a:lnTo>
                    <a:lnTo>
                      <a:pt x="72" y="139"/>
                    </a:lnTo>
                    <a:lnTo>
                      <a:pt x="74" y="139"/>
                    </a:lnTo>
                    <a:lnTo>
                      <a:pt x="75" y="139"/>
                    </a:lnTo>
                    <a:lnTo>
                      <a:pt x="77" y="139"/>
                    </a:lnTo>
                    <a:lnTo>
                      <a:pt x="79" y="139"/>
                    </a:lnTo>
                    <a:lnTo>
                      <a:pt x="81" y="139"/>
                    </a:lnTo>
                    <a:lnTo>
                      <a:pt x="83" y="139"/>
                    </a:lnTo>
                    <a:lnTo>
                      <a:pt x="86" y="139"/>
                    </a:lnTo>
                    <a:lnTo>
                      <a:pt x="87" y="139"/>
                    </a:lnTo>
                    <a:lnTo>
                      <a:pt x="88" y="139"/>
                    </a:lnTo>
                    <a:lnTo>
                      <a:pt x="88" y="135"/>
                    </a:lnTo>
                    <a:lnTo>
                      <a:pt x="89" y="135"/>
                    </a:lnTo>
                    <a:lnTo>
                      <a:pt x="90" y="135"/>
                    </a:lnTo>
                    <a:lnTo>
                      <a:pt x="92" y="135"/>
                    </a:lnTo>
                    <a:lnTo>
                      <a:pt x="93" y="135"/>
                    </a:lnTo>
                    <a:lnTo>
                      <a:pt x="94" y="135"/>
                    </a:lnTo>
                    <a:lnTo>
                      <a:pt x="96" y="135"/>
                    </a:lnTo>
                    <a:lnTo>
                      <a:pt x="99" y="135"/>
                    </a:lnTo>
                    <a:lnTo>
                      <a:pt x="100" y="135"/>
                    </a:lnTo>
                    <a:lnTo>
                      <a:pt x="100" y="130"/>
                    </a:lnTo>
                    <a:lnTo>
                      <a:pt x="101" y="130"/>
                    </a:lnTo>
                    <a:lnTo>
                      <a:pt x="102" y="130"/>
                    </a:lnTo>
                    <a:lnTo>
                      <a:pt x="104" y="130"/>
                    </a:lnTo>
                    <a:lnTo>
                      <a:pt x="105" y="130"/>
                    </a:lnTo>
                    <a:lnTo>
                      <a:pt x="106" y="130"/>
                    </a:lnTo>
                    <a:lnTo>
                      <a:pt x="106" y="125"/>
                    </a:lnTo>
                    <a:lnTo>
                      <a:pt x="107" y="125"/>
                    </a:lnTo>
                    <a:lnTo>
                      <a:pt x="108" y="125"/>
                    </a:lnTo>
                    <a:lnTo>
                      <a:pt x="109" y="125"/>
                    </a:lnTo>
                    <a:lnTo>
                      <a:pt x="109" y="121"/>
                    </a:lnTo>
                    <a:lnTo>
                      <a:pt x="110" y="121"/>
                    </a:lnTo>
                    <a:lnTo>
                      <a:pt x="110" y="116"/>
                    </a:lnTo>
                    <a:lnTo>
                      <a:pt x="114" y="116"/>
                    </a:lnTo>
                    <a:lnTo>
                      <a:pt x="115" y="116"/>
                    </a:lnTo>
                    <a:lnTo>
                      <a:pt x="118" y="116"/>
                    </a:lnTo>
                    <a:lnTo>
                      <a:pt x="120" y="116"/>
                    </a:lnTo>
                    <a:lnTo>
                      <a:pt x="122" y="116"/>
                    </a:lnTo>
                    <a:lnTo>
                      <a:pt x="123" y="116"/>
                    </a:lnTo>
                    <a:lnTo>
                      <a:pt x="128" y="116"/>
                    </a:lnTo>
                    <a:lnTo>
                      <a:pt x="129" y="116"/>
                    </a:lnTo>
                    <a:lnTo>
                      <a:pt x="131" y="116"/>
                    </a:lnTo>
                    <a:lnTo>
                      <a:pt x="137" y="116"/>
                    </a:lnTo>
                    <a:lnTo>
                      <a:pt x="144" y="116"/>
                    </a:lnTo>
                    <a:lnTo>
                      <a:pt x="144" y="111"/>
                    </a:lnTo>
                    <a:lnTo>
                      <a:pt x="146" y="111"/>
                    </a:lnTo>
                    <a:lnTo>
                      <a:pt x="148" y="111"/>
                    </a:lnTo>
                    <a:lnTo>
                      <a:pt x="150" y="111"/>
                    </a:lnTo>
                    <a:lnTo>
                      <a:pt x="153" y="111"/>
                    </a:lnTo>
                    <a:lnTo>
                      <a:pt x="154" y="111"/>
                    </a:lnTo>
                    <a:lnTo>
                      <a:pt x="155" y="111"/>
                    </a:lnTo>
                    <a:lnTo>
                      <a:pt x="156" y="111"/>
                    </a:lnTo>
                    <a:lnTo>
                      <a:pt x="156" y="105"/>
                    </a:lnTo>
                    <a:lnTo>
                      <a:pt x="160" y="105"/>
                    </a:lnTo>
                    <a:lnTo>
                      <a:pt x="162" y="105"/>
                    </a:lnTo>
                    <a:lnTo>
                      <a:pt x="162" y="99"/>
                    </a:lnTo>
                    <a:lnTo>
                      <a:pt x="163" y="99"/>
                    </a:lnTo>
                    <a:lnTo>
                      <a:pt x="165" y="99"/>
                    </a:lnTo>
                    <a:lnTo>
                      <a:pt x="165" y="93"/>
                    </a:lnTo>
                    <a:lnTo>
                      <a:pt x="167" y="93"/>
                    </a:lnTo>
                    <a:lnTo>
                      <a:pt x="168" y="93"/>
                    </a:lnTo>
                    <a:lnTo>
                      <a:pt x="170" y="93"/>
                    </a:lnTo>
                    <a:lnTo>
                      <a:pt x="171" y="93"/>
                    </a:lnTo>
                    <a:lnTo>
                      <a:pt x="172" y="93"/>
                    </a:lnTo>
                    <a:lnTo>
                      <a:pt x="172" y="88"/>
                    </a:lnTo>
                    <a:lnTo>
                      <a:pt x="174" y="88"/>
                    </a:lnTo>
                    <a:lnTo>
                      <a:pt x="175" y="88"/>
                    </a:lnTo>
                    <a:lnTo>
                      <a:pt x="178" y="88"/>
                    </a:lnTo>
                    <a:lnTo>
                      <a:pt x="178" y="81"/>
                    </a:lnTo>
                    <a:lnTo>
                      <a:pt x="179" y="81"/>
                    </a:lnTo>
                    <a:lnTo>
                      <a:pt x="179" y="75"/>
                    </a:lnTo>
                    <a:lnTo>
                      <a:pt x="182" y="75"/>
                    </a:lnTo>
                    <a:lnTo>
                      <a:pt x="183" y="75"/>
                    </a:lnTo>
                    <a:lnTo>
                      <a:pt x="184" y="75"/>
                    </a:lnTo>
                    <a:lnTo>
                      <a:pt x="186" y="75"/>
                    </a:lnTo>
                    <a:lnTo>
                      <a:pt x="189" y="75"/>
                    </a:lnTo>
                    <a:lnTo>
                      <a:pt x="190" y="75"/>
                    </a:lnTo>
                    <a:lnTo>
                      <a:pt x="191" y="75"/>
                    </a:lnTo>
                    <a:lnTo>
                      <a:pt x="195" y="75"/>
                    </a:lnTo>
                    <a:lnTo>
                      <a:pt x="199" y="75"/>
                    </a:lnTo>
                    <a:lnTo>
                      <a:pt x="208" y="75"/>
                    </a:lnTo>
                    <a:lnTo>
                      <a:pt x="209" y="75"/>
                    </a:lnTo>
                    <a:lnTo>
                      <a:pt x="211" y="75"/>
                    </a:lnTo>
                    <a:lnTo>
                      <a:pt x="211" y="68"/>
                    </a:lnTo>
                    <a:lnTo>
                      <a:pt x="212" y="68"/>
                    </a:lnTo>
                    <a:lnTo>
                      <a:pt x="213" y="68"/>
                    </a:lnTo>
                    <a:lnTo>
                      <a:pt x="213" y="61"/>
                    </a:lnTo>
                    <a:lnTo>
                      <a:pt x="216" y="61"/>
                    </a:lnTo>
                    <a:lnTo>
                      <a:pt x="218" y="61"/>
                    </a:lnTo>
                    <a:lnTo>
                      <a:pt x="222" y="61"/>
                    </a:lnTo>
                    <a:lnTo>
                      <a:pt x="223" y="61"/>
                    </a:lnTo>
                    <a:lnTo>
                      <a:pt x="225" y="61"/>
                    </a:lnTo>
                    <a:lnTo>
                      <a:pt x="226" y="61"/>
                    </a:lnTo>
                    <a:lnTo>
                      <a:pt x="226" y="53"/>
                    </a:lnTo>
                    <a:lnTo>
                      <a:pt x="227" y="53"/>
                    </a:lnTo>
                    <a:lnTo>
                      <a:pt x="227" y="46"/>
                    </a:lnTo>
                    <a:lnTo>
                      <a:pt x="228" y="46"/>
                    </a:lnTo>
                    <a:lnTo>
                      <a:pt x="229" y="46"/>
                    </a:lnTo>
                    <a:lnTo>
                      <a:pt x="230" y="46"/>
                    </a:lnTo>
                    <a:lnTo>
                      <a:pt x="232" y="46"/>
                    </a:lnTo>
                    <a:lnTo>
                      <a:pt x="234" y="46"/>
                    </a:lnTo>
                    <a:lnTo>
                      <a:pt x="237" y="46"/>
                    </a:lnTo>
                    <a:lnTo>
                      <a:pt x="239" y="46"/>
                    </a:lnTo>
                    <a:lnTo>
                      <a:pt x="242" y="46"/>
                    </a:lnTo>
                    <a:lnTo>
                      <a:pt x="246" y="46"/>
                    </a:lnTo>
                    <a:lnTo>
                      <a:pt x="246" y="36"/>
                    </a:lnTo>
                    <a:lnTo>
                      <a:pt x="248" y="36"/>
                    </a:lnTo>
                    <a:lnTo>
                      <a:pt x="253" y="36"/>
                    </a:lnTo>
                    <a:lnTo>
                      <a:pt x="256" y="36"/>
                    </a:lnTo>
                    <a:lnTo>
                      <a:pt x="257" y="36"/>
                    </a:lnTo>
                    <a:lnTo>
                      <a:pt x="264" y="36"/>
                    </a:lnTo>
                    <a:lnTo>
                      <a:pt x="269" y="36"/>
                    </a:lnTo>
                    <a:lnTo>
                      <a:pt x="275" y="36"/>
                    </a:lnTo>
                    <a:lnTo>
                      <a:pt x="282" y="36"/>
                    </a:lnTo>
                    <a:lnTo>
                      <a:pt x="286" y="36"/>
                    </a:lnTo>
                    <a:lnTo>
                      <a:pt x="291" y="36"/>
                    </a:lnTo>
                    <a:lnTo>
                      <a:pt x="298" y="36"/>
                    </a:lnTo>
                    <a:lnTo>
                      <a:pt x="301" y="36"/>
                    </a:lnTo>
                    <a:lnTo>
                      <a:pt x="304" y="36"/>
                    </a:lnTo>
                    <a:lnTo>
                      <a:pt x="308" y="36"/>
                    </a:lnTo>
                    <a:lnTo>
                      <a:pt x="308" y="19"/>
                    </a:lnTo>
                    <a:lnTo>
                      <a:pt x="309" y="19"/>
                    </a:lnTo>
                    <a:lnTo>
                      <a:pt x="315" y="19"/>
                    </a:lnTo>
                    <a:lnTo>
                      <a:pt x="324" y="19"/>
                    </a:lnTo>
                    <a:lnTo>
                      <a:pt x="326" y="19"/>
                    </a:lnTo>
                    <a:lnTo>
                      <a:pt x="333" y="19"/>
                    </a:lnTo>
                    <a:lnTo>
                      <a:pt x="333" y="0"/>
                    </a:lnTo>
                    <a:lnTo>
                      <a:pt x="356" y="0"/>
                    </a:lnTo>
                    <a:lnTo>
                      <a:pt x="363" y="0"/>
                    </a:lnTo>
                    <a:lnTo>
                      <a:pt x="383" y="0"/>
                    </a:lnTo>
                    <a:lnTo>
                      <a:pt x="388" y="0"/>
                    </a:lnTo>
                  </a:path>
                </a:pathLst>
              </a:custGeom>
              <a:noFill/>
              <a:ln w="222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a:defRPr/>
                </a:pPr>
                <a:endParaRPr lang="en-US" sz="1013" kern="0">
                  <a:solidFill>
                    <a:srgbClr val="000000"/>
                  </a:solidFill>
                  <a:latin typeface="Calibri" panose="020F0502020204030204"/>
                </a:endParaRPr>
              </a:p>
            </p:txBody>
          </p:sp>
          <p:sp>
            <p:nvSpPr>
              <p:cNvPr id="257" name="Line 266">
                <a:extLst>
                  <a:ext uri="{FF2B5EF4-FFF2-40B4-BE49-F238E27FC236}">
                    <a16:creationId xmlns:a16="http://schemas.microsoft.com/office/drawing/2014/main" id="{54B0DCF8-5976-4E58-A965-E2139957FDEE}"/>
                  </a:ext>
                </a:extLst>
              </p:cNvPr>
              <p:cNvSpPr>
                <a:spLocks noChangeShapeType="1"/>
              </p:cNvSpPr>
              <p:nvPr/>
            </p:nvSpPr>
            <p:spPr bwMode="auto">
              <a:xfrm flipV="1">
                <a:off x="3197" y="879"/>
                <a:ext cx="1" cy="1253"/>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8" name="Line 267">
                <a:extLst>
                  <a:ext uri="{FF2B5EF4-FFF2-40B4-BE49-F238E27FC236}">
                    <a16:creationId xmlns:a16="http://schemas.microsoft.com/office/drawing/2014/main" id="{C3C96176-6658-43B3-B6BE-262EB763AA17}"/>
                  </a:ext>
                </a:extLst>
              </p:cNvPr>
              <p:cNvSpPr>
                <a:spLocks noChangeShapeType="1"/>
              </p:cNvSpPr>
              <p:nvPr/>
            </p:nvSpPr>
            <p:spPr bwMode="auto">
              <a:xfrm flipH="1">
                <a:off x="3168" y="2089"/>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59" name="Rectangle 268">
                <a:extLst>
                  <a:ext uri="{FF2B5EF4-FFF2-40B4-BE49-F238E27FC236}">
                    <a16:creationId xmlns:a16="http://schemas.microsoft.com/office/drawing/2014/main" id="{9567533A-31F2-4600-A49F-B7D57347D51C}"/>
                  </a:ext>
                </a:extLst>
              </p:cNvPr>
              <p:cNvSpPr>
                <a:spLocks noChangeArrowheads="1"/>
              </p:cNvSpPr>
              <p:nvPr/>
            </p:nvSpPr>
            <p:spPr bwMode="auto">
              <a:xfrm>
                <a:off x="3062" y="2055"/>
                <a:ext cx="89"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0.0</a:t>
                </a:r>
                <a:endParaRPr lang="es-ES" altLang="es-ES" sz="1350" kern="0">
                  <a:solidFill>
                    <a:srgbClr val="000000"/>
                  </a:solidFill>
                </a:endParaRPr>
              </a:p>
            </p:txBody>
          </p:sp>
          <p:sp>
            <p:nvSpPr>
              <p:cNvPr id="260" name="Line 269">
                <a:extLst>
                  <a:ext uri="{FF2B5EF4-FFF2-40B4-BE49-F238E27FC236}">
                    <a16:creationId xmlns:a16="http://schemas.microsoft.com/office/drawing/2014/main" id="{AEA66E87-8908-486C-882D-329CF666EB6F}"/>
                  </a:ext>
                </a:extLst>
              </p:cNvPr>
              <p:cNvSpPr>
                <a:spLocks noChangeShapeType="1"/>
              </p:cNvSpPr>
              <p:nvPr/>
            </p:nvSpPr>
            <p:spPr bwMode="auto">
              <a:xfrm flipH="1">
                <a:off x="3168" y="1857"/>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61" name="Rectangle 270">
                <a:extLst>
                  <a:ext uri="{FF2B5EF4-FFF2-40B4-BE49-F238E27FC236}">
                    <a16:creationId xmlns:a16="http://schemas.microsoft.com/office/drawing/2014/main" id="{7FF1E26F-86D7-462B-8338-4C3ADB0E3126}"/>
                  </a:ext>
                </a:extLst>
              </p:cNvPr>
              <p:cNvSpPr>
                <a:spLocks noChangeArrowheads="1"/>
              </p:cNvSpPr>
              <p:nvPr/>
            </p:nvSpPr>
            <p:spPr bwMode="auto">
              <a:xfrm>
                <a:off x="3062" y="1824"/>
                <a:ext cx="89"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0.2</a:t>
                </a:r>
                <a:endParaRPr lang="es-ES" altLang="es-ES" sz="1350" kern="0">
                  <a:solidFill>
                    <a:srgbClr val="000000"/>
                  </a:solidFill>
                </a:endParaRPr>
              </a:p>
            </p:txBody>
          </p:sp>
          <p:sp>
            <p:nvSpPr>
              <p:cNvPr id="262" name="Line 271">
                <a:extLst>
                  <a:ext uri="{FF2B5EF4-FFF2-40B4-BE49-F238E27FC236}">
                    <a16:creationId xmlns:a16="http://schemas.microsoft.com/office/drawing/2014/main" id="{5F1560A6-959C-4940-92D0-8ADC0CDE74F5}"/>
                  </a:ext>
                </a:extLst>
              </p:cNvPr>
              <p:cNvSpPr>
                <a:spLocks noChangeShapeType="1"/>
              </p:cNvSpPr>
              <p:nvPr/>
            </p:nvSpPr>
            <p:spPr bwMode="auto">
              <a:xfrm flipH="1">
                <a:off x="3168" y="1626"/>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63" name="Rectangle 272">
                <a:extLst>
                  <a:ext uri="{FF2B5EF4-FFF2-40B4-BE49-F238E27FC236}">
                    <a16:creationId xmlns:a16="http://schemas.microsoft.com/office/drawing/2014/main" id="{2A676393-F4E5-4C7A-A89C-EEFF260D46E3}"/>
                  </a:ext>
                </a:extLst>
              </p:cNvPr>
              <p:cNvSpPr>
                <a:spLocks noChangeArrowheads="1"/>
              </p:cNvSpPr>
              <p:nvPr/>
            </p:nvSpPr>
            <p:spPr bwMode="auto">
              <a:xfrm>
                <a:off x="3062" y="1587"/>
                <a:ext cx="89"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0.4</a:t>
                </a:r>
                <a:endParaRPr lang="es-ES" altLang="es-ES" sz="1350" kern="0">
                  <a:solidFill>
                    <a:srgbClr val="000000"/>
                  </a:solidFill>
                </a:endParaRPr>
              </a:p>
            </p:txBody>
          </p:sp>
          <p:sp>
            <p:nvSpPr>
              <p:cNvPr id="264" name="Line 273">
                <a:extLst>
                  <a:ext uri="{FF2B5EF4-FFF2-40B4-BE49-F238E27FC236}">
                    <a16:creationId xmlns:a16="http://schemas.microsoft.com/office/drawing/2014/main" id="{84A2D4C8-7910-48A3-9FEA-EB9F3B3260C9}"/>
                  </a:ext>
                </a:extLst>
              </p:cNvPr>
              <p:cNvSpPr>
                <a:spLocks noChangeShapeType="1"/>
              </p:cNvSpPr>
              <p:nvPr/>
            </p:nvSpPr>
            <p:spPr bwMode="auto">
              <a:xfrm flipH="1">
                <a:off x="3168" y="1390"/>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65" name="Rectangle 274">
                <a:extLst>
                  <a:ext uri="{FF2B5EF4-FFF2-40B4-BE49-F238E27FC236}">
                    <a16:creationId xmlns:a16="http://schemas.microsoft.com/office/drawing/2014/main" id="{4243E9F6-8A8B-4C2C-8DE6-B2D22839B70E}"/>
                  </a:ext>
                </a:extLst>
              </p:cNvPr>
              <p:cNvSpPr>
                <a:spLocks noChangeArrowheads="1"/>
              </p:cNvSpPr>
              <p:nvPr/>
            </p:nvSpPr>
            <p:spPr bwMode="auto">
              <a:xfrm>
                <a:off x="3062" y="1356"/>
                <a:ext cx="89"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0.6</a:t>
                </a:r>
                <a:endParaRPr lang="es-ES" altLang="es-ES" sz="1350" kern="0">
                  <a:solidFill>
                    <a:srgbClr val="000000"/>
                  </a:solidFill>
                </a:endParaRPr>
              </a:p>
            </p:txBody>
          </p:sp>
          <p:sp>
            <p:nvSpPr>
              <p:cNvPr id="266" name="Line 275">
                <a:extLst>
                  <a:ext uri="{FF2B5EF4-FFF2-40B4-BE49-F238E27FC236}">
                    <a16:creationId xmlns:a16="http://schemas.microsoft.com/office/drawing/2014/main" id="{764A6FD3-11D8-4CF5-A141-3FC639D1E1C9}"/>
                  </a:ext>
                </a:extLst>
              </p:cNvPr>
              <p:cNvSpPr>
                <a:spLocks noChangeShapeType="1"/>
              </p:cNvSpPr>
              <p:nvPr/>
            </p:nvSpPr>
            <p:spPr bwMode="auto">
              <a:xfrm flipH="1">
                <a:off x="3168" y="1158"/>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67" name="Rectangle 276">
                <a:extLst>
                  <a:ext uri="{FF2B5EF4-FFF2-40B4-BE49-F238E27FC236}">
                    <a16:creationId xmlns:a16="http://schemas.microsoft.com/office/drawing/2014/main" id="{44E7176A-293A-447E-85AF-AB5CB537FD26}"/>
                  </a:ext>
                </a:extLst>
              </p:cNvPr>
              <p:cNvSpPr>
                <a:spLocks noChangeArrowheads="1"/>
              </p:cNvSpPr>
              <p:nvPr/>
            </p:nvSpPr>
            <p:spPr bwMode="auto">
              <a:xfrm>
                <a:off x="3062" y="1120"/>
                <a:ext cx="89"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0.8</a:t>
                </a:r>
                <a:endParaRPr lang="es-ES" altLang="es-ES" sz="1350" kern="0">
                  <a:solidFill>
                    <a:srgbClr val="000000"/>
                  </a:solidFill>
                </a:endParaRPr>
              </a:p>
            </p:txBody>
          </p:sp>
          <p:sp>
            <p:nvSpPr>
              <p:cNvPr id="268" name="Line 277">
                <a:extLst>
                  <a:ext uri="{FF2B5EF4-FFF2-40B4-BE49-F238E27FC236}">
                    <a16:creationId xmlns:a16="http://schemas.microsoft.com/office/drawing/2014/main" id="{861AA662-CA9C-458F-BEC3-6336B8920010}"/>
                  </a:ext>
                </a:extLst>
              </p:cNvPr>
              <p:cNvSpPr>
                <a:spLocks noChangeShapeType="1"/>
              </p:cNvSpPr>
              <p:nvPr/>
            </p:nvSpPr>
            <p:spPr bwMode="auto">
              <a:xfrm flipH="1">
                <a:off x="3168" y="922"/>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69" name="Rectangle 278">
                <a:extLst>
                  <a:ext uri="{FF2B5EF4-FFF2-40B4-BE49-F238E27FC236}">
                    <a16:creationId xmlns:a16="http://schemas.microsoft.com/office/drawing/2014/main" id="{37C59FA5-4279-4BBF-B3D6-293E59CCF5BB}"/>
                  </a:ext>
                </a:extLst>
              </p:cNvPr>
              <p:cNvSpPr>
                <a:spLocks noChangeArrowheads="1"/>
              </p:cNvSpPr>
              <p:nvPr/>
            </p:nvSpPr>
            <p:spPr bwMode="auto">
              <a:xfrm>
                <a:off x="3062" y="888"/>
                <a:ext cx="89"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1.0</a:t>
                </a:r>
                <a:endParaRPr lang="es-ES" altLang="es-ES" sz="1350" kern="0">
                  <a:solidFill>
                    <a:srgbClr val="000000"/>
                  </a:solidFill>
                </a:endParaRPr>
              </a:p>
            </p:txBody>
          </p:sp>
          <p:sp>
            <p:nvSpPr>
              <p:cNvPr id="270" name="Line 279">
                <a:extLst>
                  <a:ext uri="{FF2B5EF4-FFF2-40B4-BE49-F238E27FC236}">
                    <a16:creationId xmlns:a16="http://schemas.microsoft.com/office/drawing/2014/main" id="{5F12BF80-BCB3-49EB-B379-BBF5EBA9510C}"/>
                  </a:ext>
                </a:extLst>
              </p:cNvPr>
              <p:cNvSpPr>
                <a:spLocks noChangeShapeType="1"/>
              </p:cNvSpPr>
              <p:nvPr/>
            </p:nvSpPr>
            <p:spPr bwMode="auto">
              <a:xfrm flipH="1">
                <a:off x="3168" y="2089"/>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1" name="Line 280">
                <a:extLst>
                  <a:ext uri="{FF2B5EF4-FFF2-40B4-BE49-F238E27FC236}">
                    <a16:creationId xmlns:a16="http://schemas.microsoft.com/office/drawing/2014/main" id="{18F36FBD-1486-4D42-A720-D075580409B2}"/>
                  </a:ext>
                </a:extLst>
              </p:cNvPr>
              <p:cNvSpPr>
                <a:spLocks noChangeShapeType="1"/>
              </p:cNvSpPr>
              <p:nvPr/>
            </p:nvSpPr>
            <p:spPr bwMode="auto">
              <a:xfrm flipH="1">
                <a:off x="3168" y="1973"/>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2" name="Line 281">
                <a:extLst>
                  <a:ext uri="{FF2B5EF4-FFF2-40B4-BE49-F238E27FC236}">
                    <a16:creationId xmlns:a16="http://schemas.microsoft.com/office/drawing/2014/main" id="{59FA7ACF-173C-4287-A341-74A75650D485}"/>
                  </a:ext>
                </a:extLst>
              </p:cNvPr>
              <p:cNvSpPr>
                <a:spLocks noChangeShapeType="1"/>
              </p:cNvSpPr>
              <p:nvPr/>
            </p:nvSpPr>
            <p:spPr bwMode="auto">
              <a:xfrm flipH="1">
                <a:off x="3168" y="1857"/>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3" name="Line 282">
                <a:extLst>
                  <a:ext uri="{FF2B5EF4-FFF2-40B4-BE49-F238E27FC236}">
                    <a16:creationId xmlns:a16="http://schemas.microsoft.com/office/drawing/2014/main" id="{D52A5BA6-E42E-4FEC-B516-88697DE5E0FB}"/>
                  </a:ext>
                </a:extLst>
              </p:cNvPr>
              <p:cNvSpPr>
                <a:spLocks noChangeShapeType="1"/>
              </p:cNvSpPr>
              <p:nvPr/>
            </p:nvSpPr>
            <p:spPr bwMode="auto">
              <a:xfrm flipH="1">
                <a:off x="3168" y="1742"/>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4" name="Line 283">
                <a:extLst>
                  <a:ext uri="{FF2B5EF4-FFF2-40B4-BE49-F238E27FC236}">
                    <a16:creationId xmlns:a16="http://schemas.microsoft.com/office/drawing/2014/main" id="{F5A51005-7C57-4543-BDDA-5D721A911170}"/>
                  </a:ext>
                </a:extLst>
              </p:cNvPr>
              <p:cNvSpPr>
                <a:spLocks noChangeShapeType="1"/>
              </p:cNvSpPr>
              <p:nvPr/>
            </p:nvSpPr>
            <p:spPr bwMode="auto">
              <a:xfrm flipH="1">
                <a:off x="3168" y="1626"/>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5" name="Line 284">
                <a:extLst>
                  <a:ext uri="{FF2B5EF4-FFF2-40B4-BE49-F238E27FC236}">
                    <a16:creationId xmlns:a16="http://schemas.microsoft.com/office/drawing/2014/main" id="{1D20D8B1-B3A8-4B2E-B529-CFBEF433CA51}"/>
                  </a:ext>
                </a:extLst>
              </p:cNvPr>
              <p:cNvSpPr>
                <a:spLocks noChangeShapeType="1"/>
              </p:cNvSpPr>
              <p:nvPr/>
            </p:nvSpPr>
            <p:spPr bwMode="auto">
              <a:xfrm flipH="1">
                <a:off x="3168" y="1505"/>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6" name="Line 285">
                <a:extLst>
                  <a:ext uri="{FF2B5EF4-FFF2-40B4-BE49-F238E27FC236}">
                    <a16:creationId xmlns:a16="http://schemas.microsoft.com/office/drawing/2014/main" id="{35957A44-F361-45C4-8AEF-3E498A88D38E}"/>
                  </a:ext>
                </a:extLst>
              </p:cNvPr>
              <p:cNvSpPr>
                <a:spLocks noChangeShapeType="1"/>
              </p:cNvSpPr>
              <p:nvPr/>
            </p:nvSpPr>
            <p:spPr bwMode="auto">
              <a:xfrm flipH="1">
                <a:off x="3168" y="1390"/>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7" name="Line 286">
                <a:extLst>
                  <a:ext uri="{FF2B5EF4-FFF2-40B4-BE49-F238E27FC236}">
                    <a16:creationId xmlns:a16="http://schemas.microsoft.com/office/drawing/2014/main" id="{08627079-2B08-4818-9959-A62FED8B2EF7}"/>
                  </a:ext>
                </a:extLst>
              </p:cNvPr>
              <p:cNvSpPr>
                <a:spLocks noChangeShapeType="1"/>
              </p:cNvSpPr>
              <p:nvPr/>
            </p:nvSpPr>
            <p:spPr bwMode="auto">
              <a:xfrm flipH="1">
                <a:off x="3168" y="1274"/>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8" name="Line 287">
                <a:extLst>
                  <a:ext uri="{FF2B5EF4-FFF2-40B4-BE49-F238E27FC236}">
                    <a16:creationId xmlns:a16="http://schemas.microsoft.com/office/drawing/2014/main" id="{CFD09E3E-860B-43AC-983D-422AE009D425}"/>
                  </a:ext>
                </a:extLst>
              </p:cNvPr>
              <p:cNvSpPr>
                <a:spLocks noChangeShapeType="1"/>
              </p:cNvSpPr>
              <p:nvPr/>
            </p:nvSpPr>
            <p:spPr bwMode="auto">
              <a:xfrm flipH="1">
                <a:off x="3168" y="1158"/>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79" name="Line 288">
                <a:extLst>
                  <a:ext uri="{FF2B5EF4-FFF2-40B4-BE49-F238E27FC236}">
                    <a16:creationId xmlns:a16="http://schemas.microsoft.com/office/drawing/2014/main" id="{AC3000B7-D14B-495B-BDA2-B13702D2D73D}"/>
                  </a:ext>
                </a:extLst>
              </p:cNvPr>
              <p:cNvSpPr>
                <a:spLocks noChangeShapeType="1"/>
              </p:cNvSpPr>
              <p:nvPr/>
            </p:nvSpPr>
            <p:spPr bwMode="auto">
              <a:xfrm flipH="1">
                <a:off x="3168" y="1038"/>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80" name="Line 289">
                <a:extLst>
                  <a:ext uri="{FF2B5EF4-FFF2-40B4-BE49-F238E27FC236}">
                    <a16:creationId xmlns:a16="http://schemas.microsoft.com/office/drawing/2014/main" id="{13263CCB-4F62-4243-8565-D0B636984440}"/>
                  </a:ext>
                </a:extLst>
              </p:cNvPr>
              <p:cNvSpPr>
                <a:spLocks noChangeShapeType="1"/>
              </p:cNvSpPr>
              <p:nvPr/>
            </p:nvSpPr>
            <p:spPr bwMode="auto">
              <a:xfrm flipH="1">
                <a:off x="3168" y="922"/>
                <a:ext cx="29"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81" name="Rectangle 290">
                <a:extLst>
                  <a:ext uri="{FF2B5EF4-FFF2-40B4-BE49-F238E27FC236}">
                    <a16:creationId xmlns:a16="http://schemas.microsoft.com/office/drawing/2014/main" id="{97E46FE6-35BF-45EE-A456-C5FD1EBEF655}"/>
                  </a:ext>
                </a:extLst>
              </p:cNvPr>
              <p:cNvSpPr>
                <a:spLocks noChangeArrowheads="1"/>
              </p:cNvSpPr>
              <p:nvPr/>
            </p:nvSpPr>
            <p:spPr bwMode="auto">
              <a:xfrm rot="16200000">
                <a:off x="2844" y="1456"/>
                <a:ext cx="235" cy="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Incidence</a:t>
                </a:r>
                <a:endParaRPr lang="es-ES" altLang="es-ES" sz="1350" kern="0">
                  <a:solidFill>
                    <a:srgbClr val="000000"/>
                  </a:solidFill>
                </a:endParaRPr>
              </a:p>
            </p:txBody>
          </p:sp>
          <p:sp>
            <p:nvSpPr>
              <p:cNvPr id="282" name="Line 291">
                <a:extLst>
                  <a:ext uri="{FF2B5EF4-FFF2-40B4-BE49-F238E27FC236}">
                    <a16:creationId xmlns:a16="http://schemas.microsoft.com/office/drawing/2014/main" id="{3AA82288-3823-47D1-81EA-EBD94B2FE9E7}"/>
                  </a:ext>
                </a:extLst>
              </p:cNvPr>
              <p:cNvSpPr>
                <a:spLocks noChangeShapeType="1"/>
              </p:cNvSpPr>
              <p:nvPr/>
            </p:nvSpPr>
            <p:spPr bwMode="auto">
              <a:xfrm>
                <a:off x="3197" y="2132"/>
                <a:ext cx="2306" cy="1"/>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83" name="Line 292">
                <a:extLst>
                  <a:ext uri="{FF2B5EF4-FFF2-40B4-BE49-F238E27FC236}">
                    <a16:creationId xmlns:a16="http://schemas.microsoft.com/office/drawing/2014/main" id="{5AD77E6E-D778-4BF8-8F0E-8123E5BD8332}"/>
                  </a:ext>
                </a:extLst>
              </p:cNvPr>
              <p:cNvSpPr>
                <a:spLocks noChangeShapeType="1"/>
              </p:cNvSpPr>
              <p:nvPr/>
            </p:nvSpPr>
            <p:spPr bwMode="auto">
              <a:xfrm>
                <a:off x="3235"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84" name="Rectangle 293">
                <a:extLst>
                  <a:ext uri="{FF2B5EF4-FFF2-40B4-BE49-F238E27FC236}">
                    <a16:creationId xmlns:a16="http://schemas.microsoft.com/office/drawing/2014/main" id="{1DC957B8-91CE-49A7-AE3E-F5436E19C2D9}"/>
                  </a:ext>
                </a:extLst>
              </p:cNvPr>
              <p:cNvSpPr>
                <a:spLocks noChangeArrowheads="1"/>
              </p:cNvSpPr>
              <p:nvPr/>
            </p:nvSpPr>
            <p:spPr bwMode="auto">
              <a:xfrm>
                <a:off x="3221" y="2176"/>
                <a:ext cx="36"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0</a:t>
                </a:r>
                <a:endParaRPr lang="es-ES" altLang="es-ES" sz="1350" kern="0">
                  <a:solidFill>
                    <a:srgbClr val="000000"/>
                  </a:solidFill>
                </a:endParaRPr>
              </a:p>
            </p:txBody>
          </p:sp>
          <p:sp>
            <p:nvSpPr>
              <p:cNvPr id="285" name="Line 294">
                <a:extLst>
                  <a:ext uri="{FF2B5EF4-FFF2-40B4-BE49-F238E27FC236}">
                    <a16:creationId xmlns:a16="http://schemas.microsoft.com/office/drawing/2014/main" id="{B2C150A4-14BE-4EB3-B937-99D9E619F1FE}"/>
                  </a:ext>
                </a:extLst>
              </p:cNvPr>
              <p:cNvSpPr>
                <a:spLocks noChangeShapeType="1"/>
              </p:cNvSpPr>
              <p:nvPr/>
            </p:nvSpPr>
            <p:spPr bwMode="auto">
              <a:xfrm>
                <a:off x="3684"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86" name="Rectangle 295">
                <a:extLst>
                  <a:ext uri="{FF2B5EF4-FFF2-40B4-BE49-F238E27FC236}">
                    <a16:creationId xmlns:a16="http://schemas.microsoft.com/office/drawing/2014/main" id="{23C54035-75BA-4DC5-861C-B0BEF0F8DD2A}"/>
                  </a:ext>
                </a:extLst>
              </p:cNvPr>
              <p:cNvSpPr>
                <a:spLocks noChangeArrowheads="1"/>
              </p:cNvSpPr>
              <p:nvPr/>
            </p:nvSpPr>
            <p:spPr bwMode="auto">
              <a:xfrm>
                <a:off x="3665" y="2176"/>
                <a:ext cx="36"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5</a:t>
                </a:r>
                <a:endParaRPr lang="es-ES" altLang="es-ES" sz="1350" kern="0">
                  <a:solidFill>
                    <a:srgbClr val="000000"/>
                  </a:solidFill>
                </a:endParaRPr>
              </a:p>
            </p:txBody>
          </p:sp>
          <p:sp>
            <p:nvSpPr>
              <p:cNvPr id="287" name="Line 296">
                <a:extLst>
                  <a:ext uri="{FF2B5EF4-FFF2-40B4-BE49-F238E27FC236}">
                    <a16:creationId xmlns:a16="http://schemas.microsoft.com/office/drawing/2014/main" id="{D5F4DE18-5DAC-48C1-923F-D4F082287AB4}"/>
                  </a:ext>
                </a:extLst>
              </p:cNvPr>
              <p:cNvSpPr>
                <a:spLocks noChangeShapeType="1"/>
              </p:cNvSpPr>
              <p:nvPr/>
            </p:nvSpPr>
            <p:spPr bwMode="auto">
              <a:xfrm>
                <a:off x="4128"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88" name="Rectangle 297">
                <a:extLst>
                  <a:ext uri="{FF2B5EF4-FFF2-40B4-BE49-F238E27FC236}">
                    <a16:creationId xmlns:a16="http://schemas.microsoft.com/office/drawing/2014/main" id="{D062931C-27F6-451C-BD14-84AAAAF28E3C}"/>
                  </a:ext>
                </a:extLst>
              </p:cNvPr>
              <p:cNvSpPr>
                <a:spLocks noChangeArrowheads="1"/>
              </p:cNvSpPr>
              <p:nvPr/>
            </p:nvSpPr>
            <p:spPr bwMode="auto">
              <a:xfrm>
                <a:off x="4089" y="2176"/>
                <a:ext cx="72"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10</a:t>
                </a:r>
                <a:endParaRPr lang="es-ES" altLang="es-ES" sz="1350" kern="0">
                  <a:solidFill>
                    <a:srgbClr val="000000"/>
                  </a:solidFill>
                </a:endParaRPr>
              </a:p>
            </p:txBody>
          </p:sp>
          <p:sp>
            <p:nvSpPr>
              <p:cNvPr id="289" name="Line 298">
                <a:extLst>
                  <a:ext uri="{FF2B5EF4-FFF2-40B4-BE49-F238E27FC236}">
                    <a16:creationId xmlns:a16="http://schemas.microsoft.com/office/drawing/2014/main" id="{71CDE555-2477-4F1E-BAED-233D5B0BF019}"/>
                  </a:ext>
                </a:extLst>
              </p:cNvPr>
              <p:cNvSpPr>
                <a:spLocks noChangeShapeType="1"/>
              </p:cNvSpPr>
              <p:nvPr/>
            </p:nvSpPr>
            <p:spPr bwMode="auto">
              <a:xfrm>
                <a:off x="4572"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0" name="Rectangle 299">
                <a:extLst>
                  <a:ext uri="{FF2B5EF4-FFF2-40B4-BE49-F238E27FC236}">
                    <a16:creationId xmlns:a16="http://schemas.microsoft.com/office/drawing/2014/main" id="{95C296C6-8E43-49C2-8193-782ED05F568B}"/>
                  </a:ext>
                </a:extLst>
              </p:cNvPr>
              <p:cNvSpPr>
                <a:spLocks noChangeArrowheads="1"/>
              </p:cNvSpPr>
              <p:nvPr/>
            </p:nvSpPr>
            <p:spPr bwMode="auto">
              <a:xfrm>
                <a:off x="4533" y="2176"/>
                <a:ext cx="72"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15</a:t>
                </a:r>
                <a:endParaRPr lang="es-ES" altLang="es-ES" sz="1350" kern="0">
                  <a:solidFill>
                    <a:srgbClr val="000000"/>
                  </a:solidFill>
                </a:endParaRPr>
              </a:p>
            </p:txBody>
          </p:sp>
          <p:sp>
            <p:nvSpPr>
              <p:cNvPr id="291" name="Line 300">
                <a:extLst>
                  <a:ext uri="{FF2B5EF4-FFF2-40B4-BE49-F238E27FC236}">
                    <a16:creationId xmlns:a16="http://schemas.microsoft.com/office/drawing/2014/main" id="{0CC83745-9AFF-4796-94AD-45EA97FE8E98}"/>
                  </a:ext>
                </a:extLst>
              </p:cNvPr>
              <p:cNvSpPr>
                <a:spLocks noChangeShapeType="1"/>
              </p:cNvSpPr>
              <p:nvPr/>
            </p:nvSpPr>
            <p:spPr bwMode="auto">
              <a:xfrm>
                <a:off x="5015"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2" name="Rectangle 301">
                <a:extLst>
                  <a:ext uri="{FF2B5EF4-FFF2-40B4-BE49-F238E27FC236}">
                    <a16:creationId xmlns:a16="http://schemas.microsoft.com/office/drawing/2014/main" id="{62BEB1F8-2350-49A2-8C25-05762FBB0B43}"/>
                  </a:ext>
                </a:extLst>
              </p:cNvPr>
              <p:cNvSpPr>
                <a:spLocks noChangeArrowheads="1"/>
              </p:cNvSpPr>
              <p:nvPr/>
            </p:nvSpPr>
            <p:spPr bwMode="auto">
              <a:xfrm>
                <a:off x="4977" y="2176"/>
                <a:ext cx="72"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20</a:t>
                </a:r>
                <a:endParaRPr lang="es-ES" altLang="es-ES" sz="1350" kern="0">
                  <a:solidFill>
                    <a:srgbClr val="000000"/>
                  </a:solidFill>
                </a:endParaRPr>
              </a:p>
            </p:txBody>
          </p:sp>
          <p:sp>
            <p:nvSpPr>
              <p:cNvPr id="293" name="Line 302">
                <a:extLst>
                  <a:ext uri="{FF2B5EF4-FFF2-40B4-BE49-F238E27FC236}">
                    <a16:creationId xmlns:a16="http://schemas.microsoft.com/office/drawing/2014/main" id="{FF708A2F-0A4F-4D8E-8A6B-D7C072544939}"/>
                  </a:ext>
                </a:extLst>
              </p:cNvPr>
              <p:cNvSpPr>
                <a:spLocks noChangeShapeType="1"/>
              </p:cNvSpPr>
              <p:nvPr/>
            </p:nvSpPr>
            <p:spPr bwMode="auto">
              <a:xfrm>
                <a:off x="5459"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4" name="Rectangle 303">
                <a:extLst>
                  <a:ext uri="{FF2B5EF4-FFF2-40B4-BE49-F238E27FC236}">
                    <a16:creationId xmlns:a16="http://schemas.microsoft.com/office/drawing/2014/main" id="{F3A57437-6EA8-4AA1-8F7A-690AB913F724}"/>
                  </a:ext>
                </a:extLst>
              </p:cNvPr>
              <p:cNvSpPr>
                <a:spLocks noChangeArrowheads="1"/>
              </p:cNvSpPr>
              <p:nvPr/>
            </p:nvSpPr>
            <p:spPr bwMode="auto">
              <a:xfrm>
                <a:off x="5421" y="2176"/>
                <a:ext cx="72"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25</a:t>
                </a:r>
                <a:endParaRPr lang="es-ES" altLang="es-ES" sz="1350" kern="0">
                  <a:solidFill>
                    <a:srgbClr val="000000"/>
                  </a:solidFill>
                </a:endParaRPr>
              </a:p>
            </p:txBody>
          </p:sp>
          <p:sp>
            <p:nvSpPr>
              <p:cNvPr id="295" name="Line 304">
                <a:extLst>
                  <a:ext uri="{FF2B5EF4-FFF2-40B4-BE49-F238E27FC236}">
                    <a16:creationId xmlns:a16="http://schemas.microsoft.com/office/drawing/2014/main" id="{A67443F8-730D-44A6-8E91-CF216DE799CE}"/>
                  </a:ext>
                </a:extLst>
              </p:cNvPr>
              <p:cNvSpPr>
                <a:spLocks noChangeShapeType="1"/>
              </p:cNvSpPr>
              <p:nvPr/>
            </p:nvSpPr>
            <p:spPr bwMode="auto">
              <a:xfrm>
                <a:off x="3235"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6" name="Line 305">
                <a:extLst>
                  <a:ext uri="{FF2B5EF4-FFF2-40B4-BE49-F238E27FC236}">
                    <a16:creationId xmlns:a16="http://schemas.microsoft.com/office/drawing/2014/main" id="{7210EA63-B0C5-4748-A148-7187AB5A2C6B}"/>
                  </a:ext>
                </a:extLst>
              </p:cNvPr>
              <p:cNvSpPr>
                <a:spLocks noChangeShapeType="1"/>
              </p:cNvSpPr>
              <p:nvPr/>
            </p:nvSpPr>
            <p:spPr bwMode="auto">
              <a:xfrm>
                <a:off x="3327"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7" name="Line 306">
                <a:extLst>
                  <a:ext uri="{FF2B5EF4-FFF2-40B4-BE49-F238E27FC236}">
                    <a16:creationId xmlns:a16="http://schemas.microsoft.com/office/drawing/2014/main" id="{05453CF5-F82C-4ED6-B9C5-ADF39E0D2F30}"/>
                  </a:ext>
                </a:extLst>
              </p:cNvPr>
              <p:cNvSpPr>
                <a:spLocks noChangeShapeType="1"/>
              </p:cNvSpPr>
              <p:nvPr/>
            </p:nvSpPr>
            <p:spPr bwMode="auto">
              <a:xfrm>
                <a:off x="3414"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8" name="Line 307">
                <a:extLst>
                  <a:ext uri="{FF2B5EF4-FFF2-40B4-BE49-F238E27FC236}">
                    <a16:creationId xmlns:a16="http://schemas.microsoft.com/office/drawing/2014/main" id="{7A3AB220-4ED2-46B6-A15B-4A800138CBB4}"/>
                  </a:ext>
                </a:extLst>
              </p:cNvPr>
              <p:cNvSpPr>
                <a:spLocks noChangeShapeType="1"/>
              </p:cNvSpPr>
              <p:nvPr/>
            </p:nvSpPr>
            <p:spPr bwMode="auto">
              <a:xfrm>
                <a:off x="3505"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299" name="Line 308">
                <a:extLst>
                  <a:ext uri="{FF2B5EF4-FFF2-40B4-BE49-F238E27FC236}">
                    <a16:creationId xmlns:a16="http://schemas.microsoft.com/office/drawing/2014/main" id="{EB153C0C-C3E1-4598-809B-8A4F3751C472}"/>
                  </a:ext>
                </a:extLst>
              </p:cNvPr>
              <p:cNvSpPr>
                <a:spLocks noChangeShapeType="1"/>
              </p:cNvSpPr>
              <p:nvPr/>
            </p:nvSpPr>
            <p:spPr bwMode="auto">
              <a:xfrm>
                <a:off x="3592"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0" name="Line 309">
                <a:extLst>
                  <a:ext uri="{FF2B5EF4-FFF2-40B4-BE49-F238E27FC236}">
                    <a16:creationId xmlns:a16="http://schemas.microsoft.com/office/drawing/2014/main" id="{9ACCC9F8-7B7A-4DE4-8DEC-E62F0B4A25D7}"/>
                  </a:ext>
                </a:extLst>
              </p:cNvPr>
              <p:cNvSpPr>
                <a:spLocks noChangeShapeType="1"/>
              </p:cNvSpPr>
              <p:nvPr/>
            </p:nvSpPr>
            <p:spPr bwMode="auto">
              <a:xfrm>
                <a:off x="3684"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1" name="Line 310">
                <a:extLst>
                  <a:ext uri="{FF2B5EF4-FFF2-40B4-BE49-F238E27FC236}">
                    <a16:creationId xmlns:a16="http://schemas.microsoft.com/office/drawing/2014/main" id="{0416A6E8-8E77-4E40-B219-8BEF6E81F86C}"/>
                  </a:ext>
                </a:extLst>
              </p:cNvPr>
              <p:cNvSpPr>
                <a:spLocks noChangeShapeType="1"/>
              </p:cNvSpPr>
              <p:nvPr/>
            </p:nvSpPr>
            <p:spPr bwMode="auto">
              <a:xfrm>
                <a:off x="3771"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2" name="Line 311">
                <a:extLst>
                  <a:ext uri="{FF2B5EF4-FFF2-40B4-BE49-F238E27FC236}">
                    <a16:creationId xmlns:a16="http://schemas.microsoft.com/office/drawing/2014/main" id="{6EB80265-334B-4047-89CF-30AC3E7C91AD}"/>
                  </a:ext>
                </a:extLst>
              </p:cNvPr>
              <p:cNvSpPr>
                <a:spLocks noChangeShapeType="1"/>
              </p:cNvSpPr>
              <p:nvPr/>
            </p:nvSpPr>
            <p:spPr bwMode="auto">
              <a:xfrm>
                <a:off x="3858"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3" name="Line 312">
                <a:extLst>
                  <a:ext uri="{FF2B5EF4-FFF2-40B4-BE49-F238E27FC236}">
                    <a16:creationId xmlns:a16="http://schemas.microsoft.com/office/drawing/2014/main" id="{B5DF3A7D-5065-4727-B292-5B5CE89A8108}"/>
                  </a:ext>
                </a:extLst>
              </p:cNvPr>
              <p:cNvSpPr>
                <a:spLocks noChangeShapeType="1"/>
              </p:cNvSpPr>
              <p:nvPr/>
            </p:nvSpPr>
            <p:spPr bwMode="auto">
              <a:xfrm>
                <a:off x="3949"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4" name="Line 313">
                <a:extLst>
                  <a:ext uri="{FF2B5EF4-FFF2-40B4-BE49-F238E27FC236}">
                    <a16:creationId xmlns:a16="http://schemas.microsoft.com/office/drawing/2014/main" id="{D86D924D-2934-49FC-83FF-C7C1F924BD53}"/>
                  </a:ext>
                </a:extLst>
              </p:cNvPr>
              <p:cNvSpPr>
                <a:spLocks noChangeShapeType="1"/>
              </p:cNvSpPr>
              <p:nvPr/>
            </p:nvSpPr>
            <p:spPr bwMode="auto">
              <a:xfrm>
                <a:off x="4036"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5" name="Line 314">
                <a:extLst>
                  <a:ext uri="{FF2B5EF4-FFF2-40B4-BE49-F238E27FC236}">
                    <a16:creationId xmlns:a16="http://schemas.microsoft.com/office/drawing/2014/main" id="{808E9BD6-0BC8-4543-A34C-38530FED9B8F}"/>
                  </a:ext>
                </a:extLst>
              </p:cNvPr>
              <p:cNvSpPr>
                <a:spLocks noChangeShapeType="1"/>
              </p:cNvSpPr>
              <p:nvPr/>
            </p:nvSpPr>
            <p:spPr bwMode="auto">
              <a:xfrm>
                <a:off x="4128"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6" name="Line 315">
                <a:extLst>
                  <a:ext uri="{FF2B5EF4-FFF2-40B4-BE49-F238E27FC236}">
                    <a16:creationId xmlns:a16="http://schemas.microsoft.com/office/drawing/2014/main" id="{AFD273A9-4FCF-4275-B586-5DE172C75C10}"/>
                  </a:ext>
                </a:extLst>
              </p:cNvPr>
              <p:cNvSpPr>
                <a:spLocks noChangeShapeType="1"/>
              </p:cNvSpPr>
              <p:nvPr/>
            </p:nvSpPr>
            <p:spPr bwMode="auto">
              <a:xfrm>
                <a:off x="4215"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7" name="Line 316">
                <a:extLst>
                  <a:ext uri="{FF2B5EF4-FFF2-40B4-BE49-F238E27FC236}">
                    <a16:creationId xmlns:a16="http://schemas.microsoft.com/office/drawing/2014/main" id="{2C12856F-9C61-4CC1-B6D5-8F316EB64C9F}"/>
                  </a:ext>
                </a:extLst>
              </p:cNvPr>
              <p:cNvSpPr>
                <a:spLocks noChangeShapeType="1"/>
              </p:cNvSpPr>
              <p:nvPr/>
            </p:nvSpPr>
            <p:spPr bwMode="auto">
              <a:xfrm>
                <a:off x="4306"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8" name="Line 317">
                <a:extLst>
                  <a:ext uri="{FF2B5EF4-FFF2-40B4-BE49-F238E27FC236}">
                    <a16:creationId xmlns:a16="http://schemas.microsoft.com/office/drawing/2014/main" id="{D50AFA7D-0653-4E4D-9B3B-611FD2562512}"/>
                  </a:ext>
                </a:extLst>
              </p:cNvPr>
              <p:cNvSpPr>
                <a:spLocks noChangeShapeType="1"/>
              </p:cNvSpPr>
              <p:nvPr/>
            </p:nvSpPr>
            <p:spPr bwMode="auto">
              <a:xfrm>
                <a:off x="4393"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09" name="Line 318">
                <a:extLst>
                  <a:ext uri="{FF2B5EF4-FFF2-40B4-BE49-F238E27FC236}">
                    <a16:creationId xmlns:a16="http://schemas.microsoft.com/office/drawing/2014/main" id="{3480FA6A-C38D-4866-9451-B3C579368F57}"/>
                  </a:ext>
                </a:extLst>
              </p:cNvPr>
              <p:cNvSpPr>
                <a:spLocks noChangeShapeType="1"/>
              </p:cNvSpPr>
              <p:nvPr/>
            </p:nvSpPr>
            <p:spPr bwMode="auto">
              <a:xfrm>
                <a:off x="4480"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0" name="Line 319">
                <a:extLst>
                  <a:ext uri="{FF2B5EF4-FFF2-40B4-BE49-F238E27FC236}">
                    <a16:creationId xmlns:a16="http://schemas.microsoft.com/office/drawing/2014/main" id="{A42FB4C8-052A-44F2-9D00-4E5ED2ECF480}"/>
                  </a:ext>
                </a:extLst>
              </p:cNvPr>
              <p:cNvSpPr>
                <a:spLocks noChangeShapeType="1"/>
              </p:cNvSpPr>
              <p:nvPr/>
            </p:nvSpPr>
            <p:spPr bwMode="auto">
              <a:xfrm>
                <a:off x="4572"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1" name="Line 320">
                <a:extLst>
                  <a:ext uri="{FF2B5EF4-FFF2-40B4-BE49-F238E27FC236}">
                    <a16:creationId xmlns:a16="http://schemas.microsoft.com/office/drawing/2014/main" id="{A7A55F44-A973-476F-8519-E9C3E829861A}"/>
                  </a:ext>
                </a:extLst>
              </p:cNvPr>
              <p:cNvSpPr>
                <a:spLocks noChangeShapeType="1"/>
              </p:cNvSpPr>
              <p:nvPr/>
            </p:nvSpPr>
            <p:spPr bwMode="auto">
              <a:xfrm>
                <a:off x="4658"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2" name="Line 321">
                <a:extLst>
                  <a:ext uri="{FF2B5EF4-FFF2-40B4-BE49-F238E27FC236}">
                    <a16:creationId xmlns:a16="http://schemas.microsoft.com/office/drawing/2014/main" id="{3C757303-AF71-4312-A67B-69C816B93C7E}"/>
                  </a:ext>
                </a:extLst>
              </p:cNvPr>
              <p:cNvSpPr>
                <a:spLocks noChangeShapeType="1"/>
              </p:cNvSpPr>
              <p:nvPr/>
            </p:nvSpPr>
            <p:spPr bwMode="auto">
              <a:xfrm>
                <a:off x="4750"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3" name="Line 322">
                <a:extLst>
                  <a:ext uri="{FF2B5EF4-FFF2-40B4-BE49-F238E27FC236}">
                    <a16:creationId xmlns:a16="http://schemas.microsoft.com/office/drawing/2014/main" id="{686D2A11-B7A5-499B-BCB7-0393CBD812E0}"/>
                  </a:ext>
                </a:extLst>
              </p:cNvPr>
              <p:cNvSpPr>
                <a:spLocks noChangeShapeType="1"/>
              </p:cNvSpPr>
              <p:nvPr/>
            </p:nvSpPr>
            <p:spPr bwMode="auto">
              <a:xfrm>
                <a:off x="4837"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4" name="Line 323">
                <a:extLst>
                  <a:ext uri="{FF2B5EF4-FFF2-40B4-BE49-F238E27FC236}">
                    <a16:creationId xmlns:a16="http://schemas.microsoft.com/office/drawing/2014/main" id="{C728FFAC-0F00-4A44-B2BE-280E6451D9BB}"/>
                  </a:ext>
                </a:extLst>
              </p:cNvPr>
              <p:cNvSpPr>
                <a:spLocks noChangeShapeType="1"/>
              </p:cNvSpPr>
              <p:nvPr/>
            </p:nvSpPr>
            <p:spPr bwMode="auto">
              <a:xfrm>
                <a:off x="4928"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5" name="Line 324">
                <a:extLst>
                  <a:ext uri="{FF2B5EF4-FFF2-40B4-BE49-F238E27FC236}">
                    <a16:creationId xmlns:a16="http://schemas.microsoft.com/office/drawing/2014/main" id="{8945903A-ACFD-44D4-A351-A6D6F69B100F}"/>
                  </a:ext>
                </a:extLst>
              </p:cNvPr>
              <p:cNvSpPr>
                <a:spLocks noChangeShapeType="1"/>
              </p:cNvSpPr>
              <p:nvPr/>
            </p:nvSpPr>
            <p:spPr bwMode="auto">
              <a:xfrm>
                <a:off x="5015"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6" name="Line 325">
                <a:extLst>
                  <a:ext uri="{FF2B5EF4-FFF2-40B4-BE49-F238E27FC236}">
                    <a16:creationId xmlns:a16="http://schemas.microsoft.com/office/drawing/2014/main" id="{5D0601BD-26C7-4356-AF76-4E8B15A49DD3}"/>
                  </a:ext>
                </a:extLst>
              </p:cNvPr>
              <p:cNvSpPr>
                <a:spLocks noChangeShapeType="1"/>
              </p:cNvSpPr>
              <p:nvPr/>
            </p:nvSpPr>
            <p:spPr bwMode="auto">
              <a:xfrm>
                <a:off x="5102"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7" name="Line 326">
                <a:extLst>
                  <a:ext uri="{FF2B5EF4-FFF2-40B4-BE49-F238E27FC236}">
                    <a16:creationId xmlns:a16="http://schemas.microsoft.com/office/drawing/2014/main" id="{44AEA1D5-96D4-46EE-BD52-8A1B2EA2EB99}"/>
                  </a:ext>
                </a:extLst>
              </p:cNvPr>
              <p:cNvSpPr>
                <a:spLocks noChangeShapeType="1"/>
              </p:cNvSpPr>
              <p:nvPr/>
            </p:nvSpPr>
            <p:spPr bwMode="auto">
              <a:xfrm>
                <a:off x="5194"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8" name="Line 327">
                <a:extLst>
                  <a:ext uri="{FF2B5EF4-FFF2-40B4-BE49-F238E27FC236}">
                    <a16:creationId xmlns:a16="http://schemas.microsoft.com/office/drawing/2014/main" id="{9B988240-A0AC-43BF-B80D-237B6E6EED92}"/>
                  </a:ext>
                </a:extLst>
              </p:cNvPr>
              <p:cNvSpPr>
                <a:spLocks noChangeShapeType="1"/>
              </p:cNvSpPr>
              <p:nvPr/>
            </p:nvSpPr>
            <p:spPr bwMode="auto">
              <a:xfrm>
                <a:off x="5281"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19" name="Line 328">
                <a:extLst>
                  <a:ext uri="{FF2B5EF4-FFF2-40B4-BE49-F238E27FC236}">
                    <a16:creationId xmlns:a16="http://schemas.microsoft.com/office/drawing/2014/main" id="{43F556D3-282B-4560-98FC-ABF2E548886D}"/>
                  </a:ext>
                </a:extLst>
              </p:cNvPr>
              <p:cNvSpPr>
                <a:spLocks noChangeShapeType="1"/>
              </p:cNvSpPr>
              <p:nvPr/>
            </p:nvSpPr>
            <p:spPr bwMode="auto">
              <a:xfrm>
                <a:off x="5372"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0" name="Line 329">
                <a:extLst>
                  <a:ext uri="{FF2B5EF4-FFF2-40B4-BE49-F238E27FC236}">
                    <a16:creationId xmlns:a16="http://schemas.microsoft.com/office/drawing/2014/main" id="{F640DFFD-06DE-4A9F-8BB9-6533AB2185B2}"/>
                  </a:ext>
                </a:extLst>
              </p:cNvPr>
              <p:cNvSpPr>
                <a:spLocks noChangeShapeType="1"/>
              </p:cNvSpPr>
              <p:nvPr/>
            </p:nvSpPr>
            <p:spPr bwMode="auto">
              <a:xfrm>
                <a:off x="5459" y="2132"/>
                <a:ext cx="1" cy="29"/>
              </a:xfrm>
              <a:prstGeom prst="line">
                <a:avLst/>
              </a:prstGeom>
              <a:noFill/>
              <a:ln w="7938">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1" name="Rectangle 330">
                <a:extLst>
                  <a:ext uri="{FF2B5EF4-FFF2-40B4-BE49-F238E27FC236}">
                    <a16:creationId xmlns:a16="http://schemas.microsoft.com/office/drawing/2014/main" id="{EB4B91F8-C215-4CD4-A442-96CE5832CE9B}"/>
                  </a:ext>
                </a:extLst>
              </p:cNvPr>
              <p:cNvSpPr>
                <a:spLocks noChangeArrowheads="1"/>
              </p:cNvSpPr>
              <p:nvPr/>
            </p:nvSpPr>
            <p:spPr bwMode="auto">
              <a:xfrm>
                <a:off x="4258" y="2263"/>
                <a:ext cx="165"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Years</a:t>
                </a:r>
                <a:endParaRPr lang="es-ES" altLang="es-ES" sz="1350" kern="0">
                  <a:solidFill>
                    <a:srgbClr val="000000"/>
                  </a:solidFill>
                </a:endParaRPr>
              </a:p>
            </p:txBody>
          </p:sp>
          <p:sp>
            <p:nvSpPr>
              <p:cNvPr id="322" name="Rectangle 331">
                <a:extLst>
                  <a:ext uri="{FF2B5EF4-FFF2-40B4-BE49-F238E27FC236}">
                    <a16:creationId xmlns:a16="http://schemas.microsoft.com/office/drawing/2014/main" id="{F62F636E-5691-42FA-9B95-59213726BCE5}"/>
                  </a:ext>
                </a:extLst>
              </p:cNvPr>
              <p:cNvSpPr>
                <a:spLocks noChangeArrowheads="1"/>
              </p:cNvSpPr>
              <p:nvPr/>
            </p:nvSpPr>
            <p:spPr bwMode="auto">
              <a:xfrm>
                <a:off x="3563" y="2383"/>
                <a:ext cx="1573" cy="130"/>
              </a:xfrm>
              <a:prstGeom prst="rect">
                <a:avLst/>
              </a:prstGeom>
              <a:solidFill>
                <a:srgbClr val="FFFFFF"/>
              </a:solidFill>
              <a:ln w="79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350" kern="0">
                  <a:solidFill>
                    <a:srgbClr val="000000"/>
                  </a:solidFill>
                </a:endParaRPr>
              </a:p>
            </p:txBody>
          </p:sp>
          <p:sp>
            <p:nvSpPr>
              <p:cNvPr id="323" name="Line 332">
                <a:extLst>
                  <a:ext uri="{FF2B5EF4-FFF2-40B4-BE49-F238E27FC236}">
                    <a16:creationId xmlns:a16="http://schemas.microsoft.com/office/drawing/2014/main" id="{EACC1F84-0900-47F3-9388-B4799B47CF4E}"/>
                  </a:ext>
                </a:extLst>
              </p:cNvPr>
              <p:cNvSpPr>
                <a:spLocks noChangeShapeType="1"/>
              </p:cNvSpPr>
              <p:nvPr/>
            </p:nvSpPr>
            <p:spPr bwMode="auto">
              <a:xfrm>
                <a:off x="3592" y="2451"/>
                <a:ext cx="256" cy="1"/>
              </a:xfrm>
              <a:prstGeom prst="line">
                <a:avLst/>
              </a:prstGeom>
              <a:noFill/>
              <a:ln w="22225">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4" name="Line 333">
                <a:extLst>
                  <a:ext uri="{FF2B5EF4-FFF2-40B4-BE49-F238E27FC236}">
                    <a16:creationId xmlns:a16="http://schemas.microsoft.com/office/drawing/2014/main" id="{2F9DFE44-A4C8-467C-AF2C-342FA52890DE}"/>
                  </a:ext>
                </a:extLst>
              </p:cNvPr>
              <p:cNvSpPr>
                <a:spLocks noChangeShapeType="1"/>
              </p:cNvSpPr>
              <p:nvPr/>
            </p:nvSpPr>
            <p:spPr bwMode="auto">
              <a:xfrm>
                <a:off x="4335" y="2451"/>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5" name="Line 334">
                <a:extLst>
                  <a:ext uri="{FF2B5EF4-FFF2-40B4-BE49-F238E27FC236}">
                    <a16:creationId xmlns:a16="http://schemas.microsoft.com/office/drawing/2014/main" id="{2F22C489-D0AC-4CFB-9A0D-31D325A1A9A3}"/>
                  </a:ext>
                </a:extLst>
              </p:cNvPr>
              <p:cNvSpPr>
                <a:spLocks noChangeShapeType="1"/>
              </p:cNvSpPr>
              <p:nvPr/>
            </p:nvSpPr>
            <p:spPr bwMode="auto">
              <a:xfrm>
                <a:off x="4364" y="2451"/>
                <a:ext cx="15"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6" name="Line 335">
                <a:extLst>
                  <a:ext uri="{FF2B5EF4-FFF2-40B4-BE49-F238E27FC236}">
                    <a16:creationId xmlns:a16="http://schemas.microsoft.com/office/drawing/2014/main" id="{FD49E868-80F5-4190-B063-1FDBAFFC1CEB}"/>
                  </a:ext>
                </a:extLst>
              </p:cNvPr>
              <p:cNvSpPr>
                <a:spLocks noChangeShapeType="1"/>
              </p:cNvSpPr>
              <p:nvPr/>
            </p:nvSpPr>
            <p:spPr bwMode="auto">
              <a:xfrm>
                <a:off x="4393" y="2451"/>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7" name="Line 336">
                <a:extLst>
                  <a:ext uri="{FF2B5EF4-FFF2-40B4-BE49-F238E27FC236}">
                    <a16:creationId xmlns:a16="http://schemas.microsoft.com/office/drawing/2014/main" id="{253D352B-794A-42E9-A1EE-34CB0435E0EF}"/>
                  </a:ext>
                </a:extLst>
              </p:cNvPr>
              <p:cNvSpPr>
                <a:spLocks noChangeShapeType="1"/>
              </p:cNvSpPr>
              <p:nvPr/>
            </p:nvSpPr>
            <p:spPr bwMode="auto">
              <a:xfrm>
                <a:off x="4422" y="2451"/>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8" name="Line 337">
                <a:extLst>
                  <a:ext uri="{FF2B5EF4-FFF2-40B4-BE49-F238E27FC236}">
                    <a16:creationId xmlns:a16="http://schemas.microsoft.com/office/drawing/2014/main" id="{17094EFD-9CEE-439E-9C64-592E3EF9A633}"/>
                  </a:ext>
                </a:extLst>
              </p:cNvPr>
              <p:cNvSpPr>
                <a:spLocks noChangeShapeType="1"/>
              </p:cNvSpPr>
              <p:nvPr/>
            </p:nvSpPr>
            <p:spPr bwMode="auto">
              <a:xfrm>
                <a:off x="4451" y="2451"/>
                <a:ext cx="14"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29" name="Line 338">
                <a:extLst>
                  <a:ext uri="{FF2B5EF4-FFF2-40B4-BE49-F238E27FC236}">
                    <a16:creationId xmlns:a16="http://schemas.microsoft.com/office/drawing/2014/main" id="{F23F3A31-7B22-4A2F-895B-EB83BBB1751F}"/>
                  </a:ext>
                </a:extLst>
              </p:cNvPr>
              <p:cNvSpPr>
                <a:spLocks noChangeShapeType="1"/>
              </p:cNvSpPr>
              <p:nvPr/>
            </p:nvSpPr>
            <p:spPr bwMode="auto">
              <a:xfrm>
                <a:off x="4480" y="2451"/>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30" name="Line 339">
                <a:extLst>
                  <a:ext uri="{FF2B5EF4-FFF2-40B4-BE49-F238E27FC236}">
                    <a16:creationId xmlns:a16="http://schemas.microsoft.com/office/drawing/2014/main" id="{5AA89BCA-0F17-4D45-897F-9DB84C5243AD}"/>
                  </a:ext>
                </a:extLst>
              </p:cNvPr>
              <p:cNvSpPr>
                <a:spLocks noChangeShapeType="1"/>
              </p:cNvSpPr>
              <p:nvPr/>
            </p:nvSpPr>
            <p:spPr bwMode="auto">
              <a:xfrm>
                <a:off x="4509" y="2451"/>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31" name="Line 340">
                <a:extLst>
                  <a:ext uri="{FF2B5EF4-FFF2-40B4-BE49-F238E27FC236}">
                    <a16:creationId xmlns:a16="http://schemas.microsoft.com/office/drawing/2014/main" id="{DFF497BF-6021-4995-B28B-A4167C00CC1E}"/>
                  </a:ext>
                </a:extLst>
              </p:cNvPr>
              <p:cNvSpPr>
                <a:spLocks noChangeShapeType="1"/>
              </p:cNvSpPr>
              <p:nvPr/>
            </p:nvSpPr>
            <p:spPr bwMode="auto">
              <a:xfrm>
                <a:off x="4538" y="2451"/>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32" name="Line 341">
                <a:extLst>
                  <a:ext uri="{FF2B5EF4-FFF2-40B4-BE49-F238E27FC236}">
                    <a16:creationId xmlns:a16="http://schemas.microsoft.com/office/drawing/2014/main" id="{E3218A30-29B2-48BE-9542-55E869152B4A}"/>
                  </a:ext>
                </a:extLst>
              </p:cNvPr>
              <p:cNvSpPr>
                <a:spLocks noChangeShapeType="1"/>
              </p:cNvSpPr>
              <p:nvPr/>
            </p:nvSpPr>
            <p:spPr bwMode="auto">
              <a:xfrm>
                <a:off x="4567" y="2451"/>
                <a:ext cx="19" cy="1"/>
              </a:xfrm>
              <a:prstGeom prst="line">
                <a:avLst/>
              </a:prstGeom>
              <a:noFill/>
              <a:ln w="22225">
                <a:solidFill>
                  <a:srgbClr val="A0A0A0"/>
                </a:solidFill>
                <a:round/>
                <a:headEnd/>
                <a:tailEnd/>
              </a:ln>
              <a:extLst>
                <a:ext uri="{909E8E84-426E-40dd-AFC4-6F175D3DCCD1}">
                  <a14:hiddenFill xmlns="" xmlns:a14="http://schemas.microsoft.com/office/drawing/2010/main">
                    <a:noFill/>
                  </a14:hiddenFill>
                </a:ext>
              </a:extLst>
            </p:spPr>
            <p:txBody>
              <a:bodyPr/>
              <a:lstStyle/>
              <a:p>
                <a:pPr defTabSz="685800">
                  <a:defRPr/>
                </a:pPr>
                <a:endParaRPr lang="en-US" sz="1013" kern="0">
                  <a:solidFill>
                    <a:srgbClr val="000000"/>
                  </a:solidFill>
                  <a:latin typeface="Calibri" panose="020F0502020204030204"/>
                </a:endParaRPr>
              </a:p>
            </p:txBody>
          </p:sp>
          <p:sp>
            <p:nvSpPr>
              <p:cNvPr id="333" name="Rectangle 342">
                <a:extLst>
                  <a:ext uri="{FF2B5EF4-FFF2-40B4-BE49-F238E27FC236}">
                    <a16:creationId xmlns:a16="http://schemas.microsoft.com/office/drawing/2014/main" id="{1341D7B1-7B0D-428C-9803-56DF27EC75E7}"/>
                  </a:ext>
                </a:extLst>
              </p:cNvPr>
              <p:cNvSpPr>
                <a:spLocks noChangeArrowheads="1"/>
              </p:cNvSpPr>
              <p:nvPr/>
            </p:nvSpPr>
            <p:spPr bwMode="auto">
              <a:xfrm>
                <a:off x="3891" y="2412"/>
                <a:ext cx="314"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Resistance</a:t>
                </a:r>
                <a:endParaRPr lang="es-ES" altLang="es-ES" sz="1350" kern="0">
                  <a:solidFill>
                    <a:srgbClr val="000000"/>
                  </a:solidFill>
                </a:endParaRPr>
              </a:p>
            </p:txBody>
          </p:sp>
          <p:sp>
            <p:nvSpPr>
              <p:cNvPr id="334" name="Rectangle 343">
                <a:extLst>
                  <a:ext uri="{FF2B5EF4-FFF2-40B4-BE49-F238E27FC236}">
                    <a16:creationId xmlns:a16="http://schemas.microsoft.com/office/drawing/2014/main" id="{A228330A-3F84-46CC-8E38-1544BF308154}"/>
                  </a:ext>
                </a:extLst>
              </p:cNvPr>
              <p:cNvSpPr>
                <a:spLocks noChangeArrowheads="1"/>
              </p:cNvSpPr>
              <p:nvPr/>
            </p:nvSpPr>
            <p:spPr bwMode="auto">
              <a:xfrm>
                <a:off x="4629" y="2412"/>
                <a:ext cx="423" cy="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r>
                  <a:rPr lang="es-ES" altLang="es-ES" sz="506" kern="0">
                    <a:solidFill>
                      <a:srgbClr val="000000"/>
                    </a:solidFill>
                    <a:latin typeface="Arial" panose="020B0604020202020204" pitchFamily="34" charset="0"/>
                  </a:rPr>
                  <a:t>Non resistance</a:t>
                </a:r>
                <a:endParaRPr lang="es-ES" altLang="es-ES" sz="1350" kern="0">
                  <a:solidFill>
                    <a:srgbClr val="000000"/>
                  </a:solidFill>
                </a:endParaRPr>
              </a:p>
            </p:txBody>
          </p:sp>
          <p:sp>
            <p:nvSpPr>
              <p:cNvPr id="335" name="Rectangle 345">
                <a:extLst>
                  <a:ext uri="{FF2B5EF4-FFF2-40B4-BE49-F238E27FC236}">
                    <a16:creationId xmlns:a16="http://schemas.microsoft.com/office/drawing/2014/main" id="{8D333A4C-39F2-47A4-AD30-DA502EF8FDD2}"/>
                  </a:ext>
                </a:extLst>
              </p:cNvPr>
              <p:cNvSpPr>
                <a:spLocks noChangeArrowheads="1"/>
              </p:cNvSpPr>
              <p:nvPr/>
            </p:nvSpPr>
            <p:spPr bwMode="auto">
              <a:xfrm>
                <a:off x="3414" y="705"/>
                <a:ext cx="1867" cy="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685800">
                  <a:spcBef>
                    <a:spcPct val="0"/>
                  </a:spcBef>
                  <a:buNone/>
                  <a:defRPr/>
                </a:pPr>
                <a:r>
                  <a:rPr lang="en-US" altLang="es-ES" sz="675" b="1" kern="0" noProof="1">
                    <a:solidFill>
                      <a:srgbClr val="000000"/>
                    </a:solidFill>
                    <a:latin typeface="Arial" panose="020B0604020202020204" pitchFamily="34" charset="0"/>
                  </a:rPr>
                  <a:t>Transformation to post-PV MF&amp;AL</a:t>
                </a:r>
                <a:endParaRPr lang="en-US" altLang="es-ES" sz="675" b="1" kern="0" noProof="1">
                  <a:solidFill>
                    <a:srgbClr val="000000"/>
                  </a:solidFill>
                </a:endParaRPr>
              </a:p>
            </p:txBody>
          </p:sp>
          <p:sp>
            <p:nvSpPr>
              <p:cNvPr id="336" name="Text Box 9">
                <a:extLst>
                  <a:ext uri="{FF2B5EF4-FFF2-40B4-BE49-F238E27FC236}">
                    <a16:creationId xmlns:a16="http://schemas.microsoft.com/office/drawing/2014/main" id="{4D82393A-F389-46CF-8148-A3EA1DB182F7}"/>
                  </a:ext>
                </a:extLst>
              </p:cNvPr>
              <p:cNvSpPr txBox="1">
                <a:spLocks noChangeArrowheads="1"/>
              </p:cNvSpPr>
              <p:nvPr/>
            </p:nvSpPr>
            <p:spPr bwMode="auto">
              <a:xfrm>
                <a:off x="4237" y="936"/>
                <a:ext cx="1387" cy="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685800">
                  <a:spcBef>
                    <a:spcPct val="0"/>
                  </a:spcBef>
                  <a:buNone/>
                  <a:defRPr/>
                </a:pPr>
                <a:r>
                  <a:rPr lang="en-US" altLang="es-ES" sz="675" b="1" kern="0" noProof="1">
                    <a:solidFill>
                      <a:srgbClr val="000000"/>
                    </a:solidFill>
                    <a:latin typeface="Arial" panose="020B0604020202020204" pitchFamily="34" charset="0"/>
                  </a:rPr>
                  <a:t>HR: 6.8 (IC95%: 3.0-15.4)</a:t>
                </a:r>
              </a:p>
            </p:txBody>
          </p:sp>
          <p:sp>
            <p:nvSpPr>
              <p:cNvPr id="337" name="Text Box 10">
                <a:extLst>
                  <a:ext uri="{FF2B5EF4-FFF2-40B4-BE49-F238E27FC236}">
                    <a16:creationId xmlns:a16="http://schemas.microsoft.com/office/drawing/2014/main" id="{D253D890-E301-42F9-94CF-0B43E2F303C8}"/>
                  </a:ext>
                </a:extLst>
              </p:cNvPr>
              <p:cNvSpPr txBox="1">
                <a:spLocks noChangeArrowheads="1"/>
              </p:cNvSpPr>
              <p:nvPr/>
            </p:nvSpPr>
            <p:spPr bwMode="auto">
              <a:xfrm>
                <a:off x="4399" y="1650"/>
                <a:ext cx="1248" cy="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685800">
                  <a:spcBef>
                    <a:spcPct val="0"/>
                  </a:spcBef>
                  <a:buNone/>
                  <a:defRPr/>
                </a:pPr>
                <a:r>
                  <a:rPr lang="es-ES" altLang="es-ES" sz="675" b="1" i="1" kern="0">
                    <a:solidFill>
                      <a:srgbClr val="000000"/>
                    </a:solidFill>
                    <a:latin typeface="Arial" panose="020B0604020202020204" pitchFamily="34" charset="0"/>
                  </a:rPr>
                  <a:t>P </a:t>
                </a:r>
                <a:r>
                  <a:rPr lang="es-ES" altLang="es-ES" sz="675" b="1" kern="0" noProof="1">
                    <a:solidFill>
                      <a:srgbClr val="000000"/>
                    </a:solidFill>
                    <a:latin typeface="Arial" panose="020B0604020202020204" pitchFamily="34" charset="0"/>
                  </a:rPr>
                  <a:t>&lt;0</a:t>
                </a:r>
                <a:r>
                  <a:rPr lang="es-ES" altLang="es-ES" sz="675" b="1" kern="0">
                    <a:solidFill>
                      <a:srgbClr val="000000"/>
                    </a:solidFill>
                    <a:latin typeface="Arial" panose="020B0604020202020204" pitchFamily="34" charset="0"/>
                  </a:rPr>
                  <a:t>.</a:t>
                </a:r>
                <a:r>
                  <a:rPr lang="es-ES" altLang="es-ES" sz="675" b="1" kern="0" noProof="1">
                    <a:solidFill>
                      <a:srgbClr val="000000"/>
                    </a:solidFill>
                    <a:latin typeface="Arial" panose="020B0604020202020204" pitchFamily="34" charset="0"/>
                  </a:rPr>
                  <a:t>001</a:t>
                </a:r>
              </a:p>
            </p:txBody>
          </p:sp>
          <p:sp>
            <p:nvSpPr>
              <p:cNvPr id="338" name="Text Box 11">
                <a:extLst>
                  <a:ext uri="{FF2B5EF4-FFF2-40B4-BE49-F238E27FC236}">
                    <a16:creationId xmlns:a16="http://schemas.microsoft.com/office/drawing/2014/main" id="{BA671C57-1AE7-4D12-9572-872C5A745EB5}"/>
                  </a:ext>
                </a:extLst>
              </p:cNvPr>
              <p:cNvSpPr txBox="1">
                <a:spLocks noChangeArrowheads="1"/>
              </p:cNvSpPr>
              <p:nvPr/>
            </p:nvSpPr>
            <p:spPr bwMode="auto">
              <a:xfrm>
                <a:off x="1568" y="1650"/>
                <a:ext cx="1248" cy="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685800">
                  <a:spcBef>
                    <a:spcPct val="0"/>
                  </a:spcBef>
                  <a:buNone/>
                  <a:defRPr/>
                </a:pPr>
                <a:r>
                  <a:rPr lang="es-ES" altLang="es-ES" sz="675" b="1" i="1" kern="0" dirty="0">
                    <a:solidFill>
                      <a:srgbClr val="000000"/>
                    </a:solidFill>
                    <a:latin typeface="Arial" panose="020B0604020202020204" pitchFamily="34" charset="0"/>
                  </a:rPr>
                  <a:t>P </a:t>
                </a:r>
                <a:r>
                  <a:rPr lang="es-ES" altLang="es-ES" sz="675" b="1" kern="0" noProof="1">
                    <a:solidFill>
                      <a:srgbClr val="000000"/>
                    </a:solidFill>
                    <a:latin typeface="Arial" panose="020B0604020202020204" pitchFamily="34" charset="0"/>
                  </a:rPr>
                  <a:t>&lt;0</a:t>
                </a:r>
                <a:r>
                  <a:rPr lang="es-ES" altLang="es-ES" sz="675" b="1" kern="0" dirty="0">
                    <a:solidFill>
                      <a:srgbClr val="000000"/>
                    </a:solidFill>
                    <a:latin typeface="Arial" panose="020B0604020202020204" pitchFamily="34" charset="0"/>
                  </a:rPr>
                  <a:t>.</a:t>
                </a:r>
                <a:r>
                  <a:rPr lang="es-ES" altLang="es-ES" sz="675" b="1" kern="0" noProof="1">
                    <a:solidFill>
                      <a:srgbClr val="000000"/>
                    </a:solidFill>
                    <a:latin typeface="Arial" panose="020B0604020202020204" pitchFamily="34" charset="0"/>
                  </a:rPr>
                  <a:t>001</a:t>
                </a:r>
              </a:p>
            </p:txBody>
          </p:sp>
          <p:sp>
            <p:nvSpPr>
              <p:cNvPr id="339" name="Text Box 16">
                <a:extLst>
                  <a:ext uri="{FF2B5EF4-FFF2-40B4-BE49-F238E27FC236}">
                    <a16:creationId xmlns:a16="http://schemas.microsoft.com/office/drawing/2014/main" id="{F5FD10D3-0237-4FF4-9C79-3BA66743FFD9}"/>
                  </a:ext>
                </a:extLst>
              </p:cNvPr>
              <p:cNvSpPr txBox="1">
                <a:spLocks noChangeArrowheads="1"/>
              </p:cNvSpPr>
              <p:nvPr/>
            </p:nvSpPr>
            <p:spPr bwMode="auto">
              <a:xfrm>
                <a:off x="1536" y="930"/>
                <a:ext cx="1365" cy="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defTabSz="685800">
                  <a:spcBef>
                    <a:spcPct val="0"/>
                  </a:spcBef>
                  <a:buNone/>
                  <a:defRPr/>
                </a:pPr>
                <a:r>
                  <a:rPr lang="en-US" altLang="es-ES" sz="675" b="1" kern="0" noProof="1">
                    <a:solidFill>
                      <a:srgbClr val="000000"/>
                    </a:solidFill>
                    <a:latin typeface="Arial" panose="020B0604020202020204" pitchFamily="34" charset="0"/>
                  </a:rPr>
                  <a:t>HR: 5.6 (IC95%: 2.7-11.9)</a:t>
                </a:r>
              </a:p>
            </p:txBody>
          </p:sp>
        </p:grpSp>
        <p:sp>
          <p:nvSpPr>
            <p:cNvPr id="5" name="1 Rectángulo">
              <a:extLst>
                <a:ext uri="{FF2B5EF4-FFF2-40B4-BE49-F238E27FC236}">
                  <a16:creationId xmlns:a16="http://schemas.microsoft.com/office/drawing/2014/main" id="{204ACD18-6643-4F7F-BE41-F30E81986748}"/>
                </a:ext>
              </a:extLst>
            </p:cNvPr>
            <p:cNvSpPr>
              <a:spLocks noChangeArrowheads="1"/>
            </p:cNvSpPr>
            <p:nvPr/>
          </p:nvSpPr>
          <p:spPr bwMode="auto">
            <a:xfrm>
              <a:off x="301625" y="973138"/>
              <a:ext cx="8548688" cy="3124200"/>
            </a:xfrm>
            <a:prstGeom prst="rect">
              <a:avLst/>
            </a:prstGeom>
            <a:noFill/>
            <a:ln w="19050">
              <a:solidFill>
                <a:srgbClr val="652E88"/>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defTabSz="685800">
                <a:spcBef>
                  <a:spcPct val="0"/>
                </a:spcBef>
                <a:buNone/>
                <a:defRPr/>
              </a:pPr>
              <a:endParaRPr lang="es-ES" altLang="es-ES" sz="1575" kern="0">
                <a:solidFill>
                  <a:srgbClr val="000000"/>
                </a:solidFill>
                <a:latin typeface="Arial" panose="020B0604020202020204" pitchFamily="34" charset="0"/>
              </a:endParaRPr>
            </a:p>
          </p:txBody>
        </p:sp>
      </p:grpSp>
      <p:sp>
        <p:nvSpPr>
          <p:cNvPr id="340" name="Title 4">
            <a:extLst>
              <a:ext uri="{FF2B5EF4-FFF2-40B4-BE49-F238E27FC236}">
                <a16:creationId xmlns:a16="http://schemas.microsoft.com/office/drawing/2014/main" id="{5BA59495-3A18-4B55-9853-9E7A322F966F}"/>
              </a:ext>
            </a:extLst>
          </p:cNvPr>
          <p:cNvSpPr txBox="1">
            <a:spLocks/>
          </p:cNvSpPr>
          <p:nvPr/>
        </p:nvSpPr>
        <p:spPr>
          <a:xfrm>
            <a:off x="175900" y="85922"/>
            <a:ext cx="11177900" cy="7406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defTabSz="685800">
              <a:defRPr/>
            </a:pPr>
            <a:r>
              <a:rPr lang="en-US" altLang="es-ES" b="0" noProof="1">
                <a:solidFill>
                  <a:schemeClr val="tx1"/>
                </a:solidFill>
                <a:latin typeface="Arial"/>
                <a:cs typeface="Arial"/>
              </a:rPr>
              <a:t>Resistance to hydroxyurea (HU) adversely affects survival and disease progression in PV</a:t>
            </a:r>
            <a:endParaRPr lang="en-US" b="0" dirty="0">
              <a:solidFill>
                <a:schemeClr val="tx1"/>
              </a:solidFill>
              <a:latin typeface="Arial"/>
              <a:cs typeface="Arial"/>
            </a:endParaRPr>
          </a:p>
        </p:txBody>
      </p:sp>
      <p:sp>
        <p:nvSpPr>
          <p:cNvPr id="341" name="Content Placeholder 2">
            <a:extLst>
              <a:ext uri="{FF2B5EF4-FFF2-40B4-BE49-F238E27FC236}">
                <a16:creationId xmlns:a16="http://schemas.microsoft.com/office/drawing/2014/main" id="{BD195420-EC8B-4E22-AE08-87A4D6055643}"/>
              </a:ext>
            </a:extLst>
          </p:cNvPr>
          <p:cNvSpPr txBox="1">
            <a:spLocks/>
          </p:cNvSpPr>
          <p:nvPr/>
        </p:nvSpPr>
        <p:spPr>
          <a:xfrm>
            <a:off x="1402935" y="5234935"/>
            <a:ext cx="8797521" cy="1002377"/>
          </a:xfrm>
          <a:prstGeom prst="rect">
            <a:avLst/>
          </a:prstGeom>
        </p:spPr>
        <p:txBody>
          <a:bodyPr vert="horz" lIns="68580" tIns="34290" rIns="68580" bIns="3429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881" indent="-192881" defTabSz="685800">
              <a:spcBef>
                <a:spcPts val="750"/>
              </a:spcBef>
              <a:buClr>
                <a:srgbClr val="652E88"/>
              </a:buClr>
              <a:defRPr/>
            </a:pPr>
            <a:r>
              <a:rPr lang="en-US" altLang="es-ES" sz="1200" b="1" noProof="1">
                <a:solidFill>
                  <a:srgbClr val="000000"/>
                </a:solidFill>
                <a:latin typeface="Arial"/>
              </a:rPr>
              <a:t>Resistance and intolerance to HU occurred in 13% and 11% of 261 PV patients</a:t>
            </a:r>
          </a:p>
          <a:p>
            <a:pPr marL="192881" indent="-192881" defTabSz="685800">
              <a:spcBef>
                <a:spcPts val="750"/>
              </a:spcBef>
              <a:buClr>
                <a:srgbClr val="652E88"/>
              </a:buClr>
              <a:defRPr/>
            </a:pPr>
            <a:r>
              <a:rPr lang="en-US" altLang="es-ES" sz="1200" noProof="1">
                <a:solidFill>
                  <a:srgbClr val="000000"/>
                </a:solidFill>
                <a:latin typeface="Arial"/>
              </a:rPr>
              <a:t>Intolerance to HU can be a reason to move patients to second-line therapy but does not entail any prognostic significance</a:t>
            </a:r>
          </a:p>
          <a:p>
            <a:pPr marL="192881" indent="-192881" defTabSz="685800">
              <a:spcBef>
                <a:spcPts val="750"/>
              </a:spcBef>
              <a:buClr>
                <a:srgbClr val="652E88"/>
              </a:buClr>
              <a:defRPr/>
            </a:pPr>
            <a:endParaRPr lang="en-US" sz="1200" dirty="0">
              <a:solidFill>
                <a:srgbClr val="000000"/>
              </a:solidFill>
              <a:latin typeface="Arial"/>
            </a:endParaRPr>
          </a:p>
        </p:txBody>
      </p:sp>
      <p:sp>
        <p:nvSpPr>
          <p:cNvPr id="342" name="5 CuadroTexto">
            <a:extLst>
              <a:ext uri="{FF2B5EF4-FFF2-40B4-BE49-F238E27FC236}">
                <a16:creationId xmlns:a16="http://schemas.microsoft.com/office/drawing/2014/main" id="{1B8638A9-DBCE-4A28-BC1A-5E90F6D9B168}"/>
              </a:ext>
            </a:extLst>
          </p:cNvPr>
          <p:cNvSpPr txBox="1">
            <a:spLocks noChangeArrowheads="1"/>
          </p:cNvSpPr>
          <p:nvPr/>
        </p:nvSpPr>
        <p:spPr bwMode="auto">
          <a:xfrm>
            <a:off x="4439816" y="6517172"/>
            <a:ext cx="593834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40000"/>
              </a:spcBef>
              <a:buClr>
                <a:schemeClr val="tx2"/>
              </a:buClr>
              <a:buChar char="•"/>
              <a:defRPr sz="3200" b="1">
                <a:solidFill>
                  <a:schemeClr val="tx1"/>
                </a:solidFill>
                <a:latin typeface="Arial" pitchFamily="34" charset="0"/>
              </a:defRPr>
            </a:lvl1pPr>
            <a:lvl2pPr marL="742950" indent="-285750" eaLnBrk="0" hangingPunct="0">
              <a:spcBef>
                <a:spcPct val="20000"/>
              </a:spcBef>
              <a:buClr>
                <a:schemeClr val="tx2"/>
              </a:buClr>
              <a:buChar char="–"/>
              <a:defRPr sz="2800" b="1">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sz="2400" b="1">
                <a:solidFill>
                  <a:schemeClr val="tx1"/>
                </a:solidFill>
                <a:latin typeface="Arial" pitchFamily="34" charset="0"/>
              </a:defRPr>
            </a:lvl3pPr>
            <a:lvl4pPr marL="1600200" indent="-228600" eaLnBrk="0" hangingPunct="0">
              <a:spcBef>
                <a:spcPct val="20000"/>
              </a:spcBef>
              <a:buClr>
                <a:schemeClr val="tx2"/>
              </a:buClr>
              <a:buChar char="–"/>
              <a:defRPr sz="2000" b="1">
                <a:solidFill>
                  <a:schemeClr val="tx1"/>
                </a:solidFill>
                <a:latin typeface="Arial" pitchFamily="34" charset="0"/>
              </a:defRPr>
            </a:lvl4pPr>
            <a:lvl5pPr marL="2057400" indent="-228600" eaLnBrk="0" hangingPunct="0">
              <a:spcBef>
                <a:spcPct val="20000"/>
              </a:spcBef>
              <a:buClr>
                <a:schemeClr val="tx2"/>
              </a:buClr>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b="1">
                <a:solidFill>
                  <a:schemeClr val="tx1"/>
                </a:solidFill>
                <a:latin typeface="Arial" pitchFamily="34" charset="0"/>
              </a:defRPr>
            </a:lvl9pPr>
          </a:lstStyle>
          <a:p>
            <a:pPr algn="ctr" defTabSz="685800" eaLnBrk="1" hangingPunct="1">
              <a:spcBef>
                <a:spcPct val="0"/>
              </a:spcBef>
              <a:buClrTx/>
              <a:buNone/>
              <a:defRPr/>
            </a:pPr>
            <a:r>
              <a:rPr lang="en-US" altLang="es-ES" sz="600" b="0" kern="0" noProof="1">
                <a:solidFill>
                  <a:srgbClr val="000000"/>
                </a:solidFill>
              </a:rPr>
              <a:t>Alvarez-Larrán A, et al. Blood. 2012;119(6):1363-1369. </a:t>
            </a:r>
            <a:endParaRPr lang="en-GB" altLang="es-ES" sz="600" b="0" kern="0" noProof="1">
              <a:solidFill>
                <a:srgbClr val="000000"/>
              </a:solidFill>
            </a:endParaRPr>
          </a:p>
        </p:txBody>
      </p:sp>
      <p:sp>
        <p:nvSpPr>
          <p:cNvPr id="343" name="Rectangle 342"/>
          <p:cNvSpPr/>
          <p:nvPr/>
        </p:nvSpPr>
        <p:spPr>
          <a:xfrm>
            <a:off x="1055441" y="4714559"/>
            <a:ext cx="10298359" cy="461665"/>
          </a:xfrm>
          <a:prstGeom prst="rect">
            <a:avLst/>
          </a:prstGeom>
        </p:spPr>
        <p:txBody>
          <a:bodyPr wrap="square">
            <a:spAutoFit/>
          </a:bodyPr>
          <a:lstStyle/>
          <a:p>
            <a:pPr defTabSz="685800"/>
            <a:r>
              <a:rPr lang="en-US" sz="2400" b="1" dirty="0">
                <a:solidFill>
                  <a:srgbClr val="C00000"/>
                </a:solidFill>
                <a:latin typeface="Calibri" panose="020F0502020204030204"/>
              </a:rPr>
              <a:t>Resistance or intolerance to HU increase risk of death by more than 5 times</a:t>
            </a:r>
          </a:p>
        </p:txBody>
      </p:sp>
    </p:spTree>
    <p:extLst>
      <p:ext uri="{BB962C8B-B14F-4D97-AF65-F5344CB8AC3E}">
        <p14:creationId xmlns:p14="http://schemas.microsoft.com/office/powerpoint/2010/main" val="204689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asellaDiTesto 40">
            <a:extLst>
              <a:ext uri="{FF2B5EF4-FFF2-40B4-BE49-F238E27FC236}">
                <a16:creationId xmlns:a16="http://schemas.microsoft.com/office/drawing/2014/main" id="{754EEB2B-EDA3-0A99-84C1-8CEAFD29638A}"/>
              </a:ext>
            </a:extLst>
          </p:cNvPr>
          <p:cNvSpPr txBox="1"/>
          <p:nvPr/>
        </p:nvSpPr>
        <p:spPr>
          <a:xfrm>
            <a:off x="615596" y="1185591"/>
            <a:ext cx="11168062" cy="1080000"/>
          </a:xfrm>
          <a:prstGeom prst="roundRect">
            <a:avLst>
              <a:gd name="adj" fmla="val 20457"/>
            </a:avLst>
          </a:prstGeom>
          <a:solidFill>
            <a:schemeClr val="bg1"/>
          </a:solidFill>
          <a:effectLst>
            <a:outerShdw blurRad="127000" dist="127000" dir="16200000"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p:txBody>
      </p:sp>
      <p:sp>
        <p:nvSpPr>
          <p:cNvPr id="2" name="Title 1">
            <a:extLst>
              <a:ext uri="{FF2B5EF4-FFF2-40B4-BE49-F238E27FC236}">
                <a16:creationId xmlns:a16="http://schemas.microsoft.com/office/drawing/2014/main" id="{2AF646BA-91EF-CB2B-F451-590B8976E878}"/>
              </a:ext>
            </a:extLst>
          </p:cNvPr>
          <p:cNvSpPr>
            <a:spLocks noGrp="1"/>
          </p:cNvSpPr>
          <p:nvPr>
            <p:ph type="title"/>
          </p:nvPr>
        </p:nvSpPr>
        <p:spPr>
          <a:xfrm>
            <a:off x="204529" y="79859"/>
            <a:ext cx="10515600" cy="859241"/>
          </a:xfrm>
        </p:spPr>
        <p:txBody>
          <a:bodyPr/>
          <a:lstStyle/>
          <a:p>
            <a:pPr>
              <a:lnSpc>
                <a:spcPct val="95000"/>
              </a:lnSpc>
            </a:pPr>
            <a:r>
              <a:rPr lang="en-GB" sz="3000" dirty="0">
                <a:latin typeface="Arial" panose="020B0604020202020204" pitchFamily="34" charset="0"/>
                <a:cs typeface="Arial" panose="020B0604020202020204" pitchFamily="34" charset="0"/>
              </a:rPr>
              <a:t>Italian RWE: Study Population</a:t>
            </a:r>
          </a:p>
        </p:txBody>
      </p:sp>
      <p:sp>
        <p:nvSpPr>
          <p:cNvPr id="8" name="TextBox 7">
            <a:extLst>
              <a:ext uri="{FF2B5EF4-FFF2-40B4-BE49-F238E27FC236}">
                <a16:creationId xmlns:a16="http://schemas.microsoft.com/office/drawing/2014/main" id="{BB8E1651-E03D-723C-CBDF-96EF5E617C8F}"/>
              </a:ext>
            </a:extLst>
          </p:cNvPr>
          <p:cNvSpPr txBox="1"/>
          <p:nvPr/>
        </p:nvSpPr>
        <p:spPr>
          <a:xfrm>
            <a:off x="604838" y="1414469"/>
            <a:ext cx="11174412"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Overall, </a:t>
            </a:r>
            <a:r>
              <a:rPr lang="en-GB" sz="2000" b="1" dirty="0">
                <a:latin typeface="Arial" panose="020B0604020202020204" pitchFamily="34" charset="0"/>
                <a:cs typeface="Arial" panose="020B0604020202020204" pitchFamily="34" charset="0"/>
              </a:rPr>
              <a:t>563 patients received HU for at least 12 months and were included in this analysis.</a:t>
            </a:r>
          </a:p>
        </p:txBody>
      </p:sp>
      <p:cxnSp>
        <p:nvCxnSpPr>
          <p:cNvPr id="3" name="Connettore diritto 2">
            <a:extLst>
              <a:ext uri="{FF2B5EF4-FFF2-40B4-BE49-F238E27FC236}">
                <a16:creationId xmlns:a16="http://schemas.microsoft.com/office/drawing/2014/main" id="{073275C3-46A5-1582-8B32-617910CE8B12}"/>
              </a:ext>
            </a:extLst>
          </p:cNvPr>
          <p:cNvCxnSpPr>
            <a:cxnSpLocks/>
          </p:cNvCxnSpPr>
          <p:nvPr/>
        </p:nvCxnSpPr>
        <p:spPr>
          <a:xfrm>
            <a:off x="2225370" y="3037983"/>
            <a:ext cx="5803263" cy="0"/>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sp>
        <p:nvSpPr>
          <p:cNvPr id="4" name="Rettangolo con angoli arrotondati 3">
            <a:extLst>
              <a:ext uri="{FF2B5EF4-FFF2-40B4-BE49-F238E27FC236}">
                <a16:creationId xmlns:a16="http://schemas.microsoft.com/office/drawing/2014/main" id="{5FA2A1D8-4C26-780F-0E27-2BB3BFA80CBF}"/>
              </a:ext>
            </a:extLst>
          </p:cNvPr>
          <p:cNvSpPr/>
          <p:nvPr/>
        </p:nvSpPr>
        <p:spPr>
          <a:xfrm>
            <a:off x="604838" y="2531566"/>
            <a:ext cx="1620532" cy="1012833"/>
          </a:xfrm>
          <a:prstGeom prst="roundRect">
            <a:avLst/>
          </a:prstGeom>
          <a:solidFill>
            <a:srgbClr val="1E429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b="1" dirty="0">
                <a:latin typeface="Arial" panose="020B0604020202020204" pitchFamily="34" charset="0"/>
                <a:cs typeface="Arial" panose="020B0604020202020204" pitchFamily="34" charset="0"/>
              </a:rPr>
              <a:t>934 PV</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patients</a:t>
            </a:r>
          </a:p>
        </p:txBody>
      </p:sp>
      <p:sp>
        <p:nvSpPr>
          <p:cNvPr id="5" name="Rettangolo con angoli arrotondati 4">
            <a:extLst>
              <a:ext uri="{FF2B5EF4-FFF2-40B4-BE49-F238E27FC236}">
                <a16:creationId xmlns:a16="http://schemas.microsoft.com/office/drawing/2014/main" id="{0C1CE08A-977F-B89B-4F3F-D4753E30F0E6}"/>
              </a:ext>
            </a:extLst>
          </p:cNvPr>
          <p:cNvSpPr/>
          <p:nvPr/>
        </p:nvSpPr>
        <p:spPr>
          <a:xfrm>
            <a:off x="2484506" y="2521694"/>
            <a:ext cx="1620532" cy="1012833"/>
          </a:xfrm>
          <a:prstGeom prst="roundRect">
            <a:avLst/>
          </a:prstGeom>
          <a:solidFill>
            <a:srgbClr val="1E429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a:latin typeface="Arial" panose="020B0604020202020204" pitchFamily="34" charset="0"/>
                <a:cs typeface="Arial" panose="020B0604020202020204" pitchFamily="34" charset="0"/>
              </a:rPr>
              <a:t>614 PV patients treated with HU</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for ≥12 months</a:t>
            </a:r>
          </a:p>
        </p:txBody>
      </p:sp>
      <p:sp>
        <p:nvSpPr>
          <p:cNvPr id="6" name="Rettangolo con angoli arrotondati 5">
            <a:extLst>
              <a:ext uri="{FF2B5EF4-FFF2-40B4-BE49-F238E27FC236}">
                <a16:creationId xmlns:a16="http://schemas.microsoft.com/office/drawing/2014/main" id="{9516D6D7-F3DA-58E7-0254-D37FF1E4E566}"/>
              </a:ext>
            </a:extLst>
          </p:cNvPr>
          <p:cNvSpPr/>
          <p:nvPr/>
        </p:nvSpPr>
        <p:spPr>
          <a:xfrm>
            <a:off x="6165844" y="2521694"/>
            <a:ext cx="1620532" cy="1012833"/>
          </a:xfrm>
          <a:prstGeom prst="roundRect">
            <a:avLst/>
          </a:prstGeom>
          <a:solidFill>
            <a:srgbClr val="1E429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a:latin typeface="Arial" panose="020B0604020202020204" pitchFamily="34" charset="0"/>
                <a:cs typeface="Arial" panose="020B0604020202020204" pitchFamily="34" charset="0"/>
              </a:rPr>
              <a:t>563 PV patients treated with HU </a:t>
            </a:r>
            <a:r>
              <a:rPr lang="en-GB" sz="1400" dirty="0">
                <a:latin typeface="Arial" panose="020B0604020202020204" pitchFamily="34" charset="0"/>
                <a:cs typeface="Arial" panose="020B0604020202020204" pitchFamily="34" charset="0"/>
              </a:rPr>
              <a:t>for ≥12 month</a:t>
            </a:r>
          </a:p>
        </p:txBody>
      </p:sp>
      <p:sp>
        <p:nvSpPr>
          <p:cNvPr id="7" name="Rettangolo con angoli arrotondati 6">
            <a:extLst>
              <a:ext uri="{FF2B5EF4-FFF2-40B4-BE49-F238E27FC236}">
                <a16:creationId xmlns:a16="http://schemas.microsoft.com/office/drawing/2014/main" id="{5C43D230-D4DA-6D55-3A6B-C547671AB4CA}"/>
              </a:ext>
            </a:extLst>
          </p:cNvPr>
          <p:cNvSpPr/>
          <p:nvPr/>
        </p:nvSpPr>
        <p:spPr>
          <a:xfrm>
            <a:off x="3843938" y="3809753"/>
            <a:ext cx="3040175" cy="720000"/>
          </a:xfrm>
          <a:prstGeom prst="round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a:solidFill>
                  <a:srgbClr val="002068"/>
                </a:solidFill>
                <a:latin typeface="Arial" panose="020B0604020202020204" pitchFamily="34" charset="0"/>
                <a:cs typeface="Arial" panose="020B0604020202020204" pitchFamily="34" charset="0"/>
              </a:rPr>
              <a:t>51 PATIENT EXCLUDED:</a:t>
            </a:r>
            <a:br>
              <a:rPr lang="en-GB" sz="1400" b="1" dirty="0">
                <a:solidFill>
                  <a:srgbClr val="002068"/>
                </a:solidFill>
                <a:latin typeface="Arial" panose="020B0604020202020204" pitchFamily="34" charset="0"/>
                <a:cs typeface="Arial" panose="020B0604020202020204" pitchFamily="34" charset="0"/>
              </a:rPr>
            </a:br>
            <a:r>
              <a:rPr lang="en-GB" sz="1400" dirty="0">
                <a:solidFill>
                  <a:srgbClr val="002068"/>
                </a:solidFill>
                <a:latin typeface="Arial" panose="020B0604020202020204" pitchFamily="34" charset="0"/>
                <a:cs typeface="Arial" panose="020B0604020202020204" pitchFamily="34" charset="0"/>
              </a:rPr>
              <a:t>HU STOP, followed by no therapy</a:t>
            </a:r>
            <a:br>
              <a:rPr lang="en-GB" sz="1400" dirty="0">
                <a:solidFill>
                  <a:srgbClr val="002068"/>
                </a:solidFill>
                <a:latin typeface="Arial" panose="020B0604020202020204" pitchFamily="34" charset="0"/>
                <a:cs typeface="Arial" panose="020B0604020202020204" pitchFamily="34" charset="0"/>
              </a:rPr>
            </a:br>
            <a:r>
              <a:rPr lang="en-GB" sz="1400" dirty="0">
                <a:solidFill>
                  <a:srgbClr val="002068"/>
                </a:solidFill>
                <a:latin typeface="Arial" panose="020B0604020202020204" pitchFamily="34" charset="0"/>
                <a:cs typeface="Arial" panose="020B0604020202020204" pitchFamily="34" charset="0"/>
              </a:rPr>
              <a:t>or only busulfan/interferons</a:t>
            </a:r>
          </a:p>
        </p:txBody>
      </p:sp>
      <p:sp>
        <p:nvSpPr>
          <p:cNvPr id="9" name="Rettangolo con angoli arrotondati 8">
            <a:extLst>
              <a:ext uri="{FF2B5EF4-FFF2-40B4-BE49-F238E27FC236}">
                <a16:creationId xmlns:a16="http://schemas.microsoft.com/office/drawing/2014/main" id="{35C0E496-6B2E-C9E3-7E51-8A9E2CDEB15A}"/>
              </a:ext>
            </a:extLst>
          </p:cNvPr>
          <p:cNvSpPr/>
          <p:nvPr/>
        </p:nvSpPr>
        <p:spPr>
          <a:xfrm>
            <a:off x="4214348" y="4984951"/>
            <a:ext cx="1913129" cy="931806"/>
          </a:xfrm>
          <a:prstGeom prst="round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dirty="0">
                <a:solidFill>
                  <a:srgbClr val="002068"/>
                </a:solidFill>
                <a:latin typeface="Arial" panose="020B0604020202020204" pitchFamily="34" charset="0"/>
                <a:cs typeface="Arial" panose="020B0604020202020204" pitchFamily="34" charset="0"/>
              </a:rPr>
              <a:t>212: no or &lt;12-month exposure to HU</a:t>
            </a:r>
          </a:p>
        </p:txBody>
      </p:sp>
      <p:sp>
        <p:nvSpPr>
          <p:cNvPr id="10" name="Rettangolo con angoli arrotondati 9">
            <a:extLst>
              <a:ext uri="{FF2B5EF4-FFF2-40B4-BE49-F238E27FC236}">
                <a16:creationId xmlns:a16="http://schemas.microsoft.com/office/drawing/2014/main" id="{9695CFED-D6EF-A90D-61B3-B6FC9D1B6D07}"/>
              </a:ext>
            </a:extLst>
          </p:cNvPr>
          <p:cNvSpPr/>
          <p:nvPr/>
        </p:nvSpPr>
        <p:spPr>
          <a:xfrm>
            <a:off x="3011178" y="4997579"/>
            <a:ext cx="1093859" cy="931806"/>
          </a:xfrm>
          <a:prstGeom prst="round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dirty="0">
                <a:solidFill>
                  <a:srgbClr val="002068"/>
                </a:solidFill>
                <a:latin typeface="Arial" panose="020B0604020202020204" pitchFamily="34" charset="0"/>
                <a:cs typeface="Arial" panose="020B0604020202020204" pitchFamily="34" charset="0"/>
              </a:rPr>
              <a:t>41: HU start before 2005</a:t>
            </a:r>
          </a:p>
        </p:txBody>
      </p:sp>
      <p:sp>
        <p:nvSpPr>
          <p:cNvPr id="11" name="Rettangolo con angoli arrotondati 10">
            <a:extLst>
              <a:ext uri="{FF2B5EF4-FFF2-40B4-BE49-F238E27FC236}">
                <a16:creationId xmlns:a16="http://schemas.microsoft.com/office/drawing/2014/main" id="{CA074E4D-D516-7E00-AC9A-EC5A0B3A7931}"/>
              </a:ext>
            </a:extLst>
          </p:cNvPr>
          <p:cNvSpPr/>
          <p:nvPr/>
        </p:nvSpPr>
        <p:spPr>
          <a:xfrm>
            <a:off x="1808008" y="4995596"/>
            <a:ext cx="1093859" cy="931806"/>
          </a:xfrm>
          <a:prstGeom prst="round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dirty="0">
                <a:solidFill>
                  <a:srgbClr val="002068"/>
                </a:solidFill>
                <a:latin typeface="Arial" panose="020B0604020202020204" pitchFamily="34" charset="0"/>
                <a:cs typeface="Arial" panose="020B0604020202020204" pitchFamily="34" charset="0"/>
              </a:rPr>
              <a:t>15: excess missing data</a:t>
            </a:r>
          </a:p>
        </p:txBody>
      </p:sp>
      <p:sp>
        <p:nvSpPr>
          <p:cNvPr id="12" name="Rettangolo con angoli arrotondati 11">
            <a:extLst>
              <a:ext uri="{FF2B5EF4-FFF2-40B4-BE49-F238E27FC236}">
                <a16:creationId xmlns:a16="http://schemas.microsoft.com/office/drawing/2014/main" id="{F173DC20-F041-443D-CFC1-1C4BBDE1140A}"/>
              </a:ext>
            </a:extLst>
          </p:cNvPr>
          <p:cNvSpPr/>
          <p:nvPr/>
        </p:nvSpPr>
        <p:spPr>
          <a:xfrm>
            <a:off x="604838" y="4997579"/>
            <a:ext cx="1093859" cy="931806"/>
          </a:xfrm>
          <a:prstGeom prst="round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dirty="0">
                <a:solidFill>
                  <a:srgbClr val="002068"/>
                </a:solidFill>
                <a:latin typeface="Arial" panose="020B0604020202020204" pitchFamily="34" charset="0"/>
                <a:cs typeface="Arial" panose="020B0604020202020204" pitchFamily="34" charset="0"/>
              </a:rPr>
              <a:t>52:lack of 2016 WHO criteria</a:t>
            </a:r>
          </a:p>
        </p:txBody>
      </p:sp>
      <p:sp>
        <p:nvSpPr>
          <p:cNvPr id="13" name="Rettangolo con angoli arrotondati 12">
            <a:extLst>
              <a:ext uri="{FF2B5EF4-FFF2-40B4-BE49-F238E27FC236}">
                <a16:creationId xmlns:a16="http://schemas.microsoft.com/office/drawing/2014/main" id="{D7962C7B-DB5D-9825-CE00-0255A069B45B}"/>
              </a:ext>
            </a:extLst>
          </p:cNvPr>
          <p:cNvSpPr/>
          <p:nvPr/>
        </p:nvSpPr>
        <p:spPr>
          <a:xfrm>
            <a:off x="7831967" y="5065089"/>
            <a:ext cx="1782403" cy="663812"/>
          </a:xfrm>
          <a:prstGeom prst="roundRect">
            <a:avLst/>
          </a:prstGeom>
          <a:solidFill>
            <a:srgbClr val="A7A8AA"/>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Arial" panose="020B0604020202020204" pitchFamily="34" charset="0"/>
                <a:cs typeface="Arial" panose="020B0604020202020204" pitchFamily="34" charset="0"/>
              </a:rPr>
              <a:t>HU-POOR</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283 (71.3%)</a:t>
            </a:r>
          </a:p>
        </p:txBody>
      </p:sp>
      <p:sp>
        <p:nvSpPr>
          <p:cNvPr id="14" name="Rettangolo con angoli arrotondati 13">
            <a:extLst>
              <a:ext uri="{FF2B5EF4-FFF2-40B4-BE49-F238E27FC236}">
                <a16:creationId xmlns:a16="http://schemas.microsoft.com/office/drawing/2014/main" id="{EDE0BDB4-4C7B-0D78-F7D2-9BF61EB04BA8}"/>
              </a:ext>
            </a:extLst>
          </p:cNvPr>
          <p:cNvSpPr/>
          <p:nvPr/>
        </p:nvSpPr>
        <p:spPr>
          <a:xfrm>
            <a:off x="9695397" y="5059660"/>
            <a:ext cx="1782403" cy="663812"/>
          </a:xfrm>
          <a:prstGeom prst="roundRect">
            <a:avLst/>
          </a:prstGeom>
          <a:solidFill>
            <a:srgbClr val="0460A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latin typeface="Arial" panose="020B0604020202020204" pitchFamily="34" charset="0"/>
                <a:cs typeface="Arial" panose="020B0604020202020204" pitchFamily="34" charset="0"/>
              </a:rPr>
              <a:t>HU-RUX</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114 (28,7%)</a:t>
            </a:r>
          </a:p>
        </p:txBody>
      </p:sp>
      <p:sp>
        <p:nvSpPr>
          <p:cNvPr id="15" name="Rettangolo con angoli arrotondati 14">
            <a:extLst>
              <a:ext uri="{FF2B5EF4-FFF2-40B4-BE49-F238E27FC236}">
                <a16:creationId xmlns:a16="http://schemas.microsoft.com/office/drawing/2014/main" id="{7EB3D2FF-8CB7-B14C-E223-3F169AD5F088}"/>
              </a:ext>
            </a:extLst>
          </p:cNvPr>
          <p:cNvSpPr/>
          <p:nvPr/>
        </p:nvSpPr>
        <p:spPr>
          <a:xfrm>
            <a:off x="8358457" y="1972082"/>
            <a:ext cx="2520000" cy="720000"/>
          </a:xfrm>
          <a:prstGeom prst="roundRect">
            <a:avLst/>
          </a:prstGeom>
          <a:solidFill>
            <a:srgbClr val="FFC1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Arial" panose="020B0604020202020204" pitchFamily="34" charset="0"/>
                <a:cs typeface="Arial" panose="020B0604020202020204" pitchFamily="34" charset="0"/>
              </a:rPr>
              <a:t>166 complete responders</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(HU-CR)</a:t>
            </a:r>
          </a:p>
        </p:txBody>
      </p:sp>
      <p:sp>
        <p:nvSpPr>
          <p:cNvPr id="16" name="Rettangolo con angoli arrotondati 15">
            <a:extLst>
              <a:ext uri="{FF2B5EF4-FFF2-40B4-BE49-F238E27FC236}">
                <a16:creationId xmlns:a16="http://schemas.microsoft.com/office/drawing/2014/main" id="{E68FE50A-A2B9-A79B-A361-0400140B2BFB}"/>
              </a:ext>
            </a:extLst>
          </p:cNvPr>
          <p:cNvSpPr/>
          <p:nvPr/>
        </p:nvSpPr>
        <p:spPr>
          <a:xfrm>
            <a:off x="8358457" y="3315013"/>
            <a:ext cx="2520000" cy="607700"/>
          </a:xfrm>
          <a:prstGeom prst="roundRect">
            <a:avLst/>
          </a:prstGeom>
          <a:solidFill>
            <a:srgbClr val="002068"/>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solidFill>
                  <a:schemeClr val="bg1"/>
                </a:solidFill>
                <a:latin typeface="Arial" panose="020B0604020202020204" pitchFamily="34" charset="0"/>
                <a:cs typeface="Arial" panose="020B0604020202020204" pitchFamily="34" charset="0"/>
              </a:rPr>
              <a:t>397 POOR RESPONDERS</a:t>
            </a:r>
          </a:p>
        </p:txBody>
      </p:sp>
      <p:sp>
        <p:nvSpPr>
          <p:cNvPr id="17" name="Rettangolo con un angolo arrotondato 16">
            <a:extLst>
              <a:ext uri="{FF2B5EF4-FFF2-40B4-BE49-F238E27FC236}">
                <a16:creationId xmlns:a16="http://schemas.microsoft.com/office/drawing/2014/main" id="{2C5A67DE-A4BA-2160-B1EF-37E9CDBAE46A}"/>
              </a:ext>
            </a:extLst>
          </p:cNvPr>
          <p:cNvSpPr/>
          <p:nvPr/>
        </p:nvSpPr>
        <p:spPr>
          <a:xfrm>
            <a:off x="8358457" y="3975528"/>
            <a:ext cx="1255913" cy="526673"/>
          </a:xfrm>
          <a:prstGeom prst="round1Rect">
            <a:avLst>
              <a:gd name="adj" fmla="val 0"/>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dirty="0">
                <a:solidFill>
                  <a:srgbClr val="002068"/>
                </a:solidFill>
                <a:latin typeface="Arial" panose="020B0604020202020204" pitchFamily="34" charset="0"/>
                <a:cs typeface="Arial" panose="020B0604020202020204" pitchFamily="34" charset="0"/>
              </a:rPr>
              <a:t>Partial response</a:t>
            </a:r>
            <a:br>
              <a:rPr lang="en-GB" sz="1200" dirty="0">
                <a:solidFill>
                  <a:srgbClr val="002068"/>
                </a:solidFill>
                <a:latin typeface="Arial" panose="020B0604020202020204" pitchFamily="34" charset="0"/>
                <a:cs typeface="Arial" panose="020B0604020202020204" pitchFamily="34" charset="0"/>
              </a:rPr>
            </a:br>
            <a:r>
              <a:rPr lang="en-GB" sz="1200" dirty="0">
                <a:solidFill>
                  <a:srgbClr val="002068"/>
                </a:solidFill>
                <a:latin typeface="Arial" panose="020B0604020202020204" pitchFamily="34" charset="0"/>
                <a:cs typeface="Arial" panose="020B0604020202020204" pitchFamily="34" charset="0"/>
              </a:rPr>
              <a:t>264 (66.5%)</a:t>
            </a:r>
          </a:p>
        </p:txBody>
      </p:sp>
      <p:sp>
        <p:nvSpPr>
          <p:cNvPr id="18" name="Rettangolo con un angolo arrotondato 17">
            <a:extLst>
              <a:ext uri="{FF2B5EF4-FFF2-40B4-BE49-F238E27FC236}">
                <a16:creationId xmlns:a16="http://schemas.microsoft.com/office/drawing/2014/main" id="{0ABBE41E-50C4-0AC8-72F1-8A9C0D1878A0}"/>
              </a:ext>
            </a:extLst>
          </p:cNvPr>
          <p:cNvSpPr/>
          <p:nvPr/>
        </p:nvSpPr>
        <p:spPr>
          <a:xfrm>
            <a:off x="9695397" y="3975528"/>
            <a:ext cx="1176919" cy="526673"/>
          </a:xfrm>
          <a:prstGeom prst="round1Rect">
            <a:avLst>
              <a:gd name="adj" fmla="val 0"/>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dirty="0">
                <a:solidFill>
                  <a:srgbClr val="002068"/>
                </a:solidFill>
                <a:latin typeface="Arial" panose="020B0604020202020204" pitchFamily="34" charset="0"/>
                <a:cs typeface="Arial" panose="020B0604020202020204" pitchFamily="34" charset="0"/>
              </a:rPr>
              <a:t>No response</a:t>
            </a:r>
            <a:br>
              <a:rPr lang="en-GB" sz="1200" dirty="0">
                <a:solidFill>
                  <a:srgbClr val="002068"/>
                </a:solidFill>
                <a:latin typeface="Arial" panose="020B0604020202020204" pitchFamily="34" charset="0"/>
                <a:cs typeface="Arial" panose="020B0604020202020204" pitchFamily="34" charset="0"/>
              </a:rPr>
            </a:br>
            <a:r>
              <a:rPr lang="en-GB" sz="1200" dirty="0">
                <a:solidFill>
                  <a:srgbClr val="002068"/>
                </a:solidFill>
                <a:latin typeface="Arial" panose="020B0604020202020204" pitchFamily="34" charset="0"/>
                <a:cs typeface="Arial" panose="020B0604020202020204" pitchFamily="34" charset="0"/>
              </a:rPr>
              <a:t>133 (28.7%)</a:t>
            </a:r>
          </a:p>
        </p:txBody>
      </p:sp>
      <p:cxnSp>
        <p:nvCxnSpPr>
          <p:cNvPr id="19" name="Connettore diritto 18">
            <a:extLst>
              <a:ext uri="{FF2B5EF4-FFF2-40B4-BE49-F238E27FC236}">
                <a16:creationId xmlns:a16="http://schemas.microsoft.com/office/drawing/2014/main" id="{585D658F-20AE-8258-A3FD-8DF602AB881A}"/>
              </a:ext>
            </a:extLst>
          </p:cNvPr>
          <p:cNvCxnSpPr>
            <a:cxnSpLocks/>
          </p:cNvCxnSpPr>
          <p:nvPr/>
        </p:nvCxnSpPr>
        <p:spPr>
          <a:xfrm>
            <a:off x="2354938" y="3035156"/>
            <a:ext cx="0" cy="1960440"/>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sp>
        <p:nvSpPr>
          <p:cNvPr id="20" name="Rettangolo con angoli arrotondati 19">
            <a:extLst>
              <a:ext uri="{FF2B5EF4-FFF2-40B4-BE49-F238E27FC236}">
                <a16:creationId xmlns:a16="http://schemas.microsoft.com/office/drawing/2014/main" id="{BCD90309-3404-E296-F5C1-E00DC602DA38}"/>
              </a:ext>
            </a:extLst>
          </p:cNvPr>
          <p:cNvSpPr/>
          <p:nvPr/>
        </p:nvSpPr>
        <p:spPr>
          <a:xfrm>
            <a:off x="1273194" y="3809753"/>
            <a:ext cx="2158510" cy="720000"/>
          </a:xfrm>
          <a:prstGeom prst="round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a:solidFill>
                  <a:srgbClr val="002068"/>
                </a:solidFill>
                <a:latin typeface="Arial" panose="020B0604020202020204" pitchFamily="34" charset="0"/>
                <a:cs typeface="Arial" panose="020B0604020202020204" pitchFamily="34" charset="0"/>
              </a:rPr>
              <a:t>320 PV patients </a:t>
            </a:r>
            <a:br>
              <a:rPr lang="en-GB" sz="1400" b="1" dirty="0">
                <a:solidFill>
                  <a:srgbClr val="002068"/>
                </a:solidFill>
                <a:latin typeface="Arial" panose="020B0604020202020204" pitchFamily="34" charset="0"/>
                <a:cs typeface="Arial" panose="020B0604020202020204" pitchFamily="34" charset="0"/>
              </a:rPr>
            </a:br>
            <a:r>
              <a:rPr lang="en-GB" sz="1400" b="1" dirty="0">
                <a:solidFill>
                  <a:srgbClr val="002068"/>
                </a:solidFill>
                <a:latin typeface="Arial" panose="020B0604020202020204" pitchFamily="34" charset="0"/>
                <a:cs typeface="Arial" panose="020B0604020202020204" pitchFamily="34" charset="0"/>
              </a:rPr>
              <a:t>preliminarily excluded</a:t>
            </a:r>
            <a:endParaRPr lang="en-GB" sz="1400" dirty="0">
              <a:solidFill>
                <a:srgbClr val="002068"/>
              </a:solidFill>
              <a:latin typeface="Arial" panose="020B0604020202020204" pitchFamily="34" charset="0"/>
              <a:cs typeface="Arial" panose="020B0604020202020204" pitchFamily="34" charset="0"/>
            </a:endParaRPr>
          </a:p>
        </p:txBody>
      </p:sp>
      <p:cxnSp>
        <p:nvCxnSpPr>
          <p:cNvPr id="21" name="Connettore diritto 20">
            <a:extLst>
              <a:ext uri="{FF2B5EF4-FFF2-40B4-BE49-F238E27FC236}">
                <a16:creationId xmlns:a16="http://schemas.microsoft.com/office/drawing/2014/main" id="{2470A511-3972-7EBE-3009-5606269E5D4E}"/>
              </a:ext>
            </a:extLst>
          </p:cNvPr>
          <p:cNvCxnSpPr>
            <a:cxnSpLocks/>
          </p:cNvCxnSpPr>
          <p:nvPr/>
        </p:nvCxnSpPr>
        <p:spPr>
          <a:xfrm>
            <a:off x="1207894" y="4796394"/>
            <a:ext cx="3755950" cy="0"/>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4DABF4CF-48CA-7B97-D30B-8481EEC0EE85}"/>
              </a:ext>
            </a:extLst>
          </p:cNvPr>
          <p:cNvCxnSpPr>
            <a:cxnSpLocks/>
          </p:cNvCxnSpPr>
          <p:nvPr/>
        </p:nvCxnSpPr>
        <p:spPr>
          <a:xfrm flipV="1">
            <a:off x="1207894" y="4796394"/>
            <a:ext cx="0" cy="188557"/>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D5F0EBA9-F65C-9FDB-B1F3-4E7D2B4A8D44}"/>
              </a:ext>
            </a:extLst>
          </p:cNvPr>
          <p:cNvCxnSpPr>
            <a:cxnSpLocks/>
          </p:cNvCxnSpPr>
          <p:nvPr/>
        </p:nvCxnSpPr>
        <p:spPr>
          <a:xfrm flipV="1">
            <a:off x="3558108" y="4796394"/>
            <a:ext cx="0" cy="188557"/>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71536DED-B2A1-86E9-A4A5-31824BC38EAD}"/>
              </a:ext>
            </a:extLst>
          </p:cNvPr>
          <p:cNvCxnSpPr>
            <a:cxnSpLocks/>
          </p:cNvCxnSpPr>
          <p:nvPr/>
        </p:nvCxnSpPr>
        <p:spPr>
          <a:xfrm flipV="1">
            <a:off x="4963844" y="4796394"/>
            <a:ext cx="0" cy="188557"/>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359B4FAD-0B11-091F-7498-52A250EE990A}"/>
              </a:ext>
            </a:extLst>
          </p:cNvPr>
          <p:cNvCxnSpPr>
            <a:cxnSpLocks/>
          </p:cNvCxnSpPr>
          <p:nvPr/>
        </p:nvCxnSpPr>
        <p:spPr>
          <a:xfrm flipV="1">
            <a:off x="5364026" y="3030936"/>
            <a:ext cx="0" cy="778818"/>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sp>
        <p:nvSpPr>
          <p:cNvPr id="26" name="Rettangolo con un angolo arrotondato 25">
            <a:extLst>
              <a:ext uri="{FF2B5EF4-FFF2-40B4-BE49-F238E27FC236}">
                <a16:creationId xmlns:a16="http://schemas.microsoft.com/office/drawing/2014/main" id="{836D63D4-157C-7650-091A-A5C9AB2E97F9}"/>
              </a:ext>
            </a:extLst>
          </p:cNvPr>
          <p:cNvSpPr/>
          <p:nvPr/>
        </p:nvSpPr>
        <p:spPr>
          <a:xfrm>
            <a:off x="10788818" y="2152082"/>
            <a:ext cx="900000" cy="360000"/>
          </a:xfrm>
          <a:prstGeom prst="round1Rect">
            <a:avLst>
              <a:gd name="adj" fmla="val 0"/>
            </a:avLst>
          </a:prstGeom>
          <a:solidFill>
            <a:srgbClr val="FFFFFF"/>
          </a:solidFill>
          <a:ln w="25400">
            <a:solidFill>
              <a:srgbClr val="FFC100"/>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b="1" dirty="0">
                <a:solidFill>
                  <a:srgbClr val="A7A8AA"/>
                </a:solidFill>
                <a:latin typeface="Arial" panose="020B0604020202020204" pitchFamily="34" charset="0"/>
                <a:cs typeface="Arial" panose="020B0604020202020204" pitchFamily="34" charset="0"/>
              </a:rPr>
              <a:t>(29.5%)</a:t>
            </a:r>
          </a:p>
        </p:txBody>
      </p:sp>
      <p:cxnSp>
        <p:nvCxnSpPr>
          <p:cNvPr id="28" name="Connettore diritto 27">
            <a:extLst>
              <a:ext uri="{FF2B5EF4-FFF2-40B4-BE49-F238E27FC236}">
                <a16:creationId xmlns:a16="http://schemas.microsoft.com/office/drawing/2014/main" id="{9ABEDFAF-FD86-4C62-8ACE-F9FFB6D30A09}"/>
              </a:ext>
            </a:extLst>
          </p:cNvPr>
          <p:cNvCxnSpPr>
            <a:cxnSpLocks/>
          </p:cNvCxnSpPr>
          <p:nvPr/>
        </p:nvCxnSpPr>
        <p:spPr>
          <a:xfrm flipV="1">
            <a:off x="8003124" y="2330691"/>
            <a:ext cx="0" cy="1288171"/>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FCED7B6A-936A-282B-5E5D-9C73EE00210D}"/>
              </a:ext>
            </a:extLst>
          </p:cNvPr>
          <p:cNvCxnSpPr>
            <a:cxnSpLocks/>
          </p:cNvCxnSpPr>
          <p:nvPr/>
        </p:nvCxnSpPr>
        <p:spPr>
          <a:xfrm flipV="1">
            <a:off x="9654883" y="3922712"/>
            <a:ext cx="0" cy="729240"/>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4DC56452-0D1F-06A5-749B-89629DD56E02}"/>
              </a:ext>
            </a:extLst>
          </p:cNvPr>
          <p:cNvCxnSpPr>
            <a:cxnSpLocks/>
          </p:cNvCxnSpPr>
          <p:nvPr/>
        </p:nvCxnSpPr>
        <p:spPr>
          <a:xfrm>
            <a:off x="8723168" y="4651952"/>
            <a:ext cx="1863430" cy="0"/>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1B08DB16-47BC-7015-464F-815A996E97BE}"/>
              </a:ext>
            </a:extLst>
          </p:cNvPr>
          <p:cNvCxnSpPr>
            <a:cxnSpLocks/>
          </p:cNvCxnSpPr>
          <p:nvPr/>
        </p:nvCxnSpPr>
        <p:spPr>
          <a:xfrm flipV="1">
            <a:off x="8723168" y="4651952"/>
            <a:ext cx="0" cy="407708"/>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444B2C-1835-DD3A-CA55-2D1E6C95C20E}"/>
              </a:ext>
            </a:extLst>
          </p:cNvPr>
          <p:cNvCxnSpPr>
            <a:cxnSpLocks/>
          </p:cNvCxnSpPr>
          <p:nvPr/>
        </p:nvCxnSpPr>
        <p:spPr>
          <a:xfrm flipV="1">
            <a:off x="10586598" y="4651952"/>
            <a:ext cx="0" cy="407708"/>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5D836F18-867C-023B-0BDD-A317017CFAB9}"/>
              </a:ext>
            </a:extLst>
          </p:cNvPr>
          <p:cNvCxnSpPr>
            <a:cxnSpLocks/>
            <a:endCxn id="15" idx="1"/>
          </p:cNvCxnSpPr>
          <p:nvPr/>
        </p:nvCxnSpPr>
        <p:spPr>
          <a:xfrm>
            <a:off x="8007170" y="2330691"/>
            <a:ext cx="351287" cy="1391"/>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D289BAA3-D917-A24C-F0E8-7DB43A34BD3E}"/>
              </a:ext>
            </a:extLst>
          </p:cNvPr>
          <p:cNvCxnSpPr>
            <a:cxnSpLocks/>
          </p:cNvCxnSpPr>
          <p:nvPr/>
        </p:nvCxnSpPr>
        <p:spPr>
          <a:xfrm>
            <a:off x="8007170" y="3618863"/>
            <a:ext cx="351288" cy="0"/>
          </a:xfrm>
          <a:prstGeom prst="line">
            <a:avLst/>
          </a:prstGeom>
          <a:ln w="25400">
            <a:solidFill>
              <a:srgbClr val="A7A8AA"/>
            </a:solidFill>
          </a:ln>
        </p:spPr>
        <p:style>
          <a:lnRef idx="1">
            <a:schemeClr val="accent1"/>
          </a:lnRef>
          <a:fillRef idx="0">
            <a:schemeClr val="accent1"/>
          </a:fillRef>
          <a:effectRef idx="0">
            <a:schemeClr val="accent1"/>
          </a:effectRef>
          <a:fontRef idx="minor">
            <a:schemeClr val="tx1"/>
          </a:fontRef>
        </p:style>
      </p:cxnSp>
      <p:sp>
        <p:nvSpPr>
          <p:cNvPr id="35" name="TextBox 6">
            <a:extLst>
              <a:ext uri="{FF2B5EF4-FFF2-40B4-BE49-F238E27FC236}">
                <a16:creationId xmlns:a16="http://schemas.microsoft.com/office/drawing/2014/main" id="{72CC395F-ECCA-EF43-EF20-C7933ADDD256}"/>
              </a:ext>
            </a:extLst>
          </p:cNvPr>
          <p:cNvSpPr txBox="1"/>
          <p:nvPr/>
        </p:nvSpPr>
        <p:spPr>
          <a:xfrm>
            <a:off x="604838" y="6192858"/>
            <a:ext cx="10980000" cy="244162"/>
          </a:xfrm>
          <a:prstGeom prst="rect">
            <a:avLst/>
          </a:prstGeom>
          <a:noFill/>
        </p:spPr>
        <p:txBody>
          <a:bodyPr wrap="square" lIns="0" tIns="0" rIns="0" bIns="0">
            <a:noAutofit/>
          </a:bodyPr>
          <a:lstStyle/>
          <a:p>
            <a:r>
              <a:rPr lang="en-GB" sz="1100" dirty="0">
                <a:latin typeface="Arial" panose="020B0604020202020204" pitchFamily="34" charset="0"/>
                <a:cs typeface="Arial" panose="020B0604020202020204" pitchFamily="34" charset="0"/>
              </a:rPr>
              <a:t>Study flowchart. Number of individuals at each stage of the study.</a:t>
            </a:r>
          </a:p>
        </p:txBody>
      </p:sp>
      <p:sp>
        <p:nvSpPr>
          <p:cNvPr id="38" name="Rettangolo con un angolo arrotondato 37">
            <a:extLst>
              <a:ext uri="{FF2B5EF4-FFF2-40B4-BE49-F238E27FC236}">
                <a16:creationId xmlns:a16="http://schemas.microsoft.com/office/drawing/2014/main" id="{9D5BC225-2484-B713-3C59-B508405D01F9}"/>
              </a:ext>
            </a:extLst>
          </p:cNvPr>
          <p:cNvSpPr/>
          <p:nvPr/>
        </p:nvSpPr>
        <p:spPr>
          <a:xfrm>
            <a:off x="10788818" y="3438863"/>
            <a:ext cx="900000" cy="360000"/>
          </a:xfrm>
          <a:prstGeom prst="round1Rect">
            <a:avLst>
              <a:gd name="adj" fmla="val 0"/>
            </a:avLst>
          </a:prstGeom>
          <a:solidFill>
            <a:srgbClr val="FFFFFF"/>
          </a:solidFill>
          <a:ln w="25400">
            <a:solidFill>
              <a:srgbClr val="002068"/>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600" b="1" dirty="0">
                <a:solidFill>
                  <a:srgbClr val="A7A8AA"/>
                </a:solidFill>
                <a:latin typeface="Arial" panose="020B0604020202020204" pitchFamily="34" charset="0"/>
                <a:cs typeface="Arial" panose="020B0604020202020204" pitchFamily="34" charset="0"/>
              </a:rPr>
              <a:t>(70.5%)</a:t>
            </a:r>
          </a:p>
        </p:txBody>
      </p:sp>
      <p:sp>
        <p:nvSpPr>
          <p:cNvPr id="27" name="Date Placeholder 3">
            <a:extLst>
              <a:ext uri="{FF2B5EF4-FFF2-40B4-BE49-F238E27FC236}">
                <a16:creationId xmlns:a16="http://schemas.microsoft.com/office/drawing/2014/main" id="{DBDC779B-B5CE-84DC-04D9-0E8697C8C2EB}"/>
              </a:ext>
            </a:extLst>
          </p:cNvPr>
          <p:cNvSpPr txBox="1">
            <a:spLocks/>
          </p:cNvSpPr>
          <p:nvPr/>
        </p:nvSpPr>
        <p:spPr>
          <a:xfrm>
            <a:off x="838200" y="6356350"/>
            <a:ext cx="2743200"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26/04/24</a:t>
            </a:r>
            <a:endParaRPr lang="it-IT" dirty="0"/>
          </a:p>
        </p:txBody>
      </p:sp>
      <p:sp>
        <p:nvSpPr>
          <p:cNvPr id="36" name="Footer Placeholder 4">
            <a:extLst>
              <a:ext uri="{FF2B5EF4-FFF2-40B4-BE49-F238E27FC236}">
                <a16:creationId xmlns:a16="http://schemas.microsoft.com/office/drawing/2014/main" id="{8749167B-EDC9-6C0D-F890-3078DC096AF4}"/>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CC10240256000</a:t>
            </a:r>
            <a:endParaRPr lang="it-IT" dirty="0"/>
          </a:p>
        </p:txBody>
      </p:sp>
    </p:spTree>
    <p:extLst>
      <p:ext uri="{BB962C8B-B14F-4D97-AF65-F5344CB8AC3E}">
        <p14:creationId xmlns:p14="http://schemas.microsoft.com/office/powerpoint/2010/main" val="273660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11533F7-8A95-D944-44F3-B1102144BF00}"/>
              </a:ext>
            </a:extLst>
          </p:cNvPr>
          <p:cNvSpPr txBox="1"/>
          <p:nvPr/>
        </p:nvSpPr>
        <p:spPr>
          <a:xfrm>
            <a:off x="511969" y="5710518"/>
            <a:ext cx="11168062" cy="1147482"/>
          </a:xfrm>
          <a:prstGeom prst="roundRect">
            <a:avLst>
              <a:gd name="adj" fmla="val 20457"/>
            </a:avLst>
          </a:prstGeom>
          <a:solidFill>
            <a:schemeClr val="bg1"/>
          </a:solidFill>
          <a:effectLst>
            <a:outerShdw blurRad="127000" dist="127000" dir="16200000"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p:txBody>
      </p:sp>
      <p:sp>
        <p:nvSpPr>
          <p:cNvPr id="6" name="Title 5">
            <a:extLst>
              <a:ext uri="{FF2B5EF4-FFF2-40B4-BE49-F238E27FC236}">
                <a16:creationId xmlns:a16="http://schemas.microsoft.com/office/drawing/2014/main" id="{1E1A04FC-9BC7-46BE-8B3A-71C6C1F21869}"/>
              </a:ext>
            </a:extLst>
          </p:cNvPr>
          <p:cNvSpPr>
            <a:spLocks noGrp="1"/>
          </p:cNvSpPr>
          <p:nvPr>
            <p:ph type="title"/>
          </p:nvPr>
        </p:nvSpPr>
        <p:spPr>
          <a:xfrm>
            <a:off x="213628" y="211227"/>
            <a:ext cx="11168062" cy="537210"/>
          </a:xfrm>
        </p:spPr>
        <p:txBody>
          <a:bodyPr>
            <a:normAutofit fontScale="90000"/>
          </a:bodyPr>
          <a:lstStyle/>
          <a:p>
            <a:r>
              <a:rPr lang="en-GB" dirty="0">
                <a:latin typeface="+mn-lt"/>
              </a:rPr>
              <a:t>Factors associated with early switch</a:t>
            </a:r>
          </a:p>
        </p:txBody>
      </p:sp>
      <p:pic>
        <p:nvPicPr>
          <p:cNvPr id="11" name="Immagine 10">
            <a:extLst>
              <a:ext uri="{FF2B5EF4-FFF2-40B4-BE49-F238E27FC236}">
                <a16:creationId xmlns:a16="http://schemas.microsoft.com/office/drawing/2014/main" id="{9507E83C-5C9A-7987-F560-3B090FDEBB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0310" y="1289213"/>
            <a:ext cx="10571380" cy="3974937"/>
          </a:xfrm>
          <a:prstGeom prst="rect">
            <a:avLst/>
          </a:prstGeom>
        </p:spPr>
      </p:pic>
      <p:sp>
        <p:nvSpPr>
          <p:cNvPr id="7" name="Content Placeholder 6">
            <a:extLst>
              <a:ext uri="{FF2B5EF4-FFF2-40B4-BE49-F238E27FC236}">
                <a16:creationId xmlns:a16="http://schemas.microsoft.com/office/drawing/2014/main" id="{F8C95F4C-4D86-BF8A-7B74-2D994AC782F5}"/>
              </a:ext>
            </a:extLst>
          </p:cNvPr>
          <p:cNvSpPr>
            <a:spLocks noGrp="1"/>
          </p:cNvSpPr>
          <p:nvPr>
            <p:ph idx="1"/>
          </p:nvPr>
        </p:nvSpPr>
        <p:spPr>
          <a:xfrm>
            <a:off x="2317195" y="5812008"/>
            <a:ext cx="7557611" cy="701731"/>
          </a:xfrm>
        </p:spPr>
        <p:txBody>
          <a:bodyPr wrap="square">
            <a:spAutoFit/>
          </a:bodyPr>
          <a:lstStyle/>
          <a:p>
            <a:pPr algn="ctr"/>
            <a:r>
              <a:rPr lang="en-GB" sz="2400" b="0" spc="-20" dirty="0">
                <a:solidFill>
                  <a:srgbClr val="002068"/>
                </a:solidFill>
              </a:rPr>
              <a:t>In the multivariable analysis, </a:t>
            </a:r>
            <a:r>
              <a:rPr lang="en-GB" sz="2400" spc="-20" dirty="0">
                <a:solidFill>
                  <a:srgbClr val="002068"/>
                </a:solidFill>
              </a:rPr>
              <a:t>splenomegaly</a:t>
            </a:r>
            <a:r>
              <a:rPr lang="en-GB" sz="2400" b="0" spc="-20" dirty="0">
                <a:solidFill>
                  <a:srgbClr val="002068"/>
                </a:solidFill>
              </a:rPr>
              <a:t> (p=0.04) was specifically associated with an </a:t>
            </a:r>
            <a:r>
              <a:rPr lang="en-GB" sz="2400" spc="-20" dirty="0">
                <a:solidFill>
                  <a:srgbClr val="002068"/>
                </a:solidFill>
              </a:rPr>
              <a:t>early switch</a:t>
            </a:r>
            <a:endParaRPr lang="en-GB" sz="2800" dirty="0">
              <a:solidFill>
                <a:srgbClr val="002068"/>
              </a:solidFill>
            </a:endParaRPr>
          </a:p>
        </p:txBody>
      </p:sp>
      <p:sp>
        <p:nvSpPr>
          <p:cNvPr id="4" name="CasellaDiTesto 3">
            <a:extLst>
              <a:ext uri="{FF2B5EF4-FFF2-40B4-BE49-F238E27FC236}">
                <a16:creationId xmlns:a16="http://schemas.microsoft.com/office/drawing/2014/main" id="{DE05118B-C7CF-5F38-FC2E-62F8DE8E4CB6}"/>
              </a:ext>
            </a:extLst>
          </p:cNvPr>
          <p:cNvSpPr txBox="1"/>
          <p:nvPr/>
        </p:nvSpPr>
        <p:spPr>
          <a:xfrm>
            <a:off x="511969" y="5264150"/>
            <a:ext cx="6907381" cy="276999"/>
          </a:xfrm>
          <a:prstGeom prst="rect">
            <a:avLst/>
          </a:prstGeom>
          <a:noFill/>
        </p:spPr>
        <p:txBody>
          <a:bodyPr wrap="square">
            <a:spAutoFit/>
          </a:bodyPr>
          <a:lstStyle/>
          <a:p>
            <a:r>
              <a:rPr lang="en-US" sz="1200" b="0" i="0" u="none" strike="noStrike" baseline="0" dirty="0">
                <a:latin typeface="URWPalladioL-Roma"/>
              </a:rPr>
              <a:t>Blu dots indicate significant variables in both </a:t>
            </a:r>
            <a:r>
              <a:rPr lang="en-US" sz="1200" b="0" i="0" u="none" strike="noStrike" baseline="0" dirty="0" err="1">
                <a:latin typeface="URWPalladioL-Roma"/>
              </a:rPr>
              <a:t>uni</a:t>
            </a:r>
            <a:r>
              <a:rPr lang="en-US" sz="1200" b="0" i="0" u="none" strike="noStrike" baseline="0" dirty="0">
                <a:latin typeface="URWPalladioL-Roma"/>
              </a:rPr>
              <a:t>- and multivariate.</a:t>
            </a:r>
            <a:endParaRPr lang="it-IT" sz="1200" dirty="0"/>
          </a:p>
        </p:txBody>
      </p:sp>
      <p:sp>
        <p:nvSpPr>
          <p:cNvPr id="2" name="Date Placeholder 3">
            <a:extLst>
              <a:ext uri="{FF2B5EF4-FFF2-40B4-BE49-F238E27FC236}">
                <a16:creationId xmlns:a16="http://schemas.microsoft.com/office/drawing/2014/main" id="{74A37B47-1613-2D55-FAC1-82E9E7C2E48D}"/>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26/04/24</a:t>
            </a:r>
            <a:endParaRPr lang="it-IT" dirty="0"/>
          </a:p>
        </p:txBody>
      </p:sp>
      <p:sp>
        <p:nvSpPr>
          <p:cNvPr id="5" name="Footer Placeholder 4">
            <a:extLst>
              <a:ext uri="{FF2B5EF4-FFF2-40B4-BE49-F238E27FC236}">
                <a16:creationId xmlns:a16="http://schemas.microsoft.com/office/drawing/2014/main" id="{6FF11E42-B722-649D-8CA8-01F5509B4978}"/>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CC10240256000</a:t>
            </a:r>
            <a:endParaRPr lang="it-IT" dirty="0"/>
          </a:p>
        </p:txBody>
      </p:sp>
    </p:spTree>
    <p:extLst>
      <p:ext uri="{BB962C8B-B14F-4D97-AF65-F5344CB8AC3E}">
        <p14:creationId xmlns:p14="http://schemas.microsoft.com/office/powerpoint/2010/main" val="293498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E67A185-6579-83BF-1597-C0DE4EAA04D9}"/>
              </a:ext>
            </a:extLst>
          </p:cNvPr>
          <p:cNvSpPr txBox="1"/>
          <p:nvPr/>
        </p:nvSpPr>
        <p:spPr>
          <a:xfrm>
            <a:off x="511969" y="5710518"/>
            <a:ext cx="11168062" cy="1147482"/>
          </a:xfrm>
          <a:prstGeom prst="roundRect">
            <a:avLst>
              <a:gd name="adj" fmla="val 20457"/>
            </a:avLst>
          </a:prstGeom>
          <a:solidFill>
            <a:schemeClr val="bg1"/>
          </a:solidFill>
          <a:effectLst>
            <a:outerShdw blurRad="127000" dist="127000" dir="16200000"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bg1"/>
              </a:solidFill>
            </a:endParaRPr>
          </a:p>
        </p:txBody>
      </p:sp>
      <p:sp>
        <p:nvSpPr>
          <p:cNvPr id="6" name="Title 5">
            <a:extLst>
              <a:ext uri="{FF2B5EF4-FFF2-40B4-BE49-F238E27FC236}">
                <a16:creationId xmlns:a16="http://schemas.microsoft.com/office/drawing/2014/main" id="{1E1A04FC-9BC7-46BE-8B3A-71C6C1F21869}"/>
              </a:ext>
            </a:extLst>
          </p:cNvPr>
          <p:cNvSpPr>
            <a:spLocks noGrp="1"/>
          </p:cNvSpPr>
          <p:nvPr>
            <p:ph type="title"/>
          </p:nvPr>
        </p:nvSpPr>
        <p:spPr>
          <a:xfrm>
            <a:off x="207278" y="136525"/>
            <a:ext cx="11174412" cy="502920"/>
          </a:xfrm>
        </p:spPr>
        <p:txBody>
          <a:bodyPr>
            <a:normAutofit fontScale="90000"/>
          </a:bodyPr>
          <a:lstStyle/>
          <a:p>
            <a:r>
              <a:rPr lang="en-GB" dirty="0">
                <a:latin typeface="+mn-lt"/>
              </a:rPr>
              <a:t>Factors associated with late switch</a:t>
            </a:r>
          </a:p>
        </p:txBody>
      </p:sp>
      <p:pic>
        <p:nvPicPr>
          <p:cNvPr id="9" name="Immagine 8">
            <a:extLst>
              <a:ext uri="{FF2B5EF4-FFF2-40B4-BE49-F238E27FC236}">
                <a16:creationId xmlns:a16="http://schemas.microsoft.com/office/drawing/2014/main" id="{1DAED966-6933-88A2-B06A-85443D0530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0310" y="1289213"/>
            <a:ext cx="10571380" cy="3974937"/>
          </a:xfrm>
          <a:prstGeom prst="rect">
            <a:avLst/>
          </a:prstGeom>
        </p:spPr>
      </p:pic>
      <p:sp>
        <p:nvSpPr>
          <p:cNvPr id="3" name="Content Placeholder 6">
            <a:extLst>
              <a:ext uri="{FF2B5EF4-FFF2-40B4-BE49-F238E27FC236}">
                <a16:creationId xmlns:a16="http://schemas.microsoft.com/office/drawing/2014/main" id="{8581194E-3B19-2727-1FE1-579BF822A237}"/>
              </a:ext>
            </a:extLst>
          </p:cNvPr>
          <p:cNvSpPr txBox="1">
            <a:spLocks/>
          </p:cNvSpPr>
          <p:nvPr/>
        </p:nvSpPr>
        <p:spPr>
          <a:xfrm>
            <a:off x="502920" y="5857728"/>
            <a:ext cx="11167110" cy="701731"/>
          </a:xfrm>
          <a:prstGeom prst="rect">
            <a:avLst/>
          </a:prstGeom>
        </p:spPr>
        <p:txBody>
          <a:bodyPr vert="horz" wrap="square" lIns="0" tIns="0" rIns="0" bIns="0" rtlCol="0" anchor="t" anchorCtr="0">
            <a:spAutoFit/>
          </a:bodyPr>
          <a:lstStyle>
            <a:lvl1pPr marL="0" indent="0" algn="l" defTabSz="914400" rtl="0" eaLnBrk="1" latinLnBrk="0" hangingPunct="1">
              <a:lnSpc>
                <a:spcPct val="95000"/>
              </a:lnSpc>
              <a:spcBef>
                <a:spcPts val="1000"/>
              </a:spcBef>
              <a:buFontTx/>
              <a:buNone/>
              <a:defRPr sz="2000" b="1" kern="1200">
                <a:solidFill>
                  <a:srgbClr val="0460A9"/>
                </a:solidFill>
                <a:latin typeface="+mn-lt"/>
                <a:ea typeface="+mn-ea"/>
                <a:cs typeface="+mn-cs"/>
              </a:defRPr>
            </a:lvl1pPr>
            <a:lvl2pPr marL="0" indent="0" algn="l" defTabSz="914400" rtl="0" eaLnBrk="1" latinLnBrk="0" hangingPunct="1">
              <a:lnSpc>
                <a:spcPct val="95000"/>
              </a:lnSpc>
              <a:spcBef>
                <a:spcPts val="700"/>
              </a:spcBef>
              <a:buFontTx/>
              <a:buNone/>
              <a:defRPr sz="2000" kern="1200">
                <a:solidFill>
                  <a:schemeClr val="tx1"/>
                </a:solidFill>
                <a:latin typeface="+mn-lt"/>
                <a:ea typeface="+mn-ea"/>
                <a:cs typeface="+mn-cs"/>
              </a:defRPr>
            </a:lvl2pPr>
            <a:lvl3pPr marL="216000" indent="-216000" algn="l" defTabSz="914400" rtl="0" eaLnBrk="1" latinLnBrk="0" hangingPunct="1">
              <a:lnSpc>
                <a:spcPct val="95000"/>
              </a:lnSpc>
              <a:spcBef>
                <a:spcPts val="600"/>
              </a:spcBef>
              <a:buClr>
                <a:srgbClr val="0460A9"/>
              </a:buClr>
              <a:buFont typeface="Ping LCG Medium" pitchFamily="50" charset="0"/>
              <a:buChar char="•"/>
              <a:defRPr sz="2000" kern="1200">
                <a:solidFill>
                  <a:schemeClr val="tx1"/>
                </a:solidFill>
                <a:latin typeface="+mn-lt"/>
                <a:ea typeface="+mn-ea"/>
                <a:cs typeface="+mn-cs"/>
              </a:defRPr>
            </a:lvl3pPr>
            <a:lvl4pPr marL="490538" indent="-268288" algn="l" defTabSz="914400" rtl="0" eaLnBrk="1" latinLnBrk="0" hangingPunct="1">
              <a:lnSpc>
                <a:spcPct val="95000"/>
              </a:lnSpc>
              <a:spcBef>
                <a:spcPts val="600"/>
              </a:spcBef>
              <a:buClr>
                <a:srgbClr val="0460A9"/>
              </a:buClr>
              <a:buFont typeface="Arial" panose="020B0604020202020204" pitchFamily="34" charset="0"/>
              <a:buChar char="–"/>
              <a:defRPr sz="1800" kern="1200">
                <a:solidFill>
                  <a:schemeClr val="tx1"/>
                </a:solidFill>
                <a:latin typeface="+mn-lt"/>
                <a:ea typeface="+mn-ea"/>
                <a:cs typeface="+mn-cs"/>
              </a:defRPr>
            </a:lvl4pPr>
            <a:lvl5pPr marL="773113" indent="-277813" algn="l" defTabSz="914400" rtl="0" eaLnBrk="1" latinLnBrk="0" hangingPunct="1">
              <a:lnSpc>
                <a:spcPct val="95000"/>
              </a:lnSpc>
              <a:spcBef>
                <a:spcPts val="600"/>
              </a:spcBef>
              <a:buClr>
                <a:srgbClr val="0460A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b="0" spc="-20" dirty="0">
                <a:solidFill>
                  <a:srgbClr val="002068"/>
                </a:solidFill>
              </a:rPr>
              <a:t>The </a:t>
            </a:r>
            <a:r>
              <a:rPr lang="en-GB" sz="2400" spc="-20" dirty="0">
                <a:solidFill>
                  <a:srgbClr val="002068"/>
                </a:solidFill>
              </a:rPr>
              <a:t>need for phlebotomies </a:t>
            </a:r>
            <a:r>
              <a:rPr lang="en-GB" sz="2400" b="0" spc="-20" dirty="0">
                <a:solidFill>
                  <a:srgbClr val="002068"/>
                </a:solidFill>
              </a:rPr>
              <a:t>(p=0.01), the median </a:t>
            </a:r>
            <a:r>
              <a:rPr lang="en-GB" sz="2400" spc="-20" dirty="0">
                <a:solidFill>
                  <a:srgbClr val="002068"/>
                </a:solidFill>
              </a:rPr>
              <a:t>HU dose of ≥1 g/d </a:t>
            </a:r>
            <a:r>
              <a:rPr lang="en-GB" sz="2400" b="0" spc="-20" dirty="0">
                <a:solidFill>
                  <a:srgbClr val="002068"/>
                </a:solidFill>
              </a:rPr>
              <a:t>(p&lt;0.001), and </a:t>
            </a:r>
            <a:r>
              <a:rPr lang="en-GB" sz="2400" spc="-20" dirty="0">
                <a:solidFill>
                  <a:srgbClr val="002068"/>
                </a:solidFill>
              </a:rPr>
              <a:t>pruritus</a:t>
            </a:r>
            <a:r>
              <a:rPr lang="en-GB" sz="2400" b="0" spc="-20" dirty="0">
                <a:solidFill>
                  <a:srgbClr val="002068"/>
                </a:solidFill>
              </a:rPr>
              <a:t> (p&lt;0.001) were specifically associated with a </a:t>
            </a:r>
            <a:r>
              <a:rPr lang="en-GB" sz="2400" spc="-20" dirty="0">
                <a:solidFill>
                  <a:srgbClr val="002068"/>
                </a:solidFill>
              </a:rPr>
              <a:t>late switch</a:t>
            </a:r>
            <a:endParaRPr lang="en-GB" sz="2800" dirty="0">
              <a:solidFill>
                <a:srgbClr val="002068"/>
              </a:solidFill>
            </a:endParaRPr>
          </a:p>
        </p:txBody>
      </p:sp>
      <p:sp>
        <p:nvSpPr>
          <p:cNvPr id="2" name="CasellaDiTesto 1">
            <a:extLst>
              <a:ext uri="{FF2B5EF4-FFF2-40B4-BE49-F238E27FC236}">
                <a16:creationId xmlns:a16="http://schemas.microsoft.com/office/drawing/2014/main" id="{71AF33BA-43F5-7B90-F1FE-CD36BFCDD0D6}"/>
              </a:ext>
            </a:extLst>
          </p:cNvPr>
          <p:cNvSpPr txBox="1"/>
          <p:nvPr/>
        </p:nvSpPr>
        <p:spPr>
          <a:xfrm>
            <a:off x="511969" y="5264150"/>
            <a:ext cx="6907381" cy="276999"/>
          </a:xfrm>
          <a:prstGeom prst="rect">
            <a:avLst/>
          </a:prstGeom>
          <a:noFill/>
        </p:spPr>
        <p:txBody>
          <a:bodyPr wrap="square">
            <a:spAutoFit/>
          </a:bodyPr>
          <a:lstStyle/>
          <a:p>
            <a:r>
              <a:rPr lang="en-US" sz="1200" b="0" i="0" u="none" strike="noStrike" baseline="0" dirty="0">
                <a:latin typeface="URWPalladioL-Roma"/>
              </a:rPr>
              <a:t>Blu dots indicate significant variables in both </a:t>
            </a:r>
            <a:r>
              <a:rPr lang="en-US" sz="1200" b="0" i="0" u="none" strike="noStrike" baseline="0" dirty="0" err="1">
                <a:latin typeface="URWPalladioL-Roma"/>
              </a:rPr>
              <a:t>uni</a:t>
            </a:r>
            <a:r>
              <a:rPr lang="en-US" sz="1200" b="0" i="0" u="none" strike="noStrike" baseline="0" dirty="0">
                <a:latin typeface="URWPalladioL-Roma"/>
              </a:rPr>
              <a:t>- and multivariate.</a:t>
            </a:r>
            <a:endParaRPr lang="it-IT" sz="1200" dirty="0"/>
          </a:p>
        </p:txBody>
      </p:sp>
      <p:sp>
        <p:nvSpPr>
          <p:cNvPr id="5" name="Date Placeholder 3">
            <a:extLst>
              <a:ext uri="{FF2B5EF4-FFF2-40B4-BE49-F238E27FC236}">
                <a16:creationId xmlns:a16="http://schemas.microsoft.com/office/drawing/2014/main" id="{6AAE7F1E-C7AF-529E-DD7D-F5750CF3A71C}"/>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26/04/24</a:t>
            </a:r>
            <a:endParaRPr lang="it-IT" dirty="0"/>
          </a:p>
        </p:txBody>
      </p:sp>
      <p:sp>
        <p:nvSpPr>
          <p:cNvPr id="7" name="Footer Placeholder 4">
            <a:extLst>
              <a:ext uri="{FF2B5EF4-FFF2-40B4-BE49-F238E27FC236}">
                <a16:creationId xmlns:a16="http://schemas.microsoft.com/office/drawing/2014/main" id="{896E3190-A453-96DA-26CA-F9A54277803C}"/>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CC10240256000</a:t>
            </a:r>
            <a:endParaRPr lang="it-IT" dirty="0"/>
          </a:p>
        </p:txBody>
      </p:sp>
    </p:spTree>
    <p:extLst>
      <p:ext uri="{BB962C8B-B14F-4D97-AF65-F5344CB8AC3E}">
        <p14:creationId xmlns:p14="http://schemas.microsoft.com/office/powerpoint/2010/main" val="158257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BAF75-2711-4D05-0468-2ADA730C8F8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B6C4D1F-7030-4A11-75C5-A51109C73360}"/>
              </a:ext>
            </a:extLst>
          </p:cNvPr>
          <p:cNvSpPr>
            <a:spLocks noGrp="1"/>
          </p:cNvSpPr>
          <p:nvPr>
            <p:ph type="title"/>
          </p:nvPr>
        </p:nvSpPr>
        <p:spPr>
          <a:xfrm>
            <a:off x="263352" y="196688"/>
            <a:ext cx="10972800" cy="494819"/>
          </a:xfrm>
          <a:solidFill>
            <a:schemeClr val="bg1"/>
          </a:solidFill>
        </p:spPr>
        <p:txBody>
          <a:bodyPr>
            <a:normAutofit/>
          </a:bodyPr>
          <a:lstStyle/>
          <a:p>
            <a:r>
              <a:rPr lang="it-IT" sz="2900" b="1" dirty="0">
                <a:latin typeface="Arial" panose="020B0604020202020204" pitchFamily="34" charset="0"/>
                <a:cs typeface="Arial" panose="020B0604020202020204" pitchFamily="34" charset="0"/>
              </a:rPr>
              <a:t>2025: </a:t>
            </a:r>
            <a:r>
              <a:rPr lang="it-IT" sz="2900" b="1" dirty="0" err="1">
                <a:latin typeface="Arial" panose="020B0604020202020204" pitchFamily="34" charset="0"/>
                <a:cs typeface="Arial" panose="020B0604020202020204" pitchFamily="34" charset="0"/>
              </a:rPr>
              <a:t>current</a:t>
            </a:r>
            <a:r>
              <a:rPr lang="it-IT" sz="2900" b="1" dirty="0">
                <a:latin typeface="Arial" panose="020B0604020202020204" pitchFamily="34" charset="0"/>
                <a:cs typeface="Arial" panose="020B0604020202020204" pitchFamily="34" charset="0"/>
              </a:rPr>
              <a:t> therapies in PV</a:t>
            </a:r>
            <a:endParaRPr lang="en-IN" sz="2900" b="1"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932083DA-8A6F-96A8-AF39-413F333CA025}"/>
              </a:ext>
            </a:extLst>
          </p:cNvPr>
          <p:cNvSpPr txBox="1"/>
          <p:nvPr/>
        </p:nvSpPr>
        <p:spPr>
          <a:xfrm>
            <a:off x="9925019" y="6537012"/>
            <a:ext cx="2220480" cy="246221"/>
          </a:xfrm>
          <a:prstGeom prst="rect">
            <a:avLst/>
          </a:prstGeom>
          <a:noFill/>
        </p:spPr>
        <p:txBody>
          <a:bodyPr wrap="none" rtlCol="0">
            <a:spAutoFit/>
          </a:bodyPr>
          <a:lstStyle/>
          <a:p>
            <a:r>
              <a:rPr lang="it-IT" sz="1000" dirty="0"/>
              <a:t>Marchetti et al Lancet </a:t>
            </a:r>
            <a:r>
              <a:rPr lang="it-IT" sz="1000" dirty="0" err="1"/>
              <a:t>Hematol</a:t>
            </a:r>
            <a:r>
              <a:rPr lang="it-IT" sz="1000" dirty="0"/>
              <a:t>  2022</a:t>
            </a:r>
          </a:p>
        </p:txBody>
      </p:sp>
      <p:sp>
        <p:nvSpPr>
          <p:cNvPr id="2" name="CasellaDiTesto 1">
            <a:extLst>
              <a:ext uri="{FF2B5EF4-FFF2-40B4-BE49-F238E27FC236}">
                <a16:creationId xmlns:a16="http://schemas.microsoft.com/office/drawing/2014/main" id="{E5392F51-0A35-C313-C245-7D362CD9B187}"/>
              </a:ext>
            </a:extLst>
          </p:cNvPr>
          <p:cNvSpPr txBox="1"/>
          <p:nvPr/>
        </p:nvSpPr>
        <p:spPr>
          <a:xfrm>
            <a:off x="1260764" y="2604655"/>
            <a:ext cx="3020291" cy="1754326"/>
          </a:xfrm>
          <a:prstGeom prst="rect">
            <a:avLst/>
          </a:prstGeom>
          <a:solidFill>
            <a:srgbClr val="92D050"/>
          </a:solidFill>
        </p:spPr>
        <p:txBody>
          <a:bodyPr wrap="square" rtlCol="0">
            <a:spAutoFit/>
          </a:bodyPr>
          <a:lstStyle/>
          <a:p>
            <a:pPr algn="ctr"/>
            <a:endParaRPr lang="it-IT" b="1" dirty="0"/>
          </a:p>
          <a:p>
            <a:pPr algn="ctr"/>
            <a:r>
              <a:rPr lang="it-IT" b="1" dirty="0" err="1"/>
              <a:t>Hydroxyurea</a:t>
            </a:r>
            <a:endParaRPr lang="it-IT" b="1" dirty="0"/>
          </a:p>
          <a:p>
            <a:pPr algn="ctr"/>
            <a:endParaRPr lang="it-IT" b="1" dirty="0"/>
          </a:p>
          <a:p>
            <a:pPr algn="ctr"/>
            <a:r>
              <a:rPr lang="it-IT" b="1" dirty="0" err="1"/>
              <a:t>Ropeg</a:t>
            </a:r>
            <a:r>
              <a:rPr lang="it-IT" b="1" dirty="0"/>
              <a:t> IFNa2b</a:t>
            </a:r>
          </a:p>
          <a:p>
            <a:pPr algn="ctr"/>
            <a:endParaRPr lang="it-IT" b="1" dirty="0"/>
          </a:p>
          <a:p>
            <a:pPr algn="ctr"/>
            <a:endParaRPr lang="it-IT" b="1" dirty="0"/>
          </a:p>
        </p:txBody>
      </p:sp>
      <p:sp>
        <p:nvSpPr>
          <p:cNvPr id="3" name="CasellaDiTesto 2">
            <a:extLst>
              <a:ext uri="{FF2B5EF4-FFF2-40B4-BE49-F238E27FC236}">
                <a16:creationId xmlns:a16="http://schemas.microsoft.com/office/drawing/2014/main" id="{71E849FB-62C3-83C0-90E5-DDADFA210F48}"/>
              </a:ext>
            </a:extLst>
          </p:cNvPr>
          <p:cNvSpPr txBox="1"/>
          <p:nvPr/>
        </p:nvSpPr>
        <p:spPr>
          <a:xfrm>
            <a:off x="4465627" y="2604655"/>
            <a:ext cx="3020291" cy="1754326"/>
          </a:xfrm>
          <a:prstGeom prst="rect">
            <a:avLst/>
          </a:prstGeom>
          <a:solidFill>
            <a:srgbClr val="FFC000"/>
          </a:solidFill>
        </p:spPr>
        <p:txBody>
          <a:bodyPr wrap="square" rtlCol="0">
            <a:spAutoFit/>
          </a:bodyPr>
          <a:lstStyle/>
          <a:p>
            <a:pPr algn="ctr"/>
            <a:endParaRPr lang="it-IT" b="1" dirty="0"/>
          </a:p>
          <a:p>
            <a:pPr algn="ctr"/>
            <a:r>
              <a:rPr lang="it-IT" b="1" dirty="0" err="1"/>
              <a:t>Ruxolitinib</a:t>
            </a:r>
            <a:endParaRPr lang="it-IT" b="1" dirty="0"/>
          </a:p>
          <a:p>
            <a:pPr algn="ctr"/>
            <a:r>
              <a:rPr lang="it-IT" b="1" dirty="0" err="1"/>
              <a:t>Ropeg</a:t>
            </a:r>
            <a:r>
              <a:rPr lang="it-IT" b="1" dirty="0"/>
              <a:t> IFNa2b</a:t>
            </a:r>
          </a:p>
          <a:p>
            <a:pPr algn="ctr"/>
            <a:r>
              <a:rPr lang="it-IT" b="1" dirty="0" err="1"/>
              <a:t>Hydroxyurea</a:t>
            </a:r>
            <a:endParaRPr lang="it-IT" b="1" dirty="0"/>
          </a:p>
          <a:p>
            <a:pPr algn="ctr"/>
            <a:endParaRPr lang="it-IT" b="1" dirty="0"/>
          </a:p>
          <a:p>
            <a:pPr algn="ctr"/>
            <a:endParaRPr lang="it-IT" b="1" dirty="0"/>
          </a:p>
        </p:txBody>
      </p:sp>
      <p:sp>
        <p:nvSpPr>
          <p:cNvPr id="12" name="CasellaDiTesto 11">
            <a:extLst>
              <a:ext uri="{FF2B5EF4-FFF2-40B4-BE49-F238E27FC236}">
                <a16:creationId xmlns:a16="http://schemas.microsoft.com/office/drawing/2014/main" id="{C2B7F408-415D-F652-22D4-8094EBD3D8FD}"/>
              </a:ext>
            </a:extLst>
          </p:cNvPr>
          <p:cNvSpPr txBox="1"/>
          <p:nvPr/>
        </p:nvSpPr>
        <p:spPr>
          <a:xfrm>
            <a:off x="7670490" y="2604655"/>
            <a:ext cx="3020291" cy="1754326"/>
          </a:xfrm>
          <a:prstGeom prst="rect">
            <a:avLst/>
          </a:prstGeom>
          <a:solidFill>
            <a:srgbClr val="FF0000"/>
          </a:solidFill>
        </p:spPr>
        <p:txBody>
          <a:bodyPr wrap="square" rtlCol="0">
            <a:spAutoFit/>
          </a:bodyPr>
          <a:lstStyle/>
          <a:p>
            <a:pPr algn="ctr"/>
            <a:endParaRPr lang="it-IT" b="1" dirty="0"/>
          </a:p>
          <a:p>
            <a:pPr algn="ctr"/>
            <a:r>
              <a:rPr lang="it-IT" b="1" dirty="0" err="1"/>
              <a:t>Ruxolitinib</a:t>
            </a:r>
            <a:endParaRPr lang="it-IT" b="1" dirty="0"/>
          </a:p>
          <a:p>
            <a:pPr algn="ctr"/>
            <a:r>
              <a:rPr lang="it-IT" b="1" dirty="0" err="1"/>
              <a:t>Ropeg</a:t>
            </a:r>
            <a:r>
              <a:rPr lang="it-IT" b="1" dirty="0"/>
              <a:t> IFNa2b</a:t>
            </a:r>
          </a:p>
          <a:p>
            <a:pPr algn="ctr"/>
            <a:r>
              <a:rPr lang="it-IT" b="1" dirty="0" err="1"/>
              <a:t>Busulfan</a:t>
            </a:r>
            <a:endParaRPr lang="it-IT" b="1" dirty="0"/>
          </a:p>
          <a:p>
            <a:pPr algn="ctr"/>
            <a:endParaRPr lang="it-IT" b="1" dirty="0"/>
          </a:p>
          <a:p>
            <a:pPr algn="ctr"/>
            <a:endParaRPr lang="it-IT" b="1" dirty="0"/>
          </a:p>
        </p:txBody>
      </p:sp>
      <p:sp>
        <p:nvSpPr>
          <p:cNvPr id="13" name="CasellaDiTesto 12">
            <a:extLst>
              <a:ext uri="{FF2B5EF4-FFF2-40B4-BE49-F238E27FC236}">
                <a16:creationId xmlns:a16="http://schemas.microsoft.com/office/drawing/2014/main" id="{BF08AE99-6B44-A9B5-72CF-8E479A2BE552}"/>
              </a:ext>
            </a:extLst>
          </p:cNvPr>
          <p:cNvSpPr txBox="1"/>
          <p:nvPr/>
        </p:nvSpPr>
        <p:spPr>
          <a:xfrm>
            <a:off x="1260763" y="1995055"/>
            <a:ext cx="3020291" cy="369332"/>
          </a:xfrm>
          <a:prstGeom prst="rect">
            <a:avLst/>
          </a:prstGeom>
          <a:solidFill>
            <a:srgbClr val="92D050"/>
          </a:solidFill>
        </p:spPr>
        <p:txBody>
          <a:bodyPr wrap="square" rtlCol="0">
            <a:spAutoFit/>
          </a:bodyPr>
          <a:lstStyle/>
          <a:p>
            <a:pPr algn="ctr"/>
            <a:r>
              <a:rPr lang="it-IT" b="1" dirty="0"/>
              <a:t>First line</a:t>
            </a:r>
          </a:p>
        </p:txBody>
      </p:sp>
      <p:sp>
        <p:nvSpPr>
          <p:cNvPr id="14" name="CasellaDiTesto 13">
            <a:extLst>
              <a:ext uri="{FF2B5EF4-FFF2-40B4-BE49-F238E27FC236}">
                <a16:creationId xmlns:a16="http://schemas.microsoft.com/office/drawing/2014/main" id="{CF96C293-24D3-A1A7-894D-6AD99B684D4E}"/>
              </a:ext>
            </a:extLst>
          </p:cNvPr>
          <p:cNvSpPr txBox="1"/>
          <p:nvPr/>
        </p:nvSpPr>
        <p:spPr>
          <a:xfrm>
            <a:off x="4475014" y="1995055"/>
            <a:ext cx="3020291" cy="369332"/>
          </a:xfrm>
          <a:prstGeom prst="rect">
            <a:avLst/>
          </a:prstGeom>
          <a:solidFill>
            <a:srgbClr val="FFC000"/>
          </a:solidFill>
        </p:spPr>
        <p:txBody>
          <a:bodyPr wrap="square" rtlCol="0">
            <a:spAutoFit/>
          </a:bodyPr>
          <a:lstStyle/>
          <a:p>
            <a:pPr algn="ctr"/>
            <a:r>
              <a:rPr lang="it-IT" b="1" dirty="0"/>
              <a:t>Second line</a:t>
            </a:r>
          </a:p>
        </p:txBody>
      </p:sp>
      <p:sp>
        <p:nvSpPr>
          <p:cNvPr id="15" name="CasellaDiTesto 14">
            <a:extLst>
              <a:ext uri="{FF2B5EF4-FFF2-40B4-BE49-F238E27FC236}">
                <a16:creationId xmlns:a16="http://schemas.microsoft.com/office/drawing/2014/main" id="{3A9F29FC-107E-B8EE-E031-4F85408D3EF0}"/>
              </a:ext>
            </a:extLst>
          </p:cNvPr>
          <p:cNvSpPr txBox="1"/>
          <p:nvPr/>
        </p:nvSpPr>
        <p:spPr>
          <a:xfrm>
            <a:off x="7689265" y="1995055"/>
            <a:ext cx="3020291" cy="369332"/>
          </a:xfrm>
          <a:prstGeom prst="rect">
            <a:avLst/>
          </a:prstGeom>
          <a:solidFill>
            <a:srgbClr val="FF0000"/>
          </a:solidFill>
        </p:spPr>
        <p:txBody>
          <a:bodyPr wrap="square" rtlCol="0">
            <a:spAutoFit/>
          </a:bodyPr>
          <a:lstStyle/>
          <a:p>
            <a:pPr algn="ctr"/>
            <a:r>
              <a:rPr lang="it-IT" b="1" dirty="0"/>
              <a:t>Third line</a:t>
            </a:r>
          </a:p>
        </p:txBody>
      </p:sp>
      <p:sp>
        <p:nvSpPr>
          <p:cNvPr id="16" name="CasellaDiTesto 15">
            <a:extLst>
              <a:ext uri="{FF2B5EF4-FFF2-40B4-BE49-F238E27FC236}">
                <a16:creationId xmlns:a16="http://schemas.microsoft.com/office/drawing/2014/main" id="{CDF6B08E-49F8-C555-ECDD-F1BAB8C4363B}"/>
              </a:ext>
            </a:extLst>
          </p:cNvPr>
          <p:cNvSpPr txBox="1"/>
          <p:nvPr/>
        </p:nvSpPr>
        <p:spPr>
          <a:xfrm>
            <a:off x="1260763" y="4562240"/>
            <a:ext cx="9430018" cy="369332"/>
          </a:xfrm>
          <a:prstGeom prst="rect">
            <a:avLst/>
          </a:prstGeom>
          <a:solidFill>
            <a:schemeClr val="accent2">
              <a:lumMod val="60000"/>
              <a:lumOff val="40000"/>
            </a:schemeClr>
          </a:solidFill>
        </p:spPr>
        <p:txBody>
          <a:bodyPr wrap="square" rtlCol="0">
            <a:spAutoFit/>
          </a:bodyPr>
          <a:lstStyle/>
          <a:p>
            <a:pPr algn="ctr"/>
            <a:r>
              <a:rPr lang="it-IT" b="1" dirty="0"/>
              <a:t>Clinical trial</a:t>
            </a:r>
          </a:p>
        </p:txBody>
      </p:sp>
    </p:spTree>
    <p:extLst>
      <p:ext uri="{BB962C8B-B14F-4D97-AF65-F5344CB8AC3E}">
        <p14:creationId xmlns:p14="http://schemas.microsoft.com/office/powerpoint/2010/main" val="322862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7547CF9-5B10-D24F-A8D7-45A9778164F7}" type="slidenum">
              <a:rPr lang="uk-UA">
                <a:latin typeface="Arial"/>
              </a:rPr>
              <a:pPr/>
              <a:t>8</a:t>
            </a:fld>
            <a:endParaRPr lang="uk-UA" dirty="0">
              <a:latin typeface="Arial"/>
            </a:endParaRPr>
          </a:p>
        </p:txBody>
      </p:sp>
      <p:sp>
        <p:nvSpPr>
          <p:cNvPr id="3" name="Title 1">
            <a:extLst>
              <a:ext uri="{FF2B5EF4-FFF2-40B4-BE49-F238E27FC236}">
                <a16:creationId xmlns:a16="http://schemas.microsoft.com/office/drawing/2014/main" id="{991B157A-39BC-4F81-97BC-84CEA1D2188A}"/>
              </a:ext>
            </a:extLst>
          </p:cNvPr>
          <p:cNvSpPr txBox="1">
            <a:spLocks noChangeArrowheads="1"/>
          </p:cNvSpPr>
          <p:nvPr/>
        </p:nvSpPr>
        <p:spPr>
          <a:xfrm>
            <a:off x="189040" y="157284"/>
            <a:ext cx="8759952" cy="678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defRPr/>
            </a:pPr>
            <a:r>
              <a:rPr lang="en-US" altLang="en-US" sz="3200" b="0" dirty="0">
                <a:solidFill>
                  <a:schemeClr val="tx1"/>
                </a:solidFill>
                <a:latin typeface="Arial"/>
                <a:cs typeface="Arial"/>
              </a:rPr>
              <a:t>RESPONSE studies: study designs</a:t>
            </a:r>
          </a:p>
        </p:txBody>
      </p:sp>
      <p:sp>
        <p:nvSpPr>
          <p:cNvPr id="5" name="Rectangle 21509">
            <a:extLst>
              <a:ext uri="{FF2B5EF4-FFF2-40B4-BE49-F238E27FC236}">
                <a16:creationId xmlns:a16="http://schemas.microsoft.com/office/drawing/2014/main" id="{B16D1042-F34A-4BF4-BCB5-A19B61A44CEE}"/>
              </a:ext>
            </a:extLst>
          </p:cNvPr>
          <p:cNvSpPr>
            <a:spLocks noChangeArrowheads="1"/>
          </p:cNvSpPr>
          <p:nvPr/>
        </p:nvSpPr>
        <p:spPr bwMode="auto">
          <a:xfrm>
            <a:off x="1524002" y="4553156"/>
            <a:ext cx="7008019"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spcBef>
                <a:spcPct val="0"/>
              </a:spcBef>
              <a:buFontTx/>
              <a:buNone/>
              <a:defRPr/>
            </a:pPr>
            <a:r>
              <a:rPr lang="en-CA" altLang="en-US" sz="800" baseline="30000" dirty="0" err="1">
                <a:solidFill>
                  <a:srgbClr val="000000"/>
                </a:solidFill>
                <a:latin typeface="Arial" panose="020B0604020202020204" pitchFamily="34" charset="0"/>
              </a:rPr>
              <a:t>a</a:t>
            </a:r>
            <a:r>
              <a:rPr lang="en-CA" altLang="en-US" sz="800" dirty="0" err="1">
                <a:solidFill>
                  <a:srgbClr val="000000"/>
                </a:solidFill>
                <a:latin typeface="Arial" panose="020B0604020202020204" pitchFamily="34" charset="0"/>
              </a:rPr>
              <a:t>Starting</a:t>
            </a:r>
            <a:r>
              <a:rPr lang="en-CA" altLang="en-US" sz="800" dirty="0">
                <a:solidFill>
                  <a:srgbClr val="000000"/>
                </a:solidFill>
                <a:latin typeface="Arial" panose="020B0604020202020204" pitchFamily="34" charset="0"/>
              </a:rPr>
              <a:t> dose 10 mg bid; BAT, best available therapy; </a:t>
            </a:r>
            <a:br>
              <a:rPr lang="en-CA" altLang="en-US" sz="800" dirty="0">
                <a:solidFill>
                  <a:srgbClr val="000000"/>
                </a:solidFill>
                <a:latin typeface="Arial" panose="020B0604020202020204" pitchFamily="34" charset="0"/>
              </a:rPr>
            </a:br>
            <a:r>
              <a:rPr lang="en-CA" altLang="en-US" sz="800" dirty="0">
                <a:solidFill>
                  <a:srgbClr val="000000"/>
                </a:solidFill>
                <a:latin typeface="Arial" panose="020B0604020202020204" pitchFamily="34" charset="0"/>
              </a:rPr>
              <a:t>ELN, European </a:t>
            </a:r>
            <a:r>
              <a:rPr lang="en-CA" altLang="en-US" sz="800" dirty="0" err="1">
                <a:solidFill>
                  <a:srgbClr val="000000"/>
                </a:solidFill>
                <a:latin typeface="Arial" panose="020B0604020202020204" pitchFamily="34" charset="0"/>
              </a:rPr>
              <a:t>LeukemiaNet</a:t>
            </a:r>
            <a:r>
              <a:rPr lang="en-CA" altLang="en-US" sz="800" dirty="0">
                <a:solidFill>
                  <a:srgbClr val="000000"/>
                </a:solidFill>
                <a:latin typeface="Arial" panose="020B0604020202020204" pitchFamily="34" charset="0"/>
              </a:rPr>
              <a:t>; </a:t>
            </a:r>
            <a:r>
              <a:rPr lang="en-CA" altLang="en-US" sz="800" dirty="0" err="1">
                <a:solidFill>
                  <a:srgbClr val="000000"/>
                </a:solidFill>
                <a:latin typeface="Arial" panose="020B0604020202020204" pitchFamily="34" charset="0"/>
              </a:rPr>
              <a:t>Hct</a:t>
            </a:r>
            <a:r>
              <a:rPr lang="en-CA" altLang="en-US" sz="800" dirty="0">
                <a:solidFill>
                  <a:srgbClr val="000000"/>
                </a:solidFill>
                <a:latin typeface="Arial" panose="020B0604020202020204" pitchFamily="34" charset="0"/>
              </a:rPr>
              <a:t>, hematocrit; HU, hydroxyurea</a:t>
            </a:r>
          </a:p>
        </p:txBody>
      </p:sp>
      <p:sp>
        <p:nvSpPr>
          <p:cNvPr id="6" name="Text Box 31">
            <a:extLst>
              <a:ext uri="{FF2B5EF4-FFF2-40B4-BE49-F238E27FC236}">
                <a16:creationId xmlns:a16="http://schemas.microsoft.com/office/drawing/2014/main" id="{149259EC-CA72-4FA9-8637-2B4C272C05BE}"/>
              </a:ext>
            </a:extLst>
          </p:cNvPr>
          <p:cNvSpPr txBox="1">
            <a:spLocks noChangeArrowheads="1"/>
          </p:cNvSpPr>
          <p:nvPr/>
        </p:nvSpPr>
        <p:spPr bwMode="auto">
          <a:xfrm>
            <a:off x="8677158" y="2924945"/>
            <a:ext cx="1695775"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Extended treatment phase</a:t>
            </a:r>
          </a:p>
        </p:txBody>
      </p:sp>
      <p:sp>
        <p:nvSpPr>
          <p:cNvPr id="7" name="Text Box 13">
            <a:extLst>
              <a:ext uri="{FF2B5EF4-FFF2-40B4-BE49-F238E27FC236}">
                <a16:creationId xmlns:a16="http://schemas.microsoft.com/office/drawing/2014/main" id="{D28B4100-8585-44CD-B18E-35E60B2B5D53}"/>
              </a:ext>
            </a:extLst>
          </p:cNvPr>
          <p:cNvSpPr txBox="1">
            <a:spLocks noChangeArrowheads="1"/>
          </p:cNvSpPr>
          <p:nvPr/>
        </p:nvSpPr>
        <p:spPr bwMode="auto">
          <a:xfrm>
            <a:off x="6079811" y="3055812"/>
            <a:ext cx="1164035"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err="1">
                <a:solidFill>
                  <a:srgbClr val="000000"/>
                </a:solidFill>
              </a:rPr>
              <a:t>Ruxolitinib</a:t>
            </a:r>
            <a:r>
              <a:rPr lang="en-US" altLang="en-US" sz="1000" kern="0" dirty="0">
                <a:solidFill>
                  <a:srgbClr val="000000"/>
                </a:solidFill>
              </a:rPr>
              <a:t> </a:t>
            </a:r>
            <a:br>
              <a:rPr lang="en-US" altLang="en-US" sz="1000" kern="0" dirty="0">
                <a:solidFill>
                  <a:srgbClr val="000000"/>
                </a:solidFill>
              </a:rPr>
            </a:br>
            <a:r>
              <a:rPr lang="en-US" altLang="en-US" sz="1000" kern="0" dirty="0">
                <a:solidFill>
                  <a:srgbClr val="000000"/>
                </a:solidFill>
              </a:rPr>
              <a:t>10 mg </a:t>
            </a:r>
            <a:r>
              <a:rPr lang="en-US" altLang="en-US" sz="1000" kern="0" dirty="0" err="1">
                <a:solidFill>
                  <a:srgbClr val="000000"/>
                </a:solidFill>
              </a:rPr>
              <a:t>BID</a:t>
            </a:r>
            <a:r>
              <a:rPr lang="en-US" altLang="en-US" sz="1000" kern="0" baseline="30000" dirty="0" err="1">
                <a:solidFill>
                  <a:srgbClr val="000000"/>
                </a:solidFill>
              </a:rPr>
              <a:t>a</a:t>
            </a:r>
            <a:endParaRPr lang="en-US" altLang="en-US" sz="1000" kern="0" baseline="30000" dirty="0">
              <a:solidFill>
                <a:srgbClr val="000000"/>
              </a:solidFill>
            </a:endParaRPr>
          </a:p>
        </p:txBody>
      </p:sp>
      <p:grpSp>
        <p:nvGrpSpPr>
          <p:cNvPr id="8" name="Group 7">
            <a:extLst>
              <a:ext uri="{FF2B5EF4-FFF2-40B4-BE49-F238E27FC236}">
                <a16:creationId xmlns:a16="http://schemas.microsoft.com/office/drawing/2014/main" id="{9ABE4FBA-4332-4EF3-9A13-A71A0BA5C3C9}"/>
              </a:ext>
            </a:extLst>
          </p:cNvPr>
          <p:cNvGrpSpPr/>
          <p:nvPr/>
        </p:nvGrpSpPr>
        <p:grpSpPr>
          <a:xfrm>
            <a:off x="1752602" y="836712"/>
            <a:ext cx="8632261" cy="1768350"/>
            <a:chOff x="1818085" y="385763"/>
            <a:chExt cx="6030515" cy="1975247"/>
          </a:xfrm>
        </p:grpSpPr>
        <p:cxnSp>
          <p:nvCxnSpPr>
            <p:cNvPr id="9" name="Straight Connector 28">
              <a:extLst>
                <a:ext uri="{FF2B5EF4-FFF2-40B4-BE49-F238E27FC236}">
                  <a16:creationId xmlns:a16="http://schemas.microsoft.com/office/drawing/2014/main" id="{EF370F77-3A01-4DD7-ADF9-E0C2842A87C2}"/>
                </a:ext>
              </a:extLst>
            </p:cNvPr>
            <p:cNvCxnSpPr>
              <a:cxnSpLocks noChangeShapeType="1"/>
            </p:cNvCxnSpPr>
            <p:nvPr/>
          </p:nvCxnSpPr>
          <p:spPr bwMode="auto">
            <a:xfrm flipV="1">
              <a:off x="3320653" y="1372792"/>
              <a:ext cx="176213" cy="1190"/>
            </a:xfrm>
            <a:prstGeom prst="line">
              <a:avLst/>
            </a:prstGeom>
            <a:noFill/>
            <a:ln w="19050" algn="ctr">
              <a:solidFill>
                <a:srgbClr val="000000"/>
              </a:solidFill>
              <a:round/>
              <a:headEnd/>
              <a:tailEnd type="triangle" w="lg" len="lg"/>
            </a:ln>
            <a:extLst>
              <a:ext uri="{909E8E84-426E-40dd-AFC4-6F175D3DCCD1}">
                <a14:hiddenFill xmlns="" xmlns:a14="http://schemas.microsoft.com/office/drawing/2010/main">
                  <a:noFill/>
                </a14:hiddenFill>
              </a:ext>
            </a:extLst>
          </p:spPr>
        </p:cxnSp>
        <p:sp>
          <p:nvSpPr>
            <p:cNvPr id="10" name="Text Box 18">
              <a:extLst>
                <a:ext uri="{FF2B5EF4-FFF2-40B4-BE49-F238E27FC236}">
                  <a16:creationId xmlns:a16="http://schemas.microsoft.com/office/drawing/2014/main" id="{BAB6DE0E-6497-4F72-AF58-6FC6D9A66104}"/>
                </a:ext>
              </a:extLst>
            </p:cNvPr>
            <p:cNvSpPr txBox="1">
              <a:spLocks noChangeArrowheads="1"/>
            </p:cNvSpPr>
            <p:nvPr/>
          </p:nvSpPr>
          <p:spPr bwMode="auto">
            <a:xfrm>
              <a:off x="1818085" y="876302"/>
              <a:ext cx="1502569" cy="864460"/>
            </a:xfrm>
            <a:prstGeom prst="roundRect">
              <a:avLst>
                <a:gd name="adj" fmla="val 0"/>
              </a:avLst>
            </a:prstGeom>
            <a:solidFill>
              <a:srgbClr val="FFFFFF"/>
            </a:solidFill>
            <a:ln w="19050" cap="flat" cmpd="sng" algn="ctr">
              <a:solidFill>
                <a:srgbClr val="000000"/>
              </a:solidFill>
              <a:prstDash val="solid"/>
              <a:headEnd/>
              <a:tailEnd/>
            </a:ln>
            <a:effectLst/>
          </p:spPr>
          <p:txBody>
            <a:bodyPr tIns="68580" bIns="68580">
              <a:noAutofit/>
            </a:bodyPr>
            <a:lstStyle/>
            <a:p>
              <a:pPr marL="129779" indent="-129779">
                <a:lnSpc>
                  <a:spcPct val="95000"/>
                </a:lnSpc>
                <a:spcAft>
                  <a:spcPts val="300"/>
                </a:spcAft>
                <a:buClr>
                  <a:srgbClr val="000000"/>
                </a:buClr>
                <a:buFont typeface="Arial"/>
                <a:buChar char="•"/>
                <a:defRPr/>
              </a:pPr>
              <a:r>
                <a:rPr lang="en-US" sz="1000" kern="0" dirty="0">
                  <a:solidFill>
                    <a:srgbClr val="000000"/>
                  </a:solidFill>
                  <a:latin typeface="Arial"/>
                </a:rPr>
                <a:t>Resistance or intolerance to HU </a:t>
              </a:r>
              <a:r>
                <a:rPr lang="en-US" sz="800" kern="0" dirty="0">
                  <a:solidFill>
                    <a:srgbClr val="000000"/>
                  </a:solidFill>
                  <a:latin typeface="Arial"/>
                </a:rPr>
                <a:t>(modified ELN criteria)</a:t>
              </a:r>
            </a:p>
            <a:p>
              <a:pPr marL="129779" indent="-129779">
                <a:lnSpc>
                  <a:spcPct val="95000"/>
                </a:lnSpc>
                <a:spcAft>
                  <a:spcPts val="300"/>
                </a:spcAft>
                <a:buClr>
                  <a:srgbClr val="000000"/>
                </a:buClr>
                <a:buFont typeface="Arial"/>
                <a:buChar char="•"/>
                <a:defRPr/>
              </a:pPr>
              <a:r>
                <a:rPr lang="en-US" sz="1000" kern="0" dirty="0">
                  <a:solidFill>
                    <a:srgbClr val="000000"/>
                  </a:solidFill>
                  <a:latin typeface="Arial"/>
                </a:rPr>
                <a:t>Phlebotomy requirement</a:t>
              </a:r>
            </a:p>
            <a:p>
              <a:pPr indent="-129779">
                <a:lnSpc>
                  <a:spcPct val="95000"/>
                </a:lnSpc>
                <a:spcAft>
                  <a:spcPts val="300"/>
                </a:spcAft>
                <a:buClr>
                  <a:srgbClr val="000000"/>
                </a:buClr>
                <a:buFont typeface="Arial"/>
                <a:buChar char="•"/>
                <a:defRPr/>
              </a:pPr>
              <a:r>
                <a:rPr lang="en-US" sz="1000" b="1" kern="0" dirty="0">
                  <a:solidFill>
                    <a:srgbClr val="000000"/>
                  </a:solidFill>
                  <a:latin typeface="Arial"/>
                </a:rPr>
                <a:t>Splenomegaly</a:t>
              </a:r>
            </a:p>
          </p:txBody>
        </p:sp>
        <p:sp>
          <p:nvSpPr>
            <p:cNvPr id="11" name="Text Box 23">
              <a:extLst>
                <a:ext uri="{FF2B5EF4-FFF2-40B4-BE49-F238E27FC236}">
                  <a16:creationId xmlns:a16="http://schemas.microsoft.com/office/drawing/2014/main" id="{B78EC52F-EA13-444A-8359-C0213704418F}"/>
                </a:ext>
              </a:extLst>
            </p:cNvPr>
            <p:cNvSpPr>
              <a:spLocks noChangeArrowheads="1"/>
            </p:cNvSpPr>
            <p:nvPr/>
          </p:nvSpPr>
          <p:spPr bwMode="auto">
            <a:xfrm>
              <a:off x="3514725" y="1049460"/>
              <a:ext cx="919163" cy="489036"/>
            </a:xfrm>
            <a:prstGeom prst="roundRect">
              <a:avLst>
                <a:gd name="adj" fmla="val 0"/>
              </a:avLst>
            </a:prstGeom>
            <a:solidFill>
              <a:srgbClr val="FFFFFF"/>
            </a:solidFill>
            <a:ln w="19050" algn="ctr">
              <a:solidFill>
                <a:srgbClr val="652E88"/>
              </a:solidFill>
              <a:round/>
              <a:headEnd/>
              <a:tailEnd/>
            </a:ln>
          </p:spPr>
          <p:txBody>
            <a:bodyPr>
              <a:spAutoFit/>
            </a:bodyPr>
            <a:lstStyle>
              <a:lvl1pPr>
                <a:spcBef>
                  <a:spcPct val="20000"/>
                </a:spcBef>
                <a:buChar char="•"/>
                <a:tabLst>
                  <a:tab pos="1143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143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143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5000"/>
                </a:lnSpc>
                <a:spcBef>
                  <a:spcPct val="0"/>
                </a:spcBef>
                <a:spcAft>
                  <a:spcPts val="300"/>
                </a:spcAft>
                <a:buNone/>
                <a:defRPr/>
              </a:pPr>
              <a:r>
                <a:rPr lang="en-US" altLang="en-US" sz="700" kern="0" dirty="0">
                  <a:solidFill>
                    <a:srgbClr val="000000"/>
                  </a:solidFill>
                  <a:latin typeface="Arial" panose="020B0604020202020204" pitchFamily="34" charset="0"/>
                </a:rPr>
                <a:t>Pre-randomization (Day −28 to Day −1)</a:t>
              </a:r>
            </a:p>
            <a:p>
              <a:pPr algn="ctr">
                <a:lnSpc>
                  <a:spcPct val="95000"/>
                </a:lnSpc>
                <a:spcBef>
                  <a:spcPct val="0"/>
                </a:spcBef>
                <a:spcAft>
                  <a:spcPts val="300"/>
                </a:spcAft>
                <a:buNone/>
                <a:defRPr/>
              </a:pPr>
              <a:r>
                <a:rPr lang="en-US" altLang="en-US" sz="700" kern="0" dirty="0" err="1">
                  <a:solidFill>
                    <a:srgbClr val="000000"/>
                  </a:solidFill>
                  <a:latin typeface="Arial" panose="020B0604020202020204" pitchFamily="34" charset="0"/>
                </a:rPr>
                <a:t>Hct</a:t>
              </a:r>
              <a:r>
                <a:rPr lang="en-US" altLang="en-US" sz="700" kern="0" dirty="0">
                  <a:solidFill>
                    <a:srgbClr val="000000"/>
                  </a:solidFill>
                  <a:latin typeface="Arial" panose="020B0604020202020204" pitchFamily="34" charset="0"/>
                </a:rPr>
                <a:t> 0.40-0.45</a:t>
              </a:r>
            </a:p>
          </p:txBody>
        </p:sp>
        <p:cxnSp>
          <p:nvCxnSpPr>
            <p:cNvPr id="12" name="Straight Connector 15">
              <a:extLst>
                <a:ext uri="{FF2B5EF4-FFF2-40B4-BE49-F238E27FC236}">
                  <a16:creationId xmlns:a16="http://schemas.microsoft.com/office/drawing/2014/main" id="{7884149D-DEB2-4288-A7E4-B29D43F5A637}"/>
                </a:ext>
              </a:extLst>
            </p:cNvPr>
            <p:cNvCxnSpPr>
              <a:cxnSpLocks noChangeShapeType="1"/>
            </p:cNvCxnSpPr>
            <p:nvPr/>
          </p:nvCxnSpPr>
          <p:spPr bwMode="auto">
            <a:xfrm flipV="1">
              <a:off x="4433887" y="1378744"/>
              <a:ext cx="176213" cy="1191"/>
            </a:xfrm>
            <a:prstGeom prst="line">
              <a:avLst/>
            </a:prstGeom>
            <a:noFill/>
            <a:ln w="19050" algn="ctr">
              <a:solidFill>
                <a:srgbClr val="000000"/>
              </a:solidFill>
              <a:round/>
              <a:headEnd/>
              <a:tailEnd type="triangle" w="lg" len="lg"/>
            </a:ln>
            <a:extLst>
              <a:ext uri="{909E8E84-426E-40dd-AFC4-6F175D3DCCD1}">
                <a14:hiddenFill xmlns="" xmlns:a14="http://schemas.microsoft.com/office/drawing/2010/main">
                  <a:noFill/>
                </a14:hiddenFill>
              </a:ext>
            </a:extLst>
          </p:spPr>
        </p:cxnSp>
        <p:sp>
          <p:nvSpPr>
            <p:cNvPr id="13" name="Line 8">
              <a:extLst>
                <a:ext uri="{FF2B5EF4-FFF2-40B4-BE49-F238E27FC236}">
                  <a16:creationId xmlns:a16="http://schemas.microsoft.com/office/drawing/2014/main" id="{185C142E-9AAD-4273-98B8-C5A49E5B2F05}"/>
                </a:ext>
              </a:extLst>
            </p:cNvPr>
            <p:cNvSpPr>
              <a:spLocks noChangeShapeType="1"/>
            </p:cNvSpPr>
            <p:nvPr/>
          </p:nvSpPr>
          <p:spPr bwMode="auto">
            <a:xfrm>
              <a:off x="5580460" y="828676"/>
              <a:ext cx="0" cy="146447"/>
            </a:xfrm>
            <a:prstGeom prst="line">
              <a:avLst/>
            </a:prstGeom>
            <a:noFill/>
            <a:ln w="19050" cap="flat" cmpd="sng" algn="ctr">
              <a:solidFill>
                <a:srgbClr val="652E88"/>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14" name="Text Box 13">
              <a:extLst>
                <a:ext uri="{FF2B5EF4-FFF2-40B4-BE49-F238E27FC236}">
                  <a16:creationId xmlns:a16="http://schemas.microsoft.com/office/drawing/2014/main" id="{4DC0A0E0-D2C0-4034-B6D2-B536DD64BE42}"/>
                </a:ext>
              </a:extLst>
            </p:cNvPr>
            <p:cNvSpPr txBox="1">
              <a:spLocks noChangeArrowheads="1"/>
            </p:cNvSpPr>
            <p:nvPr/>
          </p:nvSpPr>
          <p:spPr bwMode="auto">
            <a:xfrm>
              <a:off x="4747022" y="1590675"/>
              <a:ext cx="1003697"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BAT</a:t>
              </a:r>
            </a:p>
          </p:txBody>
        </p:sp>
        <p:sp>
          <p:nvSpPr>
            <p:cNvPr id="15" name="Line 15">
              <a:extLst>
                <a:ext uri="{FF2B5EF4-FFF2-40B4-BE49-F238E27FC236}">
                  <a16:creationId xmlns:a16="http://schemas.microsoft.com/office/drawing/2014/main" id="{01AE9A46-6AE1-44AA-871A-C4C5C571D7F3}"/>
                </a:ext>
              </a:extLst>
            </p:cNvPr>
            <p:cNvSpPr>
              <a:spLocks noChangeShapeType="1"/>
            </p:cNvSpPr>
            <p:nvPr/>
          </p:nvSpPr>
          <p:spPr bwMode="auto">
            <a:xfrm>
              <a:off x="6659166" y="827485"/>
              <a:ext cx="0" cy="148828"/>
            </a:xfrm>
            <a:prstGeom prst="line">
              <a:avLst/>
            </a:prstGeom>
            <a:noFill/>
            <a:ln w="19050" cap="flat" cmpd="sng" algn="ctr">
              <a:solidFill>
                <a:srgbClr val="652E88"/>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16" name="Text Box 28">
              <a:extLst>
                <a:ext uri="{FF2B5EF4-FFF2-40B4-BE49-F238E27FC236}">
                  <a16:creationId xmlns:a16="http://schemas.microsoft.com/office/drawing/2014/main" id="{49BCFDD8-6EFA-42F7-AD07-30583D5F505F}"/>
                </a:ext>
              </a:extLst>
            </p:cNvPr>
            <p:cNvSpPr txBox="1">
              <a:spLocks noChangeArrowheads="1"/>
            </p:cNvSpPr>
            <p:nvPr/>
          </p:nvSpPr>
          <p:spPr bwMode="auto">
            <a:xfrm>
              <a:off x="4989621" y="891779"/>
              <a:ext cx="428010"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n = 110</a:t>
              </a:r>
            </a:p>
          </p:txBody>
        </p:sp>
        <p:cxnSp>
          <p:nvCxnSpPr>
            <p:cNvPr id="17" name="Straight Arrow Connector 16">
              <a:extLst>
                <a:ext uri="{FF2B5EF4-FFF2-40B4-BE49-F238E27FC236}">
                  <a16:creationId xmlns:a16="http://schemas.microsoft.com/office/drawing/2014/main" id="{48739B55-F50E-4919-B66C-F38FE6FDF44B}"/>
                </a:ext>
              </a:extLst>
            </p:cNvPr>
            <p:cNvCxnSpPr>
              <a:cxnSpLocks noChangeShapeType="1"/>
            </p:cNvCxnSpPr>
            <p:nvPr/>
          </p:nvCxnSpPr>
          <p:spPr bwMode="auto">
            <a:xfrm>
              <a:off x="4805362" y="900113"/>
              <a:ext cx="1853804" cy="3572"/>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sp>
          <p:nvSpPr>
            <p:cNvPr id="18" name="Text Box 23">
              <a:extLst>
                <a:ext uri="{FF2B5EF4-FFF2-40B4-BE49-F238E27FC236}">
                  <a16:creationId xmlns:a16="http://schemas.microsoft.com/office/drawing/2014/main" id="{F695A472-6F1B-4B59-B5B3-741A7B697721}"/>
                </a:ext>
              </a:extLst>
            </p:cNvPr>
            <p:cNvSpPr txBox="1">
              <a:spLocks noChangeArrowheads="1"/>
            </p:cNvSpPr>
            <p:nvPr/>
          </p:nvSpPr>
          <p:spPr bwMode="auto">
            <a:xfrm rot="16200000">
              <a:off x="4039791" y="1347220"/>
              <a:ext cx="1375172" cy="166635"/>
            </a:xfrm>
            <a:prstGeom prst="roundRect">
              <a:avLst>
                <a:gd name="adj" fmla="val 0"/>
              </a:avLst>
            </a:prstGeom>
            <a:solidFill>
              <a:srgbClr val="FFFFFF"/>
            </a:solidFill>
            <a:ln w="19050" cap="flat" cmpd="sng" algn="ctr">
              <a:solidFill>
                <a:srgbClr val="652E88"/>
              </a:solidFill>
              <a:prstDash val="solid"/>
              <a:headEnd/>
              <a:tailEnd/>
            </a:ln>
            <a:effectLst/>
          </p:spPr>
          <p:txBody>
            <a:bodyPr>
              <a:spAutoFit/>
            </a:bodyPr>
            <a:lstStyle>
              <a:defPPr>
                <a:defRPr lang="en-US"/>
              </a:defPPr>
              <a:lvl1pPr marL="400050" indent="-400050" eaLnBrk="0" hangingPunct="0">
                <a:buFont typeface="+mj-lt"/>
                <a:buAutoNum type="romanUcPeriod"/>
                <a:tabLst>
                  <a:tab pos="114300" algn="l"/>
                </a:tabLst>
                <a:defRPr sz="1400" b="1">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indent="0" algn="ctr">
                <a:lnSpc>
                  <a:spcPct val="95000"/>
                </a:lnSpc>
                <a:spcAft>
                  <a:spcPts val="300"/>
                </a:spcAft>
                <a:buNone/>
                <a:defRPr/>
              </a:pPr>
              <a:r>
                <a:rPr lang="en-US" sz="1000" b="0" kern="0" dirty="0">
                  <a:solidFill>
                    <a:srgbClr val="000000"/>
                  </a:solidFill>
                  <a:latin typeface="Arial"/>
                </a:rPr>
                <a:t>Randomized (1:1)</a:t>
              </a:r>
            </a:p>
          </p:txBody>
        </p:sp>
        <p:sp>
          <p:nvSpPr>
            <p:cNvPr id="19" name="Text Box 31">
              <a:extLst>
                <a:ext uri="{FF2B5EF4-FFF2-40B4-BE49-F238E27FC236}">
                  <a16:creationId xmlns:a16="http://schemas.microsoft.com/office/drawing/2014/main" id="{51ECA2EE-F3C7-42C1-9423-501BA8FE62DB}"/>
                </a:ext>
              </a:extLst>
            </p:cNvPr>
            <p:cNvSpPr txBox="1">
              <a:spLocks noChangeArrowheads="1"/>
            </p:cNvSpPr>
            <p:nvPr/>
          </p:nvSpPr>
          <p:spPr bwMode="auto">
            <a:xfrm>
              <a:off x="6700837" y="385763"/>
              <a:ext cx="1147763" cy="429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Extended treatment phase</a:t>
              </a:r>
            </a:p>
          </p:txBody>
        </p:sp>
        <p:cxnSp>
          <p:nvCxnSpPr>
            <p:cNvPr id="20" name="Straight Arrow Connector 23">
              <a:extLst>
                <a:ext uri="{FF2B5EF4-FFF2-40B4-BE49-F238E27FC236}">
                  <a16:creationId xmlns:a16="http://schemas.microsoft.com/office/drawing/2014/main" id="{DC7DECB9-D875-4F4E-A2AE-AF4D93C789FD}"/>
                </a:ext>
              </a:extLst>
            </p:cNvPr>
            <p:cNvCxnSpPr>
              <a:cxnSpLocks noChangeShapeType="1"/>
            </p:cNvCxnSpPr>
            <p:nvPr/>
          </p:nvCxnSpPr>
          <p:spPr bwMode="auto">
            <a:xfrm>
              <a:off x="6671072" y="901304"/>
              <a:ext cx="290513" cy="0"/>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sp>
          <p:nvSpPr>
            <p:cNvPr id="21" name="Text Box 13">
              <a:extLst>
                <a:ext uri="{FF2B5EF4-FFF2-40B4-BE49-F238E27FC236}">
                  <a16:creationId xmlns:a16="http://schemas.microsoft.com/office/drawing/2014/main" id="{FA66A059-A6A0-4202-8CEB-26F4FA21D093}"/>
                </a:ext>
              </a:extLst>
            </p:cNvPr>
            <p:cNvSpPr txBox="1">
              <a:spLocks noChangeArrowheads="1"/>
            </p:cNvSpPr>
            <p:nvPr/>
          </p:nvSpPr>
          <p:spPr bwMode="auto">
            <a:xfrm>
              <a:off x="4801792" y="497917"/>
              <a:ext cx="802481" cy="429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err="1">
                  <a:solidFill>
                    <a:srgbClr val="000000"/>
                  </a:solidFill>
                </a:rPr>
                <a:t>Ruxolitinib</a:t>
              </a:r>
              <a:r>
                <a:rPr lang="en-US" altLang="en-US" sz="1000" kern="0" dirty="0">
                  <a:solidFill>
                    <a:srgbClr val="000000"/>
                  </a:solidFill>
                </a:rPr>
                <a:t> </a:t>
              </a:r>
              <a:br>
                <a:rPr lang="en-US" altLang="en-US" sz="1000" kern="0" dirty="0">
                  <a:solidFill>
                    <a:srgbClr val="000000"/>
                  </a:solidFill>
                </a:rPr>
              </a:br>
              <a:r>
                <a:rPr lang="en-US" altLang="en-US" sz="1000" kern="0" dirty="0">
                  <a:solidFill>
                    <a:srgbClr val="000000"/>
                  </a:solidFill>
                </a:rPr>
                <a:t>10 mg BID</a:t>
              </a:r>
            </a:p>
          </p:txBody>
        </p:sp>
        <p:sp>
          <p:nvSpPr>
            <p:cNvPr id="22" name="Text Box 26">
              <a:extLst>
                <a:ext uri="{FF2B5EF4-FFF2-40B4-BE49-F238E27FC236}">
                  <a16:creationId xmlns:a16="http://schemas.microsoft.com/office/drawing/2014/main" id="{BCB78B5F-C73A-4264-A15F-E23CF5EC4BCC}"/>
                </a:ext>
              </a:extLst>
            </p:cNvPr>
            <p:cNvSpPr txBox="1">
              <a:spLocks noChangeArrowheads="1"/>
            </p:cNvSpPr>
            <p:nvPr/>
          </p:nvSpPr>
          <p:spPr bwMode="auto">
            <a:xfrm>
              <a:off x="6930629" y="778669"/>
              <a:ext cx="610790"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208</a:t>
              </a:r>
            </a:p>
          </p:txBody>
        </p:sp>
        <p:sp>
          <p:nvSpPr>
            <p:cNvPr id="23" name="Text Box 25">
              <a:extLst>
                <a:ext uri="{FF2B5EF4-FFF2-40B4-BE49-F238E27FC236}">
                  <a16:creationId xmlns:a16="http://schemas.microsoft.com/office/drawing/2014/main" id="{8022414C-3946-47C2-A960-70417298C8C2}"/>
                </a:ext>
              </a:extLst>
            </p:cNvPr>
            <p:cNvSpPr txBox="1">
              <a:spLocks noChangeArrowheads="1"/>
            </p:cNvSpPr>
            <p:nvPr/>
          </p:nvSpPr>
          <p:spPr bwMode="auto">
            <a:xfrm>
              <a:off x="4904185" y="1950244"/>
              <a:ext cx="1419225" cy="38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0000"/>
                </a:lnSpc>
                <a:spcBef>
                  <a:spcPts val="0"/>
                </a:spcBef>
                <a:spcAft>
                  <a:spcPts val="300"/>
                </a:spcAft>
                <a:buNone/>
                <a:defRPr/>
              </a:pPr>
              <a:r>
                <a:rPr lang="en-US" altLang="en-US" sz="1000" b="1" kern="0" dirty="0">
                  <a:solidFill>
                    <a:srgbClr val="000000"/>
                  </a:solidFill>
                </a:rPr>
                <a:t>Week 32</a:t>
              </a:r>
              <a:br>
                <a:rPr lang="en-US" altLang="en-US" sz="1000" b="1" kern="0" dirty="0">
                  <a:solidFill>
                    <a:srgbClr val="000000"/>
                  </a:solidFill>
                </a:rPr>
              </a:br>
              <a:r>
                <a:rPr lang="en-US" altLang="en-US" sz="800" b="1" kern="0" dirty="0">
                  <a:solidFill>
                    <a:srgbClr val="000000"/>
                  </a:solidFill>
                </a:rPr>
                <a:t>(primary endpoint</a:t>
              </a:r>
              <a:r>
                <a:rPr lang="en-US" altLang="en-US" sz="800" kern="0" dirty="0">
                  <a:solidFill>
                    <a:srgbClr val="000000"/>
                  </a:solidFill>
                </a:rPr>
                <a:t>)</a:t>
              </a:r>
            </a:p>
          </p:txBody>
        </p:sp>
        <p:sp>
          <p:nvSpPr>
            <p:cNvPr id="24" name="Text Box 26">
              <a:extLst>
                <a:ext uri="{FF2B5EF4-FFF2-40B4-BE49-F238E27FC236}">
                  <a16:creationId xmlns:a16="http://schemas.microsoft.com/office/drawing/2014/main" id="{F299A6D3-4DD9-48FF-A052-94F9128D53AD}"/>
                </a:ext>
              </a:extLst>
            </p:cNvPr>
            <p:cNvSpPr txBox="1">
              <a:spLocks noChangeArrowheads="1"/>
            </p:cNvSpPr>
            <p:nvPr/>
          </p:nvSpPr>
          <p:spPr bwMode="auto">
            <a:xfrm>
              <a:off x="6453968" y="1943100"/>
              <a:ext cx="480644"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80</a:t>
              </a:r>
            </a:p>
          </p:txBody>
        </p:sp>
        <p:sp>
          <p:nvSpPr>
            <p:cNvPr id="25" name="Text Box 29">
              <a:extLst>
                <a:ext uri="{FF2B5EF4-FFF2-40B4-BE49-F238E27FC236}">
                  <a16:creationId xmlns:a16="http://schemas.microsoft.com/office/drawing/2014/main" id="{C53956E3-7014-49D5-A2CF-BC725476913C}"/>
                </a:ext>
              </a:extLst>
            </p:cNvPr>
            <p:cNvSpPr txBox="1">
              <a:spLocks noChangeArrowheads="1"/>
            </p:cNvSpPr>
            <p:nvPr/>
          </p:nvSpPr>
          <p:spPr bwMode="auto">
            <a:xfrm>
              <a:off x="5043199" y="1813323"/>
              <a:ext cx="428010"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n = 112</a:t>
              </a:r>
            </a:p>
          </p:txBody>
        </p:sp>
        <p:sp>
          <p:nvSpPr>
            <p:cNvPr id="26" name="Text Box 31">
              <a:extLst>
                <a:ext uri="{FF2B5EF4-FFF2-40B4-BE49-F238E27FC236}">
                  <a16:creationId xmlns:a16="http://schemas.microsoft.com/office/drawing/2014/main" id="{465FDD16-A740-4720-9841-5EBA690516F4}"/>
                </a:ext>
              </a:extLst>
            </p:cNvPr>
            <p:cNvSpPr txBox="1">
              <a:spLocks noChangeArrowheads="1"/>
            </p:cNvSpPr>
            <p:nvPr/>
          </p:nvSpPr>
          <p:spPr bwMode="auto">
            <a:xfrm>
              <a:off x="5459016" y="1113235"/>
              <a:ext cx="1346597"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Crossover to </a:t>
              </a:r>
              <a:r>
                <a:rPr lang="en-US" altLang="en-US" sz="1000" kern="0" dirty="0" err="1">
                  <a:solidFill>
                    <a:srgbClr val="000000"/>
                  </a:solidFill>
                </a:rPr>
                <a:t>ruxolitinib</a:t>
              </a:r>
              <a:endParaRPr lang="en-US" altLang="en-US" sz="1000" kern="0" dirty="0">
                <a:solidFill>
                  <a:srgbClr val="000000"/>
                </a:solidFill>
              </a:endParaRPr>
            </a:p>
          </p:txBody>
        </p:sp>
        <p:sp>
          <p:nvSpPr>
            <p:cNvPr id="27" name="Line 8">
              <a:extLst>
                <a:ext uri="{FF2B5EF4-FFF2-40B4-BE49-F238E27FC236}">
                  <a16:creationId xmlns:a16="http://schemas.microsoft.com/office/drawing/2014/main" id="{8D0888B2-0DB3-4509-8420-363F9972F7C7}"/>
                </a:ext>
              </a:extLst>
            </p:cNvPr>
            <p:cNvSpPr>
              <a:spLocks noChangeShapeType="1"/>
            </p:cNvSpPr>
            <p:nvPr/>
          </p:nvSpPr>
          <p:spPr bwMode="auto">
            <a:xfrm>
              <a:off x="5625704" y="1764507"/>
              <a:ext cx="0" cy="146447"/>
            </a:xfrm>
            <a:prstGeom prst="line">
              <a:avLst/>
            </a:prstGeom>
            <a:noFill/>
            <a:ln w="19050" cap="flat" cmpd="sng" algn="ctr">
              <a:solidFill>
                <a:srgbClr val="000000"/>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28" name="Line 15">
              <a:extLst>
                <a:ext uri="{FF2B5EF4-FFF2-40B4-BE49-F238E27FC236}">
                  <a16:creationId xmlns:a16="http://schemas.microsoft.com/office/drawing/2014/main" id="{FE4EF1BA-D8CF-4C10-8AD3-967FFE0C39FA}"/>
                </a:ext>
              </a:extLst>
            </p:cNvPr>
            <p:cNvSpPr>
              <a:spLocks noChangeShapeType="1"/>
            </p:cNvSpPr>
            <p:nvPr/>
          </p:nvSpPr>
          <p:spPr bwMode="auto">
            <a:xfrm>
              <a:off x="6705600" y="1753791"/>
              <a:ext cx="0" cy="147638"/>
            </a:xfrm>
            <a:prstGeom prst="line">
              <a:avLst/>
            </a:prstGeom>
            <a:noFill/>
            <a:ln w="28575" cap="flat" cmpd="sng" algn="ctr">
              <a:solidFill>
                <a:sysClr val="window" lastClr="FFFFFF"/>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cxnSp>
          <p:nvCxnSpPr>
            <p:cNvPr id="29" name="Straight Arrow Connector 19">
              <a:extLst>
                <a:ext uri="{FF2B5EF4-FFF2-40B4-BE49-F238E27FC236}">
                  <a16:creationId xmlns:a16="http://schemas.microsoft.com/office/drawing/2014/main" id="{4346A9AD-6CFB-49BA-A525-33E90F266A1F}"/>
                </a:ext>
              </a:extLst>
            </p:cNvPr>
            <p:cNvCxnSpPr>
              <a:cxnSpLocks noChangeShapeType="1"/>
            </p:cNvCxnSpPr>
            <p:nvPr/>
          </p:nvCxnSpPr>
          <p:spPr bwMode="auto">
            <a:xfrm flipV="1">
              <a:off x="4850607" y="1828801"/>
              <a:ext cx="1854994" cy="2381"/>
            </a:xfrm>
            <a:prstGeom prst="straightConnector1">
              <a:avLst/>
            </a:prstGeom>
            <a:noFill/>
            <a:ln w="19050" algn="ctr">
              <a:solidFill>
                <a:srgbClr val="000000"/>
              </a:solidFill>
              <a:round/>
              <a:headEnd/>
              <a:tailEnd type="triangle" w="lg" len="lg"/>
            </a:ln>
            <a:extLst>
              <a:ext uri="{909E8E84-426E-40dd-AFC4-6F175D3DCCD1}">
                <a14:hiddenFill xmlns="" xmlns:a14="http://schemas.microsoft.com/office/drawing/2010/main">
                  <a:noFill/>
                </a14:hiddenFill>
              </a:ext>
            </a:extLst>
          </p:spPr>
        </p:cxnSp>
        <p:cxnSp>
          <p:nvCxnSpPr>
            <p:cNvPr id="30" name="Straight Arrow Connector 22">
              <a:extLst>
                <a:ext uri="{FF2B5EF4-FFF2-40B4-BE49-F238E27FC236}">
                  <a16:creationId xmlns:a16="http://schemas.microsoft.com/office/drawing/2014/main" id="{A40190C8-C9B8-4178-83E3-812FECD2DB94}"/>
                </a:ext>
              </a:extLst>
            </p:cNvPr>
            <p:cNvCxnSpPr>
              <a:cxnSpLocks noChangeShapeType="1"/>
            </p:cNvCxnSpPr>
            <p:nvPr/>
          </p:nvCxnSpPr>
          <p:spPr bwMode="auto">
            <a:xfrm>
              <a:off x="5630466" y="1444229"/>
              <a:ext cx="1044178" cy="0"/>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cxnSp>
          <p:nvCxnSpPr>
            <p:cNvPr id="31" name="Straight Arrow Connector 24">
              <a:extLst>
                <a:ext uri="{FF2B5EF4-FFF2-40B4-BE49-F238E27FC236}">
                  <a16:creationId xmlns:a16="http://schemas.microsoft.com/office/drawing/2014/main" id="{B197F8E2-20E4-42AE-9985-5C8FDACCC360}"/>
                </a:ext>
              </a:extLst>
            </p:cNvPr>
            <p:cNvCxnSpPr>
              <a:cxnSpLocks noChangeShapeType="1"/>
            </p:cNvCxnSpPr>
            <p:nvPr/>
          </p:nvCxnSpPr>
          <p:spPr bwMode="auto">
            <a:xfrm>
              <a:off x="6716316" y="1444229"/>
              <a:ext cx="290513" cy="0"/>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sp>
          <p:nvSpPr>
            <p:cNvPr id="32" name="Line 15">
              <a:extLst>
                <a:ext uri="{FF2B5EF4-FFF2-40B4-BE49-F238E27FC236}">
                  <a16:creationId xmlns:a16="http://schemas.microsoft.com/office/drawing/2014/main" id="{07C1C80E-A554-4FD4-921F-0E71CD7CB84E}"/>
                </a:ext>
              </a:extLst>
            </p:cNvPr>
            <p:cNvSpPr>
              <a:spLocks noChangeShapeType="1"/>
            </p:cNvSpPr>
            <p:nvPr/>
          </p:nvSpPr>
          <p:spPr bwMode="auto">
            <a:xfrm>
              <a:off x="6693694" y="1371600"/>
              <a:ext cx="0" cy="148829"/>
            </a:xfrm>
            <a:prstGeom prst="line">
              <a:avLst/>
            </a:prstGeom>
            <a:noFill/>
            <a:ln w="19050" cap="flat" cmpd="sng" algn="ctr">
              <a:solidFill>
                <a:srgbClr val="652E88"/>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33" name="Right Arrow 32">
              <a:extLst>
                <a:ext uri="{FF2B5EF4-FFF2-40B4-BE49-F238E27FC236}">
                  <a16:creationId xmlns:a16="http://schemas.microsoft.com/office/drawing/2014/main" id="{E73CBF56-5EBA-4564-92A4-4B3B323EEA97}"/>
                </a:ext>
              </a:extLst>
            </p:cNvPr>
            <p:cNvSpPr/>
            <p:nvPr/>
          </p:nvSpPr>
          <p:spPr>
            <a:xfrm rot="16200000">
              <a:off x="5668566" y="1523220"/>
              <a:ext cx="336948" cy="275034"/>
            </a:xfrm>
            <a:prstGeom prst="rightArrow">
              <a:avLst/>
            </a:prstGeom>
            <a:solidFill>
              <a:srgbClr val="652E88"/>
            </a:solidFill>
            <a:ln w="25400" cap="flat" cmpd="sng" algn="ctr">
              <a:noFill/>
              <a:prstDash val="solid"/>
            </a:ln>
            <a:effectLst/>
          </p:spPr>
          <p:txBody>
            <a:bodyPr anchor="ctr"/>
            <a:lstStyle/>
            <a:p>
              <a:pPr algn="ctr">
                <a:lnSpc>
                  <a:spcPct val="95000"/>
                </a:lnSpc>
                <a:spcAft>
                  <a:spcPts val="300"/>
                </a:spcAft>
                <a:defRPr/>
              </a:pPr>
              <a:endParaRPr lang="en-US" sz="1000" kern="0" dirty="0">
                <a:solidFill>
                  <a:srgbClr val="000000"/>
                </a:solidFill>
                <a:latin typeface="Arial"/>
              </a:endParaRPr>
            </a:p>
          </p:txBody>
        </p:sp>
        <p:sp>
          <p:nvSpPr>
            <p:cNvPr id="34" name="Text Box 26">
              <a:extLst>
                <a:ext uri="{FF2B5EF4-FFF2-40B4-BE49-F238E27FC236}">
                  <a16:creationId xmlns:a16="http://schemas.microsoft.com/office/drawing/2014/main" id="{D3179805-D005-4880-8FE4-FFF435DF9720}"/>
                </a:ext>
              </a:extLst>
            </p:cNvPr>
            <p:cNvSpPr txBox="1">
              <a:spLocks noChangeArrowheads="1"/>
            </p:cNvSpPr>
            <p:nvPr/>
          </p:nvSpPr>
          <p:spPr bwMode="auto">
            <a:xfrm>
              <a:off x="6930629" y="1335882"/>
              <a:ext cx="610790"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208</a:t>
              </a:r>
            </a:p>
          </p:txBody>
        </p:sp>
        <p:cxnSp>
          <p:nvCxnSpPr>
            <p:cNvPr id="35" name="Straight Connector 34">
              <a:extLst>
                <a:ext uri="{FF2B5EF4-FFF2-40B4-BE49-F238E27FC236}">
                  <a16:creationId xmlns:a16="http://schemas.microsoft.com/office/drawing/2014/main" id="{9F86A2C8-E836-4854-8B4A-454B08B05603}"/>
                </a:ext>
              </a:extLst>
            </p:cNvPr>
            <p:cNvCxnSpPr/>
            <p:nvPr/>
          </p:nvCxnSpPr>
          <p:spPr>
            <a:xfrm>
              <a:off x="5625704" y="1445419"/>
              <a:ext cx="0" cy="308372"/>
            </a:xfrm>
            <a:prstGeom prst="line">
              <a:avLst/>
            </a:prstGeom>
            <a:noFill/>
            <a:ln w="19050" cap="flat" cmpd="sng" algn="ctr">
              <a:solidFill>
                <a:srgbClr val="000000"/>
              </a:solidFill>
              <a:prstDash val="sysDash"/>
              <a:miter lim="800000"/>
            </a:ln>
            <a:effectLst/>
          </p:spPr>
        </p:cxnSp>
        <p:sp>
          <p:nvSpPr>
            <p:cNvPr id="36" name="Line 8">
              <a:extLst>
                <a:ext uri="{FF2B5EF4-FFF2-40B4-BE49-F238E27FC236}">
                  <a16:creationId xmlns:a16="http://schemas.microsoft.com/office/drawing/2014/main" id="{50439B4D-2518-47E0-B867-766CC90AFC92}"/>
                </a:ext>
              </a:extLst>
            </p:cNvPr>
            <p:cNvSpPr>
              <a:spLocks noChangeShapeType="1"/>
            </p:cNvSpPr>
            <p:nvPr/>
          </p:nvSpPr>
          <p:spPr bwMode="auto">
            <a:xfrm>
              <a:off x="6157913" y="1760935"/>
              <a:ext cx="0" cy="147638"/>
            </a:xfrm>
            <a:prstGeom prst="line">
              <a:avLst/>
            </a:prstGeom>
            <a:noFill/>
            <a:ln w="19050" cap="flat" cmpd="sng" algn="ctr">
              <a:solidFill>
                <a:srgbClr val="000000"/>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37" name="Text Box 26">
              <a:extLst>
                <a:ext uri="{FF2B5EF4-FFF2-40B4-BE49-F238E27FC236}">
                  <a16:creationId xmlns:a16="http://schemas.microsoft.com/office/drawing/2014/main" id="{9D876C01-4C1F-4FAF-BEE0-FB6D6241A7F1}"/>
                </a:ext>
              </a:extLst>
            </p:cNvPr>
            <p:cNvSpPr txBox="1">
              <a:spLocks noChangeArrowheads="1"/>
            </p:cNvSpPr>
            <p:nvPr/>
          </p:nvSpPr>
          <p:spPr bwMode="auto">
            <a:xfrm>
              <a:off x="5918187" y="1943100"/>
              <a:ext cx="480644" cy="26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48</a:t>
              </a:r>
            </a:p>
          </p:txBody>
        </p:sp>
        <p:sp>
          <p:nvSpPr>
            <p:cNvPr id="38" name="Line 8">
              <a:extLst>
                <a:ext uri="{FF2B5EF4-FFF2-40B4-BE49-F238E27FC236}">
                  <a16:creationId xmlns:a16="http://schemas.microsoft.com/office/drawing/2014/main" id="{F98C192A-8D00-401E-B1A5-656047DBE0C6}"/>
                </a:ext>
              </a:extLst>
            </p:cNvPr>
            <p:cNvSpPr>
              <a:spLocks noChangeShapeType="1"/>
            </p:cNvSpPr>
            <p:nvPr/>
          </p:nvSpPr>
          <p:spPr bwMode="auto">
            <a:xfrm>
              <a:off x="5993606" y="828676"/>
              <a:ext cx="0" cy="146447"/>
            </a:xfrm>
            <a:prstGeom prst="line">
              <a:avLst/>
            </a:prstGeom>
            <a:noFill/>
            <a:ln w="19050" cap="flat" cmpd="sng" algn="ctr">
              <a:solidFill>
                <a:srgbClr val="652E88"/>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39" name="Rectangle 24">
              <a:extLst>
                <a:ext uri="{FF2B5EF4-FFF2-40B4-BE49-F238E27FC236}">
                  <a16:creationId xmlns:a16="http://schemas.microsoft.com/office/drawing/2014/main" id="{AB401C31-893D-492D-B470-DCA7C3944E47}"/>
                </a:ext>
              </a:extLst>
            </p:cNvPr>
            <p:cNvSpPr>
              <a:spLocks noChangeArrowheads="1"/>
            </p:cNvSpPr>
            <p:nvPr/>
          </p:nvSpPr>
          <p:spPr bwMode="auto">
            <a:xfrm>
              <a:off x="1916906" y="550069"/>
              <a:ext cx="874836" cy="34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defRPr/>
              </a:pPr>
              <a:r>
                <a:rPr lang="en-CA" altLang="en-US" sz="1400" b="1" kern="0">
                  <a:solidFill>
                    <a:srgbClr val="000000"/>
                  </a:solidFill>
                  <a:latin typeface="Arial" panose="020B0604020202020204" pitchFamily="34" charset="0"/>
                </a:rPr>
                <a:t>RESPONSE</a:t>
              </a:r>
              <a:r>
                <a:rPr lang="en-CA" altLang="en-US" sz="1400" b="1" kern="0" baseline="30000">
                  <a:solidFill>
                    <a:srgbClr val="000000"/>
                  </a:solidFill>
                  <a:latin typeface="Arial" panose="020B0604020202020204" pitchFamily="34" charset="0"/>
                </a:rPr>
                <a:t>1</a:t>
              </a:r>
              <a:endParaRPr lang="en-CA" altLang="en-US" sz="1400" b="1" kern="0">
                <a:solidFill>
                  <a:srgbClr val="000000"/>
                </a:solidFill>
                <a:latin typeface="Arial" panose="020B0604020202020204" pitchFamily="34" charset="0"/>
              </a:endParaRPr>
            </a:p>
          </p:txBody>
        </p:sp>
        <p:sp>
          <p:nvSpPr>
            <p:cNvPr id="40" name="Rectangle 39">
              <a:extLst>
                <a:ext uri="{FF2B5EF4-FFF2-40B4-BE49-F238E27FC236}">
                  <a16:creationId xmlns:a16="http://schemas.microsoft.com/office/drawing/2014/main" id="{32823527-1A98-4478-9D8C-2B08AA583244}"/>
                </a:ext>
              </a:extLst>
            </p:cNvPr>
            <p:cNvSpPr/>
            <p:nvPr/>
          </p:nvSpPr>
          <p:spPr>
            <a:xfrm>
              <a:off x="1829991" y="1473082"/>
              <a:ext cx="1493044" cy="179785"/>
            </a:xfrm>
            <a:prstGeom prst="rect">
              <a:avLst/>
            </a:prstGeom>
            <a:noFill/>
            <a:ln w="19050" cap="flat" cmpd="sng" algn="ctr">
              <a:solidFill>
                <a:srgbClr val="8BBEFA">
                  <a:lumMod val="75000"/>
                </a:srgbClr>
              </a:solidFill>
              <a:prstDash val="solid"/>
              <a:miter lim="800000"/>
            </a:ln>
            <a:effectLst/>
          </p:spPr>
          <p:txBody>
            <a:bodyPr anchor="ctr"/>
            <a:lstStyle/>
            <a:p>
              <a:pPr algn="ctr">
                <a:defRPr/>
              </a:pPr>
              <a:endParaRPr lang="en-CA" sz="1200" kern="0">
                <a:solidFill>
                  <a:srgbClr val="000000"/>
                </a:solidFill>
                <a:latin typeface="Arial"/>
                <a:cs typeface="Arial" panose="020B0604020202020204" pitchFamily="34" charset="0"/>
              </a:endParaRPr>
            </a:p>
          </p:txBody>
        </p:sp>
        <p:cxnSp>
          <p:nvCxnSpPr>
            <p:cNvPr id="41" name="Straight Connector 40">
              <a:extLst>
                <a:ext uri="{FF2B5EF4-FFF2-40B4-BE49-F238E27FC236}">
                  <a16:creationId xmlns:a16="http://schemas.microsoft.com/office/drawing/2014/main" id="{53BF33CE-C94B-4ED3-8CDF-4A08479B08F3}"/>
                </a:ext>
              </a:extLst>
            </p:cNvPr>
            <p:cNvCxnSpPr/>
            <p:nvPr/>
          </p:nvCxnSpPr>
          <p:spPr>
            <a:xfrm>
              <a:off x="1818085" y="2361010"/>
              <a:ext cx="5755481" cy="0"/>
            </a:xfrm>
            <a:prstGeom prst="line">
              <a:avLst/>
            </a:prstGeom>
            <a:noFill/>
            <a:ln w="19050" cap="flat" cmpd="sng" algn="ctr">
              <a:solidFill>
                <a:srgbClr val="000000"/>
              </a:solidFill>
              <a:prstDash val="sysDash"/>
              <a:miter lim="800000"/>
            </a:ln>
            <a:effectLst/>
          </p:spPr>
        </p:cxnSp>
      </p:grpSp>
      <p:cxnSp>
        <p:nvCxnSpPr>
          <p:cNvPr id="42" name="Straight Connector 28">
            <a:extLst>
              <a:ext uri="{FF2B5EF4-FFF2-40B4-BE49-F238E27FC236}">
                <a16:creationId xmlns:a16="http://schemas.microsoft.com/office/drawing/2014/main" id="{56564A82-89C4-4440-96FE-C0AC75319C42}"/>
              </a:ext>
            </a:extLst>
          </p:cNvPr>
          <p:cNvCxnSpPr>
            <a:cxnSpLocks noChangeShapeType="1"/>
          </p:cNvCxnSpPr>
          <p:nvPr/>
        </p:nvCxnSpPr>
        <p:spPr bwMode="auto">
          <a:xfrm flipV="1">
            <a:off x="3912247" y="3857616"/>
            <a:ext cx="253940" cy="0"/>
          </a:xfrm>
          <a:prstGeom prst="line">
            <a:avLst/>
          </a:prstGeom>
          <a:noFill/>
          <a:ln w="19050" algn="ctr">
            <a:solidFill>
              <a:srgbClr val="000000"/>
            </a:solidFill>
            <a:round/>
            <a:headEnd/>
            <a:tailEnd type="triangle" w="lg" len="lg"/>
          </a:ln>
          <a:extLst>
            <a:ext uri="{909E8E84-426E-40dd-AFC4-6F175D3DCCD1}">
              <a14:hiddenFill xmlns="" xmlns:a14="http://schemas.microsoft.com/office/drawing/2010/main">
                <a:noFill/>
              </a14:hiddenFill>
            </a:ext>
          </a:extLst>
        </p:spPr>
      </p:cxnSp>
      <p:sp>
        <p:nvSpPr>
          <p:cNvPr id="43" name="Text Box 18">
            <a:extLst>
              <a:ext uri="{FF2B5EF4-FFF2-40B4-BE49-F238E27FC236}">
                <a16:creationId xmlns:a16="http://schemas.microsoft.com/office/drawing/2014/main" id="{151807E8-1B4A-431F-A5A8-7227B87714C0}"/>
              </a:ext>
            </a:extLst>
          </p:cNvPr>
          <p:cNvSpPr>
            <a:spLocks noChangeArrowheads="1"/>
          </p:cNvSpPr>
          <p:nvPr/>
        </p:nvSpPr>
        <p:spPr bwMode="auto">
          <a:xfrm>
            <a:off x="1752600" y="3278826"/>
            <a:ext cx="2150822" cy="1108550"/>
          </a:xfrm>
          <a:prstGeom prst="roundRect">
            <a:avLst>
              <a:gd name="adj" fmla="val 0"/>
            </a:avLst>
          </a:prstGeom>
          <a:solidFill>
            <a:srgbClr val="FFFFFF"/>
          </a:solidFill>
          <a:ln w="19050" algn="ctr">
            <a:solidFill>
              <a:srgbClr val="000000"/>
            </a:solidFill>
            <a:round/>
            <a:headEnd/>
            <a:tailEnd/>
          </a:ln>
        </p:spPr>
        <p:txBody>
          <a:bodyPr tIns="68580" bIns="68580">
            <a:noAutofit/>
          </a:bodyPr>
          <a:lstStyle>
            <a:lvl1pPr marL="173038" indent="-173038">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5000"/>
              </a:lnSpc>
              <a:spcBef>
                <a:spcPct val="0"/>
              </a:spcBef>
              <a:spcAft>
                <a:spcPts val="300"/>
              </a:spcAft>
              <a:buClr>
                <a:srgbClr val="000000"/>
              </a:buClr>
              <a:defRPr/>
            </a:pPr>
            <a:r>
              <a:rPr lang="en-US" altLang="en-US" sz="1000" kern="0" dirty="0">
                <a:solidFill>
                  <a:srgbClr val="000000"/>
                </a:solidFill>
                <a:latin typeface="Arial" panose="020B0604020202020204" pitchFamily="34" charset="0"/>
              </a:rPr>
              <a:t>Resistance or intolerance to HU </a:t>
            </a:r>
            <a:r>
              <a:rPr lang="en-US" altLang="en-US" sz="800" kern="0" dirty="0">
                <a:solidFill>
                  <a:srgbClr val="000000"/>
                </a:solidFill>
                <a:latin typeface="Arial" panose="020B0604020202020204" pitchFamily="34" charset="0"/>
              </a:rPr>
              <a:t>(modified ELN criteria)</a:t>
            </a:r>
          </a:p>
          <a:p>
            <a:pPr>
              <a:lnSpc>
                <a:spcPct val="95000"/>
              </a:lnSpc>
              <a:spcBef>
                <a:spcPct val="0"/>
              </a:spcBef>
              <a:spcAft>
                <a:spcPts val="300"/>
              </a:spcAft>
              <a:buClr>
                <a:srgbClr val="000000"/>
              </a:buClr>
              <a:defRPr/>
            </a:pPr>
            <a:r>
              <a:rPr lang="en-US" altLang="en-US" sz="1000" kern="0" dirty="0">
                <a:solidFill>
                  <a:srgbClr val="000000"/>
                </a:solidFill>
                <a:latin typeface="Arial" panose="020B0604020202020204" pitchFamily="34" charset="0"/>
              </a:rPr>
              <a:t>Phlebotomy requirement</a:t>
            </a:r>
          </a:p>
          <a:p>
            <a:pPr>
              <a:lnSpc>
                <a:spcPct val="95000"/>
              </a:lnSpc>
              <a:spcBef>
                <a:spcPct val="0"/>
              </a:spcBef>
              <a:spcAft>
                <a:spcPts val="300"/>
              </a:spcAft>
              <a:buClr>
                <a:srgbClr val="000000"/>
              </a:buClr>
              <a:defRPr/>
            </a:pPr>
            <a:r>
              <a:rPr lang="en-US" altLang="en-US" sz="1000" b="1" kern="0" dirty="0">
                <a:solidFill>
                  <a:srgbClr val="000000"/>
                </a:solidFill>
                <a:latin typeface="Arial" panose="020B0604020202020204" pitchFamily="34" charset="0"/>
              </a:rPr>
              <a:t>Nonpalpable spleen at screening and baseline</a:t>
            </a:r>
          </a:p>
          <a:p>
            <a:pPr>
              <a:lnSpc>
                <a:spcPct val="95000"/>
              </a:lnSpc>
              <a:spcBef>
                <a:spcPct val="0"/>
              </a:spcBef>
              <a:spcAft>
                <a:spcPts val="300"/>
              </a:spcAft>
              <a:buClr>
                <a:srgbClr val="000000"/>
              </a:buClr>
              <a:defRPr/>
            </a:pPr>
            <a:r>
              <a:rPr lang="en-US" altLang="en-US" sz="1000" kern="0" dirty="0">
                <a:solidFill>
                  <a:srgbClr val="000000"/>
                </a:solidFill>
                <a:latin typeface="Arial" panose="020B0604020202020204" pitchFamily="34" charset="0"/>
              </a:rPr>
              <a:t>ECOG ≤ 2</a:t>
            </a:r>
          </a:p>
        </p:txBody>
      </p:sp>
      <p:sp>
        <p:nvSpPr>
          <p:cNvPr id="44" name="Text Box 23">
            <a:extLst>
              <a:ext uri="{FF2B5EF4-FFF2-40B4-BE49-F238E27FC236}">
                <a16:creationId xmlns:a16="http://schemas.microsoft.com/office/drawing/2014/main" id="{82EFE796-94D0-4874-AC93-F6A43A69335A}"/>
              </a:ext>
            </a:extLst>
          </p:cNvPr>
          <p:cNvSpPr>
            <a:spLocks noChangeArrowheads="1"/>
          </p:cNvSpPr>
          <p:nvPr/>
        </p:nvSpPr>
        <p:spPr bwMode="auto">
          <a:xfrm>
            <a:off x="4166189" y="3535711"/>
            <a:ext cx="1259472" cy="437812"/>
          </a:xfrm>
          <a:prstGeom prst="roundRect">
            <a:avLst>
              <a:gd name="adj" fmla="val 0"/>
            </a:avLst>
          </a:prstGeom>
          <a:solidFill>
            <a:srgbClr val="FFFFFF"/>
          </a:solidFill>
          <a:ln w="19050" algn="ctr">
            <a:solidFill>
              <a:srgbClr val="652E88"/>
            </a:solidFill>
            <a:round/>
            <a:headEnd/>
            <a:tailEnd/>
          </a:ln>
        </p:spPr>
        <p:txBody>
          <a:bodyPr wrap="square">
            <a:spAutoFit/>
          </a:bodyPr>
          <a:lstStyle>
            <a:lvl1pPr>
              <a:spcBef>
                <a:spcPct val="20000"/>
              </a:spcBef>
              <a:buChar char="•"/>
              <a:tabLst>
                <a:tab pos="1143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143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143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14300" algn="l"/>
              </a:tabLst>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5000"/>
              </a:lnSpc>
              <a:spcBef>
                <a:spcPct val="0"/>
              </a:spcBef>
              <a:spcAft>
                <a:spcPts val="300"/>
              </a:spcAft>
              <a:buNone/>
              <a:defRPr/>
            </a:pPr>
            <a:r>
              <a:rPr lang="en-US" altLang="en-US" sz="700" kern="0" dirty="0">
                <a:solidFill>
                  <a:srgbClr val="000000"/>
                </a:solidFill>
                <a:latin typeface="Arial" panose="020B0604020202020204" pitchFamily="34" charset="0"/>
              </a:rPr>
              <a:t>Screening Period</a:t>
            </a:r>
            <a:br>
              <a:rPr lang="en-US" altLang="en-US" sz="700" kern="0" dirty="0">
                <a:solidFill>
                  <a:srgbClr val="000000"/>
                </a:solidFill>
                <a:latin typeface="Arial" panose="020B0604020202020204" pitchFamily="34" charset="0"/>
              </a:rPr>
            </a:br>
            <a:r>
              <a:rPr lang="en-US" altLang="en-US" sz="700" kern="0" dirty="0">
                <a:solidFill>
                  <a:srgbClr val="000000"/>
                </a:solidFill>
                <a:latin typeface="Arial" panose="020B0604020202020204" pitchFamily="34" charset="0"/>
              </a:rPr>
              <a:t>(Day − 35)</a:t>
            </a:r>
          </a:p>
          <a:p>
            <a:pPr algn="ctr">
              <a:lnSpc>
                <a:spcPct val="95000"/>
              </a:lnSpc>
              <a:spcBef>
                <a:spcPct val="0"/>
              </a:spcBef>
              <a:spcAft>
                <a:spcPts val="300"/>
              </a:spcAft>
              <a:buNone/>
              <a:defRPr/>
            </a:pPr>
            <a:r>
              <a:rPr lang="en-US" altLang="en-US" sz="700" kern="0" dirty="0" err="1">
                <a:solidFill>
                  <a:srgbClr val="000000"/>
                </a:solidFill>
                <a:latin typeface="Arial" panose="020B0604020202020204" pitchFamily="34" charset="0"/>
              </a:rPr>
              <a:t>Hct</a:t>
            </a:r>
            <a:r>
              <a:rPr lang="en-US" altLang="en-US" sz="700" kern="0" dirty="0">
                <a:solidFill>
                  <a:srgbClr val="000000"/>
                </a:solidFill>
                <a:latin typeface="Arial" panose="020B0604020202020204" pitchFamily="34" charset="0"/>
              </a:rPr>
              <a:t> 0.40-0.45</a:t>
            </a:r>
          </a:p>
        </p:txBody>
      </p:sp>
      <p:cxnSp>
        <p:nvCxnSpPr>
          <p:cNvPr id="45" name="Straight Connector 15">
            <a:extLst>
              <a:ext uri="{FF2B5EF4-FFF2-40B4-BE49-F238E27FC236}">
                <a16:creationId xmlns:a16="http://schemas.microsoft.com/office/drawing/2014/main" id="{21ACD9EE-12CD-4015-9B78-70B3C9A8F12F}"/>
              </a:ext>
            </a:extLst>
          </p:cNvPr>
          <p:cNvCxnSpPr>
            <a:cxnSpLocks noChangeShapeType="1"/>
          </p:cNvCxnSpPr>
          <p:nvPr/>
        </p:nvCxnSpPr>
        <p:spPr bwMode="auto">
          <a:xfrm flipV="1">
            <a:off x="5498644" y="3850158"/>
            <a:ext cx="253940" cy="1065"/>
          </a:xfrm>
          <a:prstGeom prst="line">
            <a:avLst/>
          </a:prstGeom>
          <a:noFill/>
          <a:ln w="19050" algn="ctr">
            <a:solidFill>
              <a:srgbClr val="000000"/>
            </a:solidFill>
            <a:round/>
            <a:headEnd/>
            <a:tailEnd type="triangle" w="lg" len="lg"/>
          </a:ln>
          <a:extLst>
            <a:ext uri="{909E8E84-426E-40dd-AFC4-6F175D3DCCD1}">
              <a14:hiddenFill xmlns="" xmlns:a14="http://schemas.microsoft.com/office/drawing/2010/main">
                <a:noFill/>
              </a14:hiddenFill>
            </a:ext>
          </a:extLst>
        </p:spPr>
      </p:cxnSp>
      <p:sp>
        <p:nvSpPr>
          <p:cNvPr id="46" name="Right Arrow 45">
            <a:extLst>
              <a:ext uri="{FF2B5EF4-FFF2-40B4-BE49-F238E27FC236}">
                <a16:creationId xmlns:a16="http://schemas.microsoft.com/office/drawing/2014/main" id="{F3D3EBD0-1699-4D0B-81C9-1D46C85CC6F3}"/>
              </a:ext>
            </a:extLst>
          </p:cNvPr>
          <p:cNvSpPr/>
          <p:nvPr/>
        </p:nvSpPr>
        <p:spPr>
          <a:xfrm rot="16200000">
            <a:off x="7287395" y="3939984"/>
            <a:ext cx="356015" cy="398805"/>
          </a:xfrm>
          <a:prstGeom prst="rightArrow">
            <a:avLst/>
          </a:prstGeom>
          <a:solidFill>
            <a:srgbClr val="652E88"/>
          </a:solidFill>
          <a:ln w="25400" cap="flat" cmpd="sng" algn="ctr">
            <a:noFill/>
            <a:prstDash val="solid"/>
          </a:ln>
          <a:effectLst/>
        </p:spPr>
        <p:txBody>
          <a:bodyPr anchor="ctr"/>
          <a:lstStyle/>
          <a:p>
            <a:pPr algn="ctr">
              <a:lnSpc>
                <a:spcPct val="95000"/>
              </a:lnSpc>
              <a:spcAft>
                <a:spcPts val="300"/>
              </a:spcAft>
              <a:defRPr/>
            </a:pPr>
            <a:endParaRPr lang="en-US" sz="1000" kern="0" dirty="0">
              <a:solidFill>
                <a:srgbClr val="000000"/>
              </a:solidFill>
              <a:latin typeface="Arial"/>
            </a:endParaRPr>
          </a:p>
        </p:txBody>
      </p:sp>
      <p:sp>
        <p:nvSpPr>
          <p:cNvPr id="47" name="Text Box 13">
            <a:extLst>
              <a:ext uri="{FF2B5EF4-FFF2-40B4-BE49-F238E27FC236}">
                <a16:creationId xmlns:a16="http://schemas.microsoft.com/office/drawing/2014/main" id="{EB6932E3-377D-4B30-9FE5-B2D6BC0208AF}"/>
              </a:ext>
            </a:extLst>
          </p:cNvPr>
          <p:cNvSpPr txBox="1">
            <a:spLocks noChangeArrowheads="1"/>
          </p:cNvSpPr>
          <p:nvPr/>
        </p:nvSpPr>
        <p:spPr bwMode="auto">
          <a:xfrm>
            <a:off x="5887225" y="4069735"/>
            <a:ext cx="1453765"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BAT</a:t>
            </a:r>
          </a:p>
        </p:txBody>
      </p:sp>
      <p:sp>
        <p:nvSpPr>
          <p:cNvPr id="48" name="Text Box 25">
            <a:extLst>
              <a:ext uri="{FF2B5EF4-FFF2-40B4-BE49-F238E27FC236}">
                <a16:creationId xmlns:a16="http://schemas.microsoft.com/office/drawing/2014/main" id="{015FC8A0-3A92-4D8D-BB0A-730EFB495341}"/>
              </a:ext>
            </a:extLst>
          </p:cNvPr>
          <p:cNvSpPr txBox="1">
            <a:spLocks noChangeArrowheads="1"/>
          </p:cNvSpPr>
          <p:nvPr/>
        </p:nvSpPr>
        <p:spPr bwMode="auto">
          <a:xfrm>
            <a:off x="6079809" y="4425748"/>
            <a:ext cx="20553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spcBef>
                <a:spcPts val="0"/>
              </a:spcBef>
              <a:spcAft>
                <a:spcPts val="300"/>
              </a:spcAft>
              <a:buNone/>
              <a:defRPr/>
            </a:pPr>
            <a:r>
              <a:rPr lang="en-US" altLang="en-US" sz="1000" b="1" kern="0" dirty="0">
                <a:solidFill>
                  <a:srgbClr val="000000"/>
                </a:solidFill>
              </a:rPr>
              <a:t>Week 28</a:t>
            </a:r>
            <a:br>
              <a:rPr lang="en-US" altLang="en-US" sz="1000" b="1" kern="0" dirty="0">
                <a:solidFill>
                  <a:srgbClr val="000000"/>
                </a:solidFill>
              </a:rPr>
            </a:br>
            <a:r>
              <a:rPr lang="en-US" altLang="en-US" sz="800" b="1" kern="0" dirty="0">
                <a:solidFill>
                  <a:srgbClr val="000000"/>
                </a:solidFill>
              </a:rPr>
              <a:t>(primary endpoint)</a:t>
            </a:r>
          </a:p>
        </p:txBody>
      </p:sp>
      <p:sp>
        <p:nvSpPr>
          <p:cNvPr id="49" name="Text Box 26">
            <a:extLst>
              <a:ext uri="{FF2B5EF4-FFF2-40B4-BE49-F238E27FC236}">
                <a16:creationId xmlns:a16="http://schemas.microsoft.com/office/drawing/2014/main" id="{AFA6D72A-5294-4C13-B929-8583FCCD0042}"/>
              </a:ext>
            </a:extLst>
          </p:cNvPr>
          <p:cNvSpPr txBox="1">
            <a:spLocks noChangeArrowheads="1"/>
          </p:cNvSpPr>
          <p:nvPr/>
        </p:nvSpPr>
        <p:spPr bwMode="auto">
          <a:xfrm>
            <a:off x="8362127" y="4431080"/>
            <a:ext cx="688009"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80</a:t>
            </a:r>
          </a:p>
        </p:txBody>
      </p:sp>
      <p:sp>
        <p:nvSpPr>
          <p:cNvPr id="50" name="Text Box 31">
            <a:extLst>
              <a:ext uri="{FF2B5EF4-FFF2-40B4-BE49-F238E27FC236}">
                <a16:creationId xmlns:a16="http://schemas.microsoft.com/office/drawing/2014/main" id="{BCDD2534-774C-4ECB-B45D-1C4F8F7F04F4}"/>
              </a:ext>
            </a:extLst>
          </p:cNvPr>
          <p:cNvSpPr txBox="1">
            <a:spLocks noChangeArrowheads="1"/>
          </p:cNvSpPr>
          <p:nvPr/>
        </p:nvSpPr>
        <p:spPr bwMode="auto">
          <a:xfrm>
            <a:off x="6938775" y="3597536"/>
            <a:ext cx="1949715"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Crossover to </a:t>
            </a:r>
            <a:r>
              <a:rPr lang="en-US" altLang="en-US" sz="1000" kern="0" dirty="0" err="1">
                <a:solidFill>
                  <a:srgbClr val="000000"/>
                </a:solidFill>
              </a:rPr>
              <a:t>ruxolitinib</a:t>
            </a:r>
            <a:endParaRPr lang="en-US" altLang="en-US" sz="1000" kern="0" dirty="0">
              <a:solidFill>
                <a:srgbClr val="000000"/>
              </a:solidFill>
            </a:endParaRPr>
          </a:p>
        </p:txBody>
      </p:sp>
      <p:sp>
        <p:nvSpPr>
          <p:cNvPr id="51" name="Line 8">
            <a:extLst>
              <a:ext uri="{FF2B5EF4-FFF2-40B4-BE49-F238E27FC236}">
                <a16:creationId xmlns:a16="http://schemas.microsoft.com/office/drawing/2014/main" id="{22A2A563-41EC-4709-B2FA-0539A9A5634D}"/>
              </a:ext>
            </a:extLst>
          </p:cNvPr>
          <p:cNvSpPr>
            <a:spLocks noChangeShapeType="1"/>
          </p:cNvSpPr>
          <p:nvPr/>
        </p:nvSpPr>
        <p:spPr bwMode="auto">
          <a:xfrm>
            <a:off x="7158628" y="4241348"/>
            <a:ext cx="0" cy="155623"/>
          </a:xfrm>
          <a:prstGeom prst="line">
            <a:avLst/>
          </a:prstGeom>
          <a:noFill/>
          <a:ln w="19050" cap="flat" cmpd="sng" algn="ctr">
            <a:solidFill>
              <a:srgbClr val="919191"/>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52" name="Line 15">
            <a:extLst>
              <a:ext uri="{FF2B5EF4-FFF2-40B4-BE49-F238E27FC236}">
                <a16:creationId xmlns:a16="http://schemas.microsoft.com/office/drawing/2014/main" id="{7D5D4996-A492-4148-B333-DB689D162F8C}"/>
              </a:ext>
            </a:extLst>
          </p:cNvPr>
          <p:cNvSpPr>
            <a:spLocks noChangeShapeType="1"/>
          </p:cNvSpPr>
          <p:nvPr/>
        </p:nvSpPr>
        <p:spPr bwMode="auto">
          <a:xfrm>
            <a:off x="8721467" y="4230689"/>
            <a:ext cx="0" cy="156689"/>
          </a:xfrm>
          <a:prstGeom prst="line">
            <a:avLst/>
          </a:prstGeom>
          <a:noFill/>
          <a:ln w="28575" cap="flat" cmpd="sng" algn="ctr">
            <a:solidFill>
              <a:sysClr val="window" lastClr="FFFFFF"/>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cxnSp>
        <p:nvCxnSpPr>
          <p:cNvPr id="53" name="Straight Arrow Connector 19">
            <a:extLst>
              <a:ext uri="{FF2B5EF4-FFF2-40B4-BE49-F238E27FC236}">
                <a16:creationId xmlns:a16="http://schemas.microsoft.com/office/drawing/2014/main" id="{56B29ED4-D210-404C-A5A0-A40A6718F9F4}"/>
              </a:ext>
            </a:extLst>
          </p:cNvPr>
          <p:cNvCxnSpPr>
            <a:cxnSpLocks noChangeShapeType="1"/>
          </p:cNvCxnSpPr>
          <p:nvPr/>
        </p:nvCxnSpPr>
        <p:spPr bwMode="auto">
          <a:xfrm flipV="1">
            <a:off x="6037201" y="4309564"/>
            <a:ext cx="2684266" cy="2132"/>
          </a:xfrm>
          <a:prstGeom prst="straightConnector1">
            <a:avLst/>
          </a:prstGeom>
          <a:noFill/>
          <a:ln w="19050" cmpd="sng" algn="ctr">
            <a:solidFill>
              <a:srgbClr val="919191"/>
            </a:solidFill>
            <a:round/>
            <a:headEnd/>
            <a:tailEnd type="triangle" w="lg" len="lg"/>
          </a:ln>
          <a:extLst>
            <a:ext uri="{909E8E84-426E-40dd-AFC4-6F175D3DCCD1}">
              <a14:hiddenFill xmlns="" xmlns:a14="http://schemas.microsoft.com/office/drawing/2010/main">
                <a:noFill/>
              </a14:hiddenFill>
            </a:ext>
          </a:extLst>
        </p:spPr>
      </p:cxnSp>
      <p:sp>
        <p:nvSpPr>
          <p:cNvPr id="54" name="Text Box 23">
            <a:extLst>
              <a:ext uri="{FF2B5EF4-FFF2-40B4-BE49-F238E27FC236}">
                <a16:creationId xmlns:a16="http://schemas.microsoft.com/office/drawing/2014/main" id="{5B676359-5DEB-477A-9A32-44A9C3074F6A}"/>
              </a:ext>
            </a:extLst>
          </p:cNvPr>
          <p:cNvSpPr txBox="1">
            <a:spLocks noChangeArrowheads="1"/>
          </p:cNvSpPr>
          <p:nvPr/>
        </p:nvSpPr>
        <p:spPr bwMode="auto">
          <a:xfrm rot="16200000">
            <a:off x="5240617" y="3726631"/>
            <a:ext cx="1366501" cy="238527"/>
          </a:xfrm>
          <a:prstGeom prst="roundRect">
            <a:avLst>
              <a:gd name="adj" fmla="val 0"/>
            </a:avLst>
          </a:prstGeom>
          <a:solidFill>
            <a:srgbClr val="FFFFFF"/>
          </a:solidFill>
          <a:ln w="19050" cap="flat" cmpd="sng" algn="ctr">
            <a:solidFill>
              <a:srgbClr val="652E88"/>
            </a:solidFill>
            <a:prstDash val="solid"/>
            <a:headEnd/>
            <a:tailEnd/>
          </a:ln>
          <a:effectLst/>
        </p:spPr>
        <p:txBody>
          <a:bodyPr>
            <a:spAutoFit/>
          </a:bodyPr>
          <a:lstStyle>
            <a:defPPr>
              <a:defRPr lang="en-US"/>
            </a:defPPr>
            <a:lvl1pPr marL="400050" indent="-400050" eaLnBrk="0" hangingPunct="0">
              <a:buFont typeface="+mj-lt"/>
              <a:buAutoNum type="romanUcPeriod"/>
              <a:tabLst>
                <a:tab pos="114300" algn="l"/>
              </a:tabLst>
              <a:defRPr sz="1400" b="1">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indent="0" algn="ctr">
              <a:lnSpc>
                <a:spcPct val="95000"/>
              </a:lnSpc>
              <a:spcAft>
                <a:spcPts val="300"/>
              </a:spcAft>
              <a:buNone/>
              <a:defRPr/>
            </a:pPr>
            <a:r>
              <a:rPr lang="en-US" sz="1000" b="0" kern="0" dirty="0">
                <a:solidFill>
                  <a:srgbClr val="000000"/>
                </a:solidFill>
                <a:latin typeface="Arial"/>
              </a:rPr>
              <a:t>Randomized (1:1)</a:t>
            </a:r>
          </a:p>
        </p:txBody>
      </p:sp>
      <p:cxnSp>
        <p:nvCxnSpPr>
          <p:cNvPr id="55" name="Straight Arrow Connector 22">
            <a:extLst>
              <a:ext uri="{FF2B5EF4-FFF2-40B4-BE49-F238E27FC236}">
                <a16:creationId xmlns:a16="http://schemas.microsoft.com/office/drawing/2014/main" id="{CBD67232-E01F-458F-8BA2-DE5295C0EC01}"/>
              </a:ext>
            </a:extLst>
          </p:cNvPr>
          <p:cNvCxnSpPr>
            <a:cxnSpLocks noChangeShapeType="1"/>
          </p:cNvCxnSpPr>
          <p:nvPr/>
        </p:nvCxnSpPr>
        <p:spPr bwMode="auto">
          <a:xfrm>
            <a:off x="7165446" y="3901319"/>
            <a:ext cx="1511710" cy="0"/>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cxnSp>
        <p:nvCxnSpPr>
          <p:cNvPr id="56" name="Straight Arrow Connector 24">
            <a:extLst>
              <a:ext uri="{FF2B5EF4-FFF2-40B4-BE49-F238E27FC236}">
                <a16:creationId xmlns:a16="http://schemas.microsoft.com/office/drawing/2014/main" id="{B6748B86-79DB-4FDC-8B1D-72119EDCB2E4}"/>
              </a:ext>
            </a:extLst>
          </p:cNvPr>
          <p:cNvCxnSpPr>
            <a:cxnSpLocks noChangeShapeType="1"/>
          </p:cNvCxnSpPr>
          <p:nvPr/>
        </p:nvCxnSpPr>
        <p:spPr bwMode="auto">
          <a:xfrm>
            <a:off x="8738511" y="3901319"/>
            <a:ext cx="420962" cy="0"/>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sp>
        <p:nvSpPr>
          <p:cNvPr id="57" name="Line 15">
            <a:extLst>
              <a:ext uri="{FF2B5EF4-FFF2-40B4-BE49-F238E27FC236}">
                <a16:creationId xmlns:a16="http://schemas.microsoft.com/office/drawing/2014/main" id="{605AE6A4-419F-4AEB-ABF8-3DA81EA02815}"/>
              </a:ext>
            </a:extLst>
          </p:cNvPr>
          <p:cNvSpPr>
            <a:spLocks noChangeShapeType="1"/>
          </p:cNvSpPr>
          <p:nvPr/>
        </p:nvSpPr>
        <p:spPr bwMode="auto">
          <a:xfrm>
            <a:off x="8704425" y="3824573"/>
            <a:ext cx="0" cy="157756"/>
          </a:xfrm>
          <a:prstGeom prst="line">
            <a:avLst/>
          </a:prstGeom>
          <a:noFill/>
          <a:ln w="19050" cap="flat" cmpd="sng" algn="ctr">
            <a:solidFill>
              <a:srgbClr val="919191"/>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58" name="Text Box 26">
            <a:extLst>
              <a:ext uri="{FF2B5EF4-FFF2-40B4-BE49-F238E27FC236}">
                <a16:creationId xmlns:a16="http://schemas.microsoft.com/office/drawing/2014/main" id="{5FD2D286-809C-4DF9-9178-F3794FF62491}"/>
              </a:ext>
            </a:extLst>
          </p:cNvPr>
          <p:cNvSpPr txBox="1">
            <a:spLocks noChangeArrowheads="1"/>
          </p:cNvSpPr>
          <p:nvPr/>
        </p:nvSpPr>
        <p:spPr bwMode="auto">
          <a:xfrm>
            <a:off x="9065738" y="3789401"/>
            <a:ext cx="884531"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260</a:t>
            </a:r>
          </a:p>
        </p:txBody>
      </p:sp>
      <p:cxnSp>
        <p:nvCxnSpPr>
          <p:cNvPr id="59" name="Straight Connector 58">
            <a:extLst>
              <a:ext uri="{FF2B5EF4-FFF2-40B4-BE49-F238E27FC236}">
                <a16:creationId xmlns:a16="http://schemas.microsoft.com/office/drawing/2014/main" id="{02ACD4D8-D9D6-42FB-B7B7-21E2BE5801E7}"/>
              </a:ext>
            </a:extLst>
          </p:cNvPr>
          <p:cNvCxnSpPr/>
          <p:nvPr/>
        </p:nvCxnSpPr>
        <p:spPr>
          <a:xfrm>
            <a:off x="7158628" y="3903453"/>
            <a:ext cx="0" cy="327235"/>
          </a:xfrm>
          <a:prstGeom prst="line">
            <a:avLst/>
          </a:prstGeom>
          <a:noFill/>
          <a:ln w="19050" cap="flat" cmpd="sng" algn="ctr">
            <a:solidFill>
              <a:srgbClr val="919191"/>
            </a:solidFill>
            <a:prstDash val="sysDash"/>
            <a:miter lim="800000"/>
          </a:ln>
          <a:effectLst/>
        </p:spPr>
      </p:cxnSp>
      <p:sp>
        <p:nvSpPr>
          <p:cNvPr id="60" name="Line 8">
            <a:extLst>
              <a:ext uri="{FF2B5EF4-FFF2-40B4-BE49-F238E27FC236}">
                <a16:creationId xmlns:a16="http://schemas.microsoft.com/office/drawing/2014/main" id="{1E7BD73B-434D-4AC6-A290-5C237B4324DA}"/>
              </a:ext>
            </a:extLst>
          </p:cNvPr>
          <p:cNvSpPr>
            <a:spLocks noChangeShapeType="1"/>
          </p:cNvSpPr>
          <p:nvPr/>
        </p:nvSpPr>
        <p:spPr bwMode="auto">
          <a:xfrm>
            <a:off x="7930674" y="4238150"/>
            <a:ext cx="0" cy="155623"/>
          </a:xfrm>
          <a:prstGeom prst="line">
            <a:avLst/>
          </a:prstGeom>
          <a:noFill/>
          <a:ln w="19050" cap="flat" cmpd="sng" algn="ctr">
            <a:solidFill>
              <a:srgbClr val="919191"/>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61" name="Text Box 26">
            <a:extLst>
              <a:ext uri="{FF2B5EF4-FFF2-40B4-BE49-F238E27FC236}">
                <a16:creationId xmlns:a16="http://schemas.microsoft.com/office/drawing/2014/main" id="{D6BBE929-6C3C-4C8A-8B62-5703391CDD7B}"/>
              </a:ext>
            </a:extLst>
          </p:cNvPr>
          <p:cNvSpPr txBox="1">
            <a:spLocks noChangeArrowheads="1"/>
          </p:cNvSpPr>
          <p:nvPr/>
        </p:nvSpPr>
        <p:spPr bwMode="auto">
          <a:xfrm>
            <a:off x="7586672" y="4431080"/>
            <a:ext cx="688009"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52</a:t>
            </a:r>
          </a:p>
        </p:txBody>
      </p:sp>
      <p:sp>
        <p:nvSpPr>
          <p:cNvPr id="62" name="Line 8">
            <a:extLst>
              <a:ext uri="{FF2B5EF4-FFF2-40B4-BE49-F238E27FC236}">
                <a16:creationId xmlns:a16="http://schemas.microsoft.com/office/drawing/2014/main" id="{84910FD8-D356-4460-B08A-BF67295EC3A5}"/>
              </a:ext>
            </a:extLst>
          </p:cNvPr>
          <p:cNvSpPr>
            <a:spLocks noChangeShapeType="1"/>
          </p:cNvSpPr>
          <p:nvPr/>
        </p:nvSpPr>
        <p:spPr bwMode="auto">
          <a:xfrm>
            <a:off x="7208052" y="3329991"/>
            <a:ext cx="0" cy="156689"/>
          </a:xfrm>
          <a:prstGeom prst="line">
            <a:avLst/>
          </a:prstGeom>
          <a:noFill/>
          <a:ln w="19050" cap="flat" cmpd="sng" algn="ctr">
            <a:solidFill>
              <a:srgbClr val="8BBEFA"/>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63" name="Line 15">
            <a:extLst>
              <a:ext uri="{FF2B5EF4-FFF2-40B4-BE49-F238E27FC236}">
                <a16:creationId xmlns:a16="http://schemas.microsoft.com/office/drawing/2014/main" id="{8CF6B536-F3A4-4BEA-9CDB-400A534FBCE7}"/>
              </a:ext>
            </a:extLst>
          </p:cNvPr>
          <p:cNvSpPr>
            <a:spLocks noChangeShapeType="1"/>
          </p:cNvSpPr>
          <p:nvPr/>
        </p:nvSpPr>
        <p:spPr bwMode="auto">
          <a:xfrm>
            <a:off x="8770893" y="3329989"/>
            <a:ext cx="0" cy="157756"/>
          </a:xfrm>
          <a:prstGeom prst="line">
            <a:avLst/>
          </a:prstGeom>
          <a:noFill/>
          <a:ln w="19050" cap="flat" cmpd="sng" algn="ctr">
            <a:solidFill>
              <a:srgbClr val="8BBEFA"/>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cxnSp>
        <p:nvCxnSpPr>
          <p:cNvPr id="64" name="Straight Arrow Connector 16">
            <a:extLst>
              <a:ext uri="{FF2B5EF4-FFF2-40B4-BE49-F238E27FC236}">
                <a16:creationId xmlns:a16="http://schemas.microsoft.com/office/drawing/2014/main" id="{A36FD464-7A78-480B-8823-5EB1E9DC6BC5}"/>
              </a:ext>
            </a:extLst>
          </p:cNvPr>
          <p:cNvCxnSpPr>
            <a:cxnSpLocks noChangeShapeType="1"/>
          </p:cNvCxnSpPr>
          <p:nvPr/>
        </p:nvCxnSpPr>
        <p:spPr bwMode="auto">
          <a:xfrm>
            <a:off x="6086625" y="3406735"/>
            <a:ext cx="2684268" cy="3198"/>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cxnSp>
        <p:nvCxnSpPr>
          <p:cNvPr id="65" name="Straight Arrow Connector 23">
            <a:extLst>
              <a:ext uri="{FF2B5EF4-FFF2-40B4-BE49-F238E27FC236}">
                <a16:creationId xmlns:a16="http://schemas.microsoft.com/office/drawing/2014/main" id="{5E1C0FFA-4040-4BFB-B819-5C9A62F60EF8}"/>
              </a:ext>
            </a:extLst>
          </p:cNvPr>
          <p:cNvCxnSpPr>
            <a:cxnSpLocks noChangeShapeType="1"/>
          </p:cNvCxnSpPr>
          <p:nvPr/>
        </p:nvCxnSpPr>
        <p:spPr bwMode="auto">
          <a:xfrm>
            <a:off x="8787938" y="3408868"/>
            <a:ext cx="419257" cy="0"/>
          </a:xfrm>
          <a:prstGeom prst="straightConnector1">
            <a:avLst/>
          </a:prstGeom>
          <a:noFill/>
          <a:ln w="19050" algn="ctr">
            <a:solidFill>
              <a:srgbClr val="652E88"/>
            </a:solidFill>
            <a:round/>
            <a:headEnd/>
            <a:tailEnd type="triangle" w="lg" len="lg"/>
          </a:ln>
          <a:extLst>
            <a:ext uri="{909E8E84-426E-40dd-AFC4-6F175D3DCCD1}">
              <a14:hiddenFill xmlns="" xmlns:a14="http://schemas.microsoft.com/office/drawing/2010/main">
                <a:noFill/>
              </a14:hiddenFill>
            </a:ext>
          </a:extLst>
        </p:spPr>
      </p:cxnSp>
      <p:sp>
        <p:nvSpPr>
          <p:cNvPr id="66" name="Text Box 26">
            <a:extLst>
              <a:ext uri="{FF2B5EF4-FFF2-40B4-BE49-F238E27FC236}">
                <a16:creationId xmlns:a16="http://schemas.microsoft.com/office/drawing/2014/main" id="{8247495B-60CF-4C93-8F8C-271B71F9963B}"/>
              </a:ext>
            </a:extLst>
          </p:cNvPr>
          <p:cNvSpPr txBox="1">
            <a:spLocks noChangeArrowheads="1"/>
          </p:cNvSpPr>
          <p:nvPr/>
        </p:nvSpPr>
        <p:spPr bwMode="auto">
          <a:xfrm>
            <a:off x="9065738" y="3291619"/>
            <a:ext cx="884531"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Week 260</a:t>
            </a:r>
          </a:p>
        </p:txBody>
      </p:sp>
      <p:sp>
        <p:nvSpPr>
          <p:cNvPr id="67" name="Line 8">
            <a:extLst>
              <a:ext uri="{FF2B5EF4-FFF2-40B4-BE49-F238E27FC236}">
                <a16:creationId xmlns:a16="http://schemas.microsoft.com/office/drawing/2014/main" id="{A1A8EBD6-B646-47E2-8981-7B1EEF6B0985}"/>
              </a:ext>
            </a:extLst>
          </p:cNvPr>
          <p:cNvSpPr>
            <a:spLocks noChangeShapeType="1"/>
          </p:cNvSpPr>
          <p:nvPr/>
        </p:nvSpPr>
        <p:spPr bwMode="auto">
          <a:xfrm>
            <a:off x="7806261" y="3329991"/>
            <a:ext cx="0" cy="156689"/>
          </a:xfrm>
          <a:prstGeom prst="line">
            <a:avLst/>
          </a:prstGeom>
          <a:noFill/>
          <a:ln w="19050" cap="flat" cmpd="sng" algn="ctr">
            <a:solidFill>
              <a:srgbClr val="8BBEFA"/>
            </a:solidFill>
            <a:prstDash val="solid"/>
            <a:headEnd type="none" w="med" len="med"/>
            <a:tailEnd type="none" w="med" len="med"/>
          </a:ln>
          <a:effectLst/>
        </p:spPr>
        <p:txBody>
          <a:bodyPr/>
          <a:lstStyle/>
          <a:p>
            <a:pPr>
              <a:lnSpc>
                <a:spcPct val="95000"/>
              </a:lnSpc>
              <a:spcAft>
                <a:spcPts val="300"/>
              </a:spcAft>
              <a:defRPr/>
            </a:pPr>
            <a:endParaRPr lang="en-US" sz="1000" kern="0" dirty="0">
              <a:solidFill>
                <a:srgbClr val="000000"/>
              </a:solidFill>
              <a:latin typeface="Arial"/>
            </a:endParaRPr>
          </a:p>
        </p:txBody>
      </p:sp>
      <p:sp>
        <p:nvSpPr>
          <p:cNvPr id="68" name="Rectangle 77">
            <a:extLst>
              <a:ext uri="{FF2B5EF4-FFF2-40B4-BE49-F238E27FC236}">
                <a16:creationId xmlns:a16="http://schemas.microsoft.com/office/drawing/2014/main" id="{D30632BC-0A60-4453-86B9-76D0FD0986BF}"/>
              </a:ext>
            </a:extLst>
          </p:cNvPr>
          <p:cNvSpPr>
            <a:spLocks noChangeArrowheads="1"/>
          </p:cNvSpPr>
          <p:nvPr/>
        </p:nvSpPr>
        <p:spPr bwMode="auto">
          <a:xfrm>
            <a:off x="1880421" y="2984636"/>
            <a:ext cx="14013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defRPr/>
            </a:pPr>
            <a:r>
              <a:rPr lang="en-CA" altLang="en-US" sz="1400" b="1">
                <a:solidFill>
                  <a:srgbClr val="000000"/>
                </a:solidFill>
                <a:latin typeface="Arial" panose="020B0604020202020204" pitchFamily="34" charset="0"/>
              </a:rPr>
              <a:t>RESPONSE 2</a:t>
            </a:r>
            <a:r>
              <a:rPr lang="en-CA" altLang="en-US" sz="1400" b="1" baseline="30000">
                <a:solidFill>
                  <a:srgbClr val="000000"/>
                </a:solidFill>
                <a:latin typeface="Arial" panose="020B0604020202020204" pitchFamily="34" charset="0"/>
              </a:rPr>
              <a:t>2</a:t>
            </a:r>
            <a:endParaRPr lang="en-CA" altLang="en-US" sz="1400" b="1">
              <a:solidFill>
                <a:srgbClr val="000000"/>
              </a:solidFill>
              <a:latin typeface="Arial" panose="020B0604020202020204" pitchFamily="34" charset="0"/>
            </a:endParaRPr>
          </a:p>
        </p:txBody>
      </p:sp>
      <p:sp>
        <p:nvSpPr>
          <p:cNvPr id="69" name="Rectangle 68">
            <a:extLst>
              <a:ext uri="{FF2B5EF4-FFF2-40B4-BE49-F238E27FC236}">
                <a16:creationId xmlns:a16="http://schemas.microsoft.com/office/drawing/2014/main" id="{9905A548-4765-4CE4-9E20-8F3FF950F89A}"/>
              </a:ext>
            </a:extLst>
          </p:cNvPr>
          <p:cNvSpPr/>
          <p:nvPr/>
        </p:nvSpPr>
        <p:spPr>
          <a:xfrm>
            <a:off x="1766540" y="3820492"/>
            <a:ext cx="2145709" cy="327246"/>
          </a:xfrm>
          <a:prstGeom prst="rect">
            <a:avLst/>
          </a:prstGeom>
          <a:noFill/>
          <a:ln w="19050" cap="flat" cmpd="sng" algn="ctr">
            <a:solidFill>
              <a:srgbClr val="8BBEFA">
                <a:lumMod val="75000"/>
              </a:srgbClr>
            </a:solidFill>
            <a:prstDash val="solid"/>
            <a:miter lim="800000"/>
          </a:ln>
          <a:effectLst/>
        </p:spPr>
        <p:txBody>
          <a:bodyPr anchor="ctr"/>
          <a:lstStyle/>
          <a:p>
            <a:pPr algn="ctr">
              <a:defRPr/>
            </a:pPr>
            <a:endParaRPr lang="en-CA" sz="1200" kern="0">
              <a:solidFill>
                <a:srgbClr val="000000"/>
              </a:solidFill>
              <a:latin typeface="Arial"/>
              <a:cs typeface="Arial" panose="020B0604020202020204" pitchFamily="34" charset="0"/>
            </a:endParaRPr>
          </a:p>
        </p:txBody>
      </p:sp>
      <p:sp>
        <p:nvSpPr>
          <p:cNvPr id="70" name="Text Box 28">
            <a:extLst>
              <a:ext uri="{FF2B5EF4-FFF2-40B4-BE49-F238E27FC236}">
                <a16:creationId xmlns:a16="http://schemas.microsoft.com/office/drawing/2014/main" id="{5983B05D-C16C-4AAA-9561-94C40DCA7481}"/>
              </a:ext>
            </a:extLst>
          </p:cNvPr>
          <p:cNvSpPr txBox="1">
            <a:spLocks noChangeArrowheads="1"/>
          </p:cNvSpPr>
          <p:nvPr/>
        </p:nvSpPr>
        <p:spPr bwMode="auto">
          <a:xfrm>
            <a:off x="6326846" y="3387323"/>
            <a:ext cx="542136"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n = 74</a:t>
            </a:r>
          </a:p>
        </p:txBody>
      </p:sp>
      <p:sp>
        <p:nvSpPr>
          <p:cNvPr id="71" name="Text Box 28">
            <a:extLst>
              <a:ext uri="{FF2B5EF4-FFF2-40B4-BE49-F238E27FC236}">
                <a16:creationId xmlns:a16="http://schemas.microsoft.com/office/drawing/2014/main" id="{A7A7BF0D-88DF-47F9-AC46-FC7351B8B70C}"/>
              </a:ext>
            </a:extLst>
          </p:cNvPr>
          <p:cNvSpPr txBox="1">
            <a:spLocks noChangeArrowheads="1"/>
          </p:cNvSpPr>
          <p:nvPr/>
        </p:nvSpPr>
        <p:spPr bwMode="auto">
          <a:xfrm>
            <a:off x="6326846" y="4274509"/>
            <a:ext cx="542136" cy="238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a:lnSpc>
                <a:spcPct val="95000"/>
              </a:lnSpc>
              <a:spcBef>
                <a:spcPts val="0"/>
              </a:spcBef>
              <a:spcAft>
                <a:spcPts val="300"/>
              </a:spcAft>
              <a:buNone/>
              <a:defRPr/>
            </a:pPr>
            <a:r>
              <a:rPr lang="en-US" altLang="en-US" sz="1000" kern="0" dirty="0">
                <a:solidFill>
                  <a:srgbClr val="000000"/>
                </a:solidFill>
              </a:rPr>
              <a:t>n = 75</a:t>
            </a:r>
          </a:p>
        </p:txBody>
      </p:sp>
      <p:sp>
        <p:nvSpPr>
          <p:cNvPr id="72" name="TextBox 71"/>
          <p:cNvSpPr txBox="1"/>
          <p:nvPr/>
        </p:nvSpPr>
        <p:spPr>
          <a:xfrm>
            <a:off x="3175396" y="1409354"/>
            <a:ext cx="922502" cy="276999"/>
          </a:xfrm>
          <a:prstGeom prst="rect">
            <a:avLst/>
          </a:prstGeom>
          <a:noFill/>
        </p:spPr>
        <p:txBody>
          <a:bodyPr wrap="square" rtlCol="0">
            <a:spAutoFit/>
          </a:bodyPr>
          <a:lstStyle/>
          <a:p>
            <a:r>
              <a:rPr lang="it-IT" sz="1200" dirty="0">
                <a:solidFill>
                  <a:srgbClr val="000000"/>
                </a:solidFill>
                <a:latin typeface="Arial"/>
              </a:rPr>
              <a:t>N=222</a:t>
            </a:r>
            <a:endParaRPr lang="en-US" sz="1200" dirty="0">
              <a:solidFill>
                <a:srgbClr val="000000"/>
              </a:solidFill>
              <a:latin typeface="Arial"/>
            </a:endParaRPr>
          </a:p>
        </p:txBody>
      </p:sp>
      <p:sp>
        <p:nvSpPr>
          <p:cNvPr id="73" name="TextBox 72"/>
          <p:cNvSpPr txBox="1"/>
          <p:nvPr/>
        </p:nvSpPr>
        <p:spPr>
          <a:xfrm>
            <a:off x="3215680" y="3426947"/>
            <a:ext cx="922502" cy="276999"/>
          </a:xfrm>
          <a:prstGeom prst="rect">
            <a:avLst/>
          </a:prstGeom>
          <a:noFill/>
        </p:spPr>
        <p:txBody>
          <a:bodyPr wrap="square" rtlCol="0">
            <a:spAutoFit/>
          </a:bodyPr>
          <a:lstStyle/>
          <a:p>
            <a:r>
              <a:rPr lang="it-IT" sz="1200" dirty="0">
                <a:solidFill>
                  <a:srgbClr val="000000"/>
                </a:solidFill>
                <a:latin typeface="Arial"/>
              </a:rPr>
              <a:t>N=149</a:t>
            </a:r>
            <a:endParaRPr lang="en-US" sz="1200" dirty="0">
              <a:solidFill>
                <a:srgbClr val="000000"/>
              </a:solidFill>
              <a:latin typeface="Arial"/>
            </a:endParaRPr>
          </a:p>
        </p:txBody>
      </p:sp>
      <p:sp>
        <p:nvSpPr>
          <p:cNvPr id="74" name="TextBox 73"/>
          <p:cNvSpPr txBox="1"/>
          <p:nvPr/>
        </p:nvSpPr>
        <p:spPr>
          <a:xfrm>
            <a:off x="8797246" y="4941168"/>
            <a:ext cx="1878666" cy="1477328"/>
          </a:xfrm>
          <a:prstGeom prst="rect">
            <a:avLst/>
          </a:prstGeom>
          <a:noFill/>
        </p:spPr>
        <p:txBody>
          <a:bodyPr wrap="square" rtlCol="0">
            <a:spAutoFit/>
          </a:bodyPr>
          <a:lstStyle/>
          <a:p>
            <a:pPr marL="171450" indent="-171450">
              <a:buFont typeface="Arial" panose="020B0604020202020204" pitchFamily="34" charset="0"/>
              <a:buChar char="•"/>
            </a:pPr>
            <a:r>
              <a:rPr lang="it-IT" sz="1000" dirty="0">
                <a:solidFill>
                  <a:srgbClr val="000000"/>
                </a:solidFill>
                <a:latin typeface="Arial"/>
              </a:rPr>
              <a:t>HU</a:t>
            </a:r>
            <a:r>
              <a:rPr lang="en-US" sz="1000" dirty="0">
                <a:solidFill>
                  <a:srgbClr val="000000"/>
                </a:solidFill>
                <a:latin typeface="Arial"/>
              </a:rPr>
              <a:t> (at the maximum tolerated dose)</a:t>
            </a:r>
          </a:p>
          <a:p>
            <a:pPr marL="171450" indent="-171450">
              <a:buFont typeface="Arial" panose="020B0604020202020204" pitchFamily="34" charset="0"/>
              <a:buChar char="•"/>
            </a:pPr>
            <a:r>
              <a:rPr lang="it-IT" sz="1000" dirty="0">
                <a:solidFill>
                  <a:srgbClr val="000000"/>
                </a:solidFill>
                <a:latin typeface="Arial"/>
              </a:rPr>
              <a:t>IFN or peg-IFN</a:t>
            </a:r>
          </a:p>
          <a:p>
            <a:pPr marL="171450" indent="-171450">
              <a:buFont typeface="Arial" panose="020B0604020202020204" pitchFamily="34" charset="0"/>
              <a:buChar char="•"/>
            </a:pPr>
            <a:r>
              <a:rPr lang="it-IT" sz="1000" dirty="0">
                <a:solidFill>
                  <a:srgbClr val="000000"/>
                </a:solidFill>
                <a:latin typeface="Arial"/>
              </a:rPr>
              <a:t>Pipobroman</a:t>
            </a:r>
          </a:p>
          <a:p>
            <a:pPr marL="171450" indent="-171450">
              <a:buFont typeface="Arial" panose="020B0604020202020204" pitchFamily="34" charset="0"/>
              <a:buChar char="•"/>
            </a:pPr>
            <a:r>
              <a:rPr lang="it-IT" sz="1000" dirty="0">
                <a:solidFill>
                  <a:srgbClr val="000000"/>
                </a:solidFill>
                <a:latin typeface="Arial"/>
              </a:rPr>
              <a:t>Anagrelide</a:t>
            </a:r>
          </a:p>
          <a:p>
            <a:pPr marL="171450" indent="-171450">
              <a:buFont typeface="Arial" panose="020B0604020202020204" pitchFamily="34" charset="0"/>
              <a:buChar char="•"/>
            </a:pPr>
            <a:r>
              <a:rPr lang="it-IT" sz="1000" dirty="0">
                <a:solidFill>
                  <a:srgbClr val="000000"/>
                </a:solidFill>
                <a:latin typeface="Arial"/>
              </a:rPr>
              <a:t>Approved immunomodulators</a:t>
            </a:r>
          </a:p>
          <a:p>
            <a:pPr marL="171450" indent="-171450">
              <a:buFont typeface="Arial" panose="020B0604020202020204" pitchFamily="34" charset="0"/>
              <a:buChar char="•"/>
            </a:pPr>
            <a:r>
              <a:rPr lang="it-IT" sz="1000" dirty="0">
                <a:solidFill>
                  <a:srgbClr val="000000"/>
                </a:solidFill>
                <a:latin typeface="Arial"/>
              </a:rPr>
              <a:t>Observation without pharmacologic treatment</a:t>
            </a:r>
          </a:p>
        </p:txBody>
      </p:sp>
      <p:sp>
        <p:nvSpPr>
          <p:cNvPr id="75" name="TextBox 74"/>
          <p:cNvSpPr txBox="1"/>
          <p:nvPr/>
        </p:nvSpPr>
        <p:spPr>
          <a:xfrm>
            <a:off x="8183326" y="5442024"/>
            <a:ext cx="865002" cy="307777"/>
          </a:xfrm>
          <a:prstGeom prst="rect">
            <a:avLst/>
          </a:prstGeom>
          <a:noFill/>
        </p:spPr>
        <p:txBody>
          <a:bodyPr wrap="square" rtlCol="0">
            <a:spAutoFit/>
          </a:bodyPr>
          <a:lstStyle/>
          <a:p>
            <a:r>
              <a:rPr lang="it-IT" sz="1400" dirty="0">
                <a:solidFill>
                  <a:srgbClr val="000000"/>
                </a:solidFill>
                <a:latin typeface="Arial"/>
              </a:rPr>
              <a:t>BAT</a:t>
            </a:r>
            <a:endParaRPr lang="en-US" sz="1400" dirty="0">
              <a:solidFill>
                <a:srgbClr val="000000"/>
              </a:solidFill>
              <a:latin typeface="Arial"/>
            </a:endParaRPr>
          </a:p>
        </p:txBody>
      </p:sp>
      <p:sp>
        <p:nvSpPr>
          <p:cNvPr id="76" name="Left Brace 75"/>
          <p:cNvSpPr/>
          <p:nvPr/>
        </p:nvSpPr>
        <p:spPr>
          <a:xfrm>
            <a:off x="8603758" y="4882036"/>
            <a:ext cx="228547" cy="14272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77" name="TextBox 76"/>
          <p:cNvSpPr txBox="1"/>
          <p:nvPr/>
        </p:nvSpPr>
        <p:spPr>
          <a:xfrm>
            <a:off x="4871865" y="2605063"/>
            <a:ext cx="5400600" cy="307777"/>
          </a:xfrm>
          <a:prstGeom prst="rect">
            <a:avLst/>
          </a:prstGeom>
          <a:noFill/>
        </p:spPr>
        <p:txBody>
          <a:bodyPr wrap="square" rtlCol="0">
            <a:spAutoFit/>
          </a:bodyPr>
          <a:lstStyle/>
          <a:p>
            <a:r>
              <a:rPr lang="it-IT" sz="1400" dirty="0">
                <a:solidFill>
                  <a:srgbClr val="C00000"/>
                </a:solidFill>
                <a:latin typeface="Arial"/>
              </a:rPr>
              <a:t>Controllo HCT &lt; 45% + Riduzione ≥ 35% del volume della milza</a:t>
            </a:r>
            <a:endParaRPr lang="en-US" sz="1400" dirty="0">
              <a:solidFill>
                <a:srgbClr val="C00000"/>
              </a:solidFill>
              <a:latin typeface="Arial"/>
            </a:endParaRPr>
          </a:p>
        </p:txBody>
      </p:sp>
      <p:sp>
        <p:nvSpPr>
          <p:cNvPr id="78" name="TextBox 77"/>
          <p:cNvSpPr txBox="1"/>
          <p:nvPr/>
        </p:nvSpPr>
        <p:spPr>
          <a:xfrm>
            <a:off x="6061934" y="4725145"/>
            <a:ext cx="2338322" cy="307777"/>
          </a:xfrm>
          <a:prstGeom prst="rect">
            <a:avLst/>
          </a:prstGeom>
          <a:noFill/>
        </p:spPr>
        <p:txBody>
          <a:bodyPr wrap="square" rtlCol="0">
            <a:spAutoFit/>
          </a:bodyPr>
          <a:lstStyle/>
          <a:p>
            <a:r>
              <a:rPr lang="it-IT" sz="1400" dirty="0">
                <a:solidFill>
                  <a:srgbClr val="C00000"/>
                </a:solidFill>
                <a:latin typeface="Arial"/>
              </a:rPr>
              <a:t>Controllo HCT &lt; 45%</a:t>
            </a:r>
            <a:endParaRPr lang="en-US" sz="1400" dirty="0">
              <a:solidFill>
                <a:srgbClr val="C00000"/>
              </a:solidFill>
              <a:latin typeface="Arial"/>
            </a:endParaRPr>
          </a:p>
        </p:txBody>
      </p:sp>
      <p:sp>
        <p:nvSpPr>
          <p:cNvPr id="79" name="Rectangle 2">
            <a:extLst>
              <a:ext uri="{FF2B5EF4-FFF2-40B4-BE49-F238E27FC236}">
                <a16:creationId xmlns:a16="http://schemas.microsoft.com/office/drawing/2014/main" id="{7BC3631B-DA24-4B1B-8F35-B4DBD2D7051D}"/>
              </a:ext>
            </a:extLst>
          </p:cNvPr>
          <p:cNvSpPr>
            <a:spLocks noChangeArrowheads="1"/>
          </p:cNvSpPr>
          <p:nvPr/>
        </p:nvSpPr>
        <p:spPr bwMode="auto">
          <a:xfrm>
            <a:off x="1524000" y="5970766"/>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Vannucchi AM, et al. N </a:t>
            </a:r>
            <a:r>
              <a:rPr lang="en-US" altLang="en-US" sz="800" dirty="0" err="1">
                <a:solidFill>
                  <a:srgbClr val="000000"/>
                </a:solidFill>
                <a:latin typeface="Arial" panose="020B0604020202020204" pitchFamily="34" charset="0"/>
              </a:rPr>
              <a:t>Engl</a:t>
            </a:r>
            <a:r>
              <a:rPr lang="en-US" altLang="en-US" sz="800" dirty="0">
                <a:solidFill>
                  <a:srgbClr val="000000"/>
                </a:solidFill>
                <a:latin typeface="Arial" panose="020B0604020202020204" pitchFamily="34" charset="0"/>
              </a:rPr>
              <a:t> J Med. 2015;372(5):426-435. </a:t>
            </a:r>
          </a:p>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Passamonti F, et al. Lancet Oncol. 2017;18(1):88-99</a:t>
            </a:r>
            <a:endParaRPr lang="en-CA" altLang="en-US" sz="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7931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7547CF9-5B10-D24F-A8D7-45A9778164F7}" type="slidenum">
              <a:rPr lang="uk-UA">
                <a:latin typeface="Arial"/>
              </a:rPr>
              <a:pPr/>
              <a:t>9</a:t>
            </a:fld>
            <a:endParaRPr lang="uk-UA" dirty="0">
              <a:latin typeface="Arial"/>
            </a:endParaRPr>
          </a:p>
        </p:txBody>
      </p:sp>
      <p:sp>
        <p:nvSpPr>
          <p:cNvPr id="3" name="Rectangle 2">
            <a:extLst>
              <a:ext uri="{FF2B5EF4-FFF2-40B4-BE49-F238E27FC236}">
                <a16:creationId xmlns:a16="http://schemas.microsoft.com/office/drawing/2014/main" id="{227962B8-2FCE-4611-9B93-87993FE98BDC}"/>
              </a:ext>
            </a:extLst>
          </p:cNvPr>
          <p:cNvSpPr txBox="1">
            <a:spLocks noChangeArrowheads="1"/>
          </p:cNvSpPr>
          <p:nvPr/>
        </p:nvSpPr>
        <p:spPr>
          <a:xfrm>
            <a:off x="338486" y="-40928"/>
            <a:ext cx="8759952" cy="987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6"/>
                </a:solidFill>
                <a:latin typeface="+mj-lt"/>
                <a:ea typeface="+mj-ea"/>
                <a:cs typeface="+mj-cs"/>
              </a:defRPr>
            </a:lvl1pPr>
          </a:lstStyle>
          <a:p>
            <a:pPr>
              <a:defRPr/>
            </a:pPr>
            <a:r>
              <a:rPr lang="en-US" altLang="en-US" sz="3200" b="0" dirty="0">
                <a:solidFill>
                  <a:schemeClr val="tx1"/>
                </a:solidFill>
                <a:latin typeface="Arial"/>
                <a:cs typeface="Arial"/>
              </a:rPr>
              <a:t>Primary endpoint</a:t>
            </a:r>
          </a:p>
        </p:txBody>
      </p:sp>
      <p:sp>
        <p:nvSpPr>
          <p:cNvPr id="4" name="Content Placeholder 10">
            <a:extLst>
              <a:ext uri="{FF2B5EF4-FFF2-40B4-BE49-F238E27FC236}">
                <a16:creationId xmlns:a16="http://schemas.microsoft.com/office/drawing/2014/main" id="{7D0CF204-A9C7-4266-BFF8-2BC9328AB95F}"/>
              </a:ext>
            </a:extLst>
          </p:cNvPr>
          <p:cNvSpPr txBox="1">
            <a:spLocks noChangeArrowheads="1"/>
          </p:cNvSpPr>
          <p:nvPr/>
        </p:nvSpPr>
        <p:spPr>
          <a:xfrm>
            <a:off x="1679448" y="1885482"/>
            <a:ext cx="4340352" cy="3390860"/>
          </a:xfrm>
          <a:prstGeom prst="rect">
            <a:avLst/>
          </a:prstGeom>
        </p:spPr>
        <p:txBody>
          <a:bodyPr vert="horz" lIns="91440" tIns="45720" rIns="91440" bIns="4572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52E88"/>
              </a:buClr>
              <a:defRPr/>
            </a:pPr>
            <a:r>
              <a:rPr lang="en-US" altLang="en-US" b="1" dirty="0">
                <a:solidFill>
                  <a:srgbClr val="000000"/>
                </a:solidFill>
                <a:latin typeface="Arial"/>
              </a:rPr>
              <a:t>RESPONSE: </a:t>
            </a:r>
            <a:r>
              <a:rPr lang="en-US" altLang="en-US" dirty="0">
                <a:solidFill>
                  <a:srgbClr val="000000"/>
                </a:solidFill>
                <a:latin typeface="Arial"/>
              </a:rPr>
              <a:t>Composite at Week 32</a:t>
            </a:r>
            <a:r>
              <a:rPr lang="en-US" altLang="en-US" baseline="30000" dirty="0">
                <a:solidFill>
                  <a:srgbClr val="000000"/>
                </a:solidFill>
                <a:latin typeface="Arial"/>
              </a:rPr>
              <a:t>1</a:t>
            </a:r>
            <a:r>
              <a:rPr lang="en-US" altLang="en-US" dirty="0">
                <a:solidFill>
                  <a:srgbClr val="000000"/>
                </a:solidFill>
                <a:latin typeface="Arial"/>
              </a:rPr>
              <a:t> </a:t>
            </a:r>
          </a:p>
          <a:p>
            <a:pPr lvl="1">
              <a:buClr>
                <a:srgbClr val="652E88"/>
              </a:buClr>
              <a:defRPr/>
            </a:pPr>
            <a:r>
              <a:rPr lang="en-US" altLang="en-US" dirty="0">
                <a:solidFill>
                  <a:srgbClr val="000000"/>
                </a:solidFill>
                <a:latin typeface="Arial"/>
              </a:rPr>
              <a:t>77% of patients randomized to </a:t>
            </a:r>
            <a:r>
              <a:rPr lang="en-US" altLang="en-US" dirty="0" err="1">
                <a:solidFill>
                  <a:srgbClr val="000000"/>
                </a:solidFill>
                <a:latin typeface="Arial"/>
              </a:rPr>
              <a:t>ruxolitinib</a:t>
            </a:r>
            <a:r>
              <a:rPr lang="en-US" altLang="en-US" dirty="0">
                <a:solidFill>
                  <a:srgbClr val="000000"/>
                </a:solidFill>
                <a:latin typeface="Arial"/>
              </a:rPr>
              <a:t> met at least 1 component of the primary endpoint</a:t>
            </a:r>
          </a:p>
          <a:p>
            <a:pPr lvl="1">
              <a:buClr>
                <a:srgbClr val="652E88"/>
              </a:buClr>
              <a:defRPr/>
            </a:pPr>
            <a:r>
              <a:rPr lang="en-CA" altLang="en-US" dirty="0">
                <a:solidFill>
                  <a:srgbClr val="000000"/>
                </a:solidFill>
                <a:latin typeface="Arial"/>
              </a:rPr>
              <a:t>91% of patients who achieved the primary endpoint had a confirmed response at week 48</a:t>
            </a:r>
            <a:endParaRPr lang="en-US" altLang="en-US" dirty="0">
              <a:solidFill>
                <a:srgbClr val="000000"/>
              </a:solidFill>
              <a:latin typeface="Arial"/>
            </a:endParaRPr>
          </a:p>
          <a:p>
            <a:pPr>
              <a:buClr>
                <a:srgbClr val="652E88"/>
              </a:buClr>
              <a:defRPr/>
            </a:pPr>
            <a:endParaRPr lang="en-US" altLang="en-US" dirty="0">
              <a:solidFill>
                <a:srgbClr val="000000"/>
              </a:solidFill>
              <a:latin typeface="Arial"/>
            </a:endParaRPr>
          </a:p>
          <a:p>
            <a:pPr>
              <a:buClr>
                <a:srgbClr val="652E88"/>
              </a:buClr>
              <a:defRPr/>
            </a:pPr>
            <a:endParaRPr lang="en-US" altLang="en-US" dirty="0">
              <a:solidFill>
                <a:srgbClr val="000000"/>
              </a:solidFill>
              <a:latin typeface="Arial"/>
            </a:endParaRPr>
          </a:p>
        </p:txBody>
      </p:sp>
      <p:sp>
        <p:nvSpPr>
          <p:cNvPr id="5" name="Content Placeholder 2">
            <a:extLst>
              <a:ext uri="{FF2B5EF4-FFF2-40B4-BE49-F238E27FC236}">
                <a16:creationId xmlns:a16="http://schemas.microsoft.com/office/drawing/2014/main" id="{FE1A2198-F9C8-438C-898A-C4202D15CBA8}"/>
              </a:ext>
            </a:extLst>
          </p:cNvPr>
          <p:cNvSpPr txBox="1">
            <a:spLocks noChangeArrowheads="1"/>
          </p:cNvSpPr>
          <p:nvPr/>
        </p:nvSpPr>
        <p:spPr>
          <a:xfrm>
            <a:off x="6172200" y="1885482"/>
            <a:ext cx="4273550" cy="3390860"/>
          </a:xfrm>
          <a:prstGeom prst="rect">
            <a:avLst/>
          </a:prstGeom>
        </p:spPr>
        <p:txBody>
          <a:bodyPr vert="horz" lIns="91440" tIns="45720" rIns="91440" bIns="45720" rtlCol="0">
            <a:normAutofit/>
          </a:bodyPr>
          <a:lstStyle>
            <a:lvl1pPr marL="257175" indent="-257175" algn="l" defTabSz="914400" rtl="0" eaLnBrk="1" latinLnBrk="0" hangingPunct="1">
              <a:lnSpc>
                <a:spcPct val="90000"/>
              </a:lnSpc>
              <a:spcBef>
                <a:spcPts val="1000"/>
              </a:spcBef>
              <a:buClr>
                <a:schemeClr val="accent6"/>
              </a:buClr>
              <a:buFont typeface="Arial" panose="020B0604020202020204" pitchFamily="34" charset="0"/>
              <a:buChar char="•"/>
              <a:defRPr sz="1400" kern="1200">
                <a:solidFill>
                  <a:schemeClr val="tx1"/>
                </a:solidFill>
                <a:latin typeface="+mn-lt"/>
                <a:ea typeface="+mn-ea"/>
                <a:cs typeface="+mn-cs"/>
              </a:defRPr>
            </a:lvl1pPr>
            <a:lvl2pPr marL="568325" indent="-222250" algn="l" defTabSz="914400" rtl="0" eaLnBrk="1" latinLnBrk="0" hangingPunct="1">
              <a:lnSpc>
                <a:spcPct val="90000"/>
              </a:lnSpc>
              <a:spcBef>
                <a:spcPts val="500"/>
              </a:spcBef>
              <a:buClr>
                <a:schemeClr val="accent4"/>
              </a:buClr>
              <a:buFont typeface="Arial" panose="020B0604020202020204" pitchFamily="34" charset="0"/>
              <a:buChar char="–"/>
              <a:defRPr sz="1250" kern="1200">
                <a:solidFill>
                  <a:schemeClr val="tx1"/>
                </a:solidFill>
                <a:latin typeface="+mn-lt"/>
                <a:ea typeface="+mn-ea"/>
                <a:cs typeface="+mn-cs"/>
              </a:defRPr>
            </a:lvl2pPr>
            <a:lvl3pPr marL="858838" indent="-166688" algn="l" defTabSz="914400" rtl="0" eaLnBrk="1" latinLnBrk="0" hangingPunct="1">
              <a:lnSpc>
                <a:spcPct val="90000"/>
              </a:lnSpc>
              <a:spcBef>
                <a:spcPts val="500"/>
              </a:spcBef>
              <a:buClr>
                <a:schemeClr val="accent6"/>
              </a:buClr>
              <a:buFont typeface="Arial" panose="020B0604020202020204" pitchFamily="34" charset="0"/>
              <a:buChar char="•"/>
              <a:defRPr sz="1100" kern="1200">
                <a:solidFill>
                  <a:schemeClr val="tx1"/>
                </a:solidFill>
                <a:latin typeface="+mn-lt"/>
                <a:ea typeface="+mn-ea"/>
                <a:cs typeface="+mn-cs"/>
              </a:defRPr>
            </a:lvl3pPr>
            <a:lvl4pPr marL="1204913" indent="-179388" algn="l" defTabSz="914400" rtl="0" eaLnBrk="1" latinLnBrk="0" hangingPunct="1">
              <a:lnSpc>
                <a:spcPct val="90000"/>
              </a:lnSpc>
              <a:spcBef>
                <a:spcPts val="500"/>
              </a:spcBef>
              <a:buClr>
                <a:schemeClr val="accent4"/>
              </a:buClr>
              <a:buFont typeface="Arial" panose="020B0604020202020204" pitchFamily="34" charset="0"/>
              <a:buChar char="–"/>
              <a:defRPr sz="800" kern="1200">
                <a:solidFill>
                  <a:schemeClr val="tx1"/>
                </a:solidFill>
                <a:latin typeface="+mn-lt"/>
                <a:ea typeface="+mn-ea"/>
                <a:cs typeface="+mn-cs"/>
              </a:defRPr>
            </a:lvl4pPr>
            <a:lvl5pPr marL="1538288" indent="-166688"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52E88"/>
              </a:buClr>
              <a:defRPr/>
            </a:pPr>
            <a:r>
              <a:rPr lang="en-US" altLang="en-US" b="1" dirty="0">
                <a:solidFill>
                  <a:srgbClr val="000000"/>
                </a:solidFill>
                <a:latin typeface="Arial"/>
              </a:rPr>
              <a:t>RESPONSE 2</a:t>
            </a:r>
            <a:r>
              <a:rPr lang="en-US" altLang="en-US" dirty="0">
                <a:solidFill>
                  <a:srgbClr val="000000"/>
                </a:solidFill>
                <a:latin typeface="Arial"/>
              </a:rPr>
              <a:t>: HCT Control at Week 28</a:t>
            </a:r>
            <a:r>
              <a:rPr lang="en-US" altLang="en-US" baseline="30000" dirty="0">
                <a:solidFill>
                  <a:srgbClr val="000000"/>
                </a:solidFill>
                <a:latin typeface="Arial"/>
              </a:rPr>
              <a:t>2</a:t>
            </a:r>
            <a:r>
              <a:rPr lang="en-US" altLang="en-US" dirty="0">
                <a:solidFill>
                  <a:srgbClr val="000000"/>
                </a:solidFill>
                <a:latin typeface="Arial"/>
              </a:rPr>
              <a:t> </a:t>
            </a:r>
          </a:p>
          <a:p>
            <a:pPr lvl="1">
              <a:buClr>
                <a:srgbClr val="652E88"/>
              </a:buClr>
              <a:defRPr/>
            </a:pPr>
            <a:r>
              <a:rPr lang="en-CA" altLang="en-US" dirty="0">
                <a:solidFill>
                  <a:srgbClr val="000000"/>
                </a:solidFill>
                <a:latin typeface="Arial"/>
              </a:rPr>
              <a:t>Significantly more patients randomized to </a:t>
            </a:r>
            <a:r>
              <a:rPr lang="en-CA" altLang="en-US" dirty="0" err="1">
                <a:solidFill>
                  <a:srgbClr val="000000"/>
                </a:solidFill>
                <a:latin typeface="Arial"/>
              </a:rPr>
              <a:t>ruxolitinib</a:t>
            </a:r>
            <a:r>
              <a:rPr lang="en-CA" altLang="en-US" dirty="0">
                <a:solidFill>
                  <a:srgbClr val="000000"/>
                </a:solidFill>
                <a:latin typeface="Arial"/>
              </a:rPr>
              <a:t> achieved </a:t>
            </a:r>
            <a:r>
              <a:rPr lang="en-CA" altLang="en-US" dirty="0" err="1">
                <a:solidFill>
                  <a:srgbClr val="000000"/>
                </a:solidFill>
                <a:latin typeface="Arial"/>
              </a:rPr>
              <a:t>Hct</a:t>
            </a:r>
            <a:r>
              <a:rPr lang="en-CA" altLang="en-US" dirty="0">
                <a:solidFill>
                  <a:srgbClr val="000000"/>
                </a:solidFill>
                <a:latin typeface="Arial"/>
              </a:rPr>
              <a:t> control without phlebotomy compared with those randomized </a:t>
            </a:r>
            <a:br>
              <a:rPr lang="en-CA" altLang="en-US" dirty="0">
                <a:solidFill>
                  <a:srgbClr val="000000"/>
                </a:solidFill>
                <a:latin typeface="Arial"/>
              </a:rPr>
            </a:br>
            <a:r>
              <a:rPr lang="en-CA" altLang="en-US" dirty="0">
                <a:solidFill>
                  <a:srgbClr val="000000"/>
                </a:solidFill>
                <a:latin typeface="Arial"/>
              </a:rPr>
              <a:t>to BAT</a:t>
            </a:r>
            <a:endParaRPr lang="en-US" altLang="en-US" dirty="0">
              <a:solidFill>
                <a:srgbClr val="000000"/>
              </a:solidFill>
              <a:latin typeface="Arial"/>
            </a:endParaRPr>
          </a:p>
        </p:txBody>
      </p:sp>
      <p:graphicFrame>
        <p:nvGraphicFramePr>
          <p:cNvPr id="6" name="Chart 33">
            <a:extLst>
              <a:ext uri="{FF2B5EF4-FFF2-40B4-BE49-F238E27FC236}">
                <a16:creationId xmlns:a16="http://schemas.microsoft.com/office/drawing/2014/main" id="{6B7B5B91-3AAD-4A5D-B468-6F63A00C85BB}"/>
              </a:ext>
            </a:extLst>
          </p:cNvPr>
          <p:cNvGraphicFramePr>
            <a:graphicFrameLocks/>
          </p:cNvGraphicFramePr>
          <p:nvPr/>
        </p:nvGraphicFramePr>
        <p:xfrm>
          <a:off x="1983021" y="3205507"/>
          <a:ext cx="3450541" cy="246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4">
            <a:extLst>
              <a:ext uri="{FF2B5EF4-FFF2-40B4-BE49-F238E27FC236}">
                <a16:creationId xmlns:a16="http://schemas.microsoft.com/office/drawing/2014/main" id="{40A293B2-1730-4DC9-805C-65E74A5F6CA9}"/>
              </a:ext>
            </a:extLst>
          </p:cNvPr>
          <p:cNvGraphicFramePr>
            <a:graphicFrameLocks/>
          </p:cNvGraphicFramePr>
          <p:nvPr/>
        </p:nvGraphicFramePr>
        <p:xfrm>
          <a:off x="6680201" y="3205507"/>
          <a:ext cx="3197007" cy="24701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6">
            <a:extLst>
              <a:ext uri="{FF2B5EF4-FFF2-40B4-BE49-F238E27FC236}">
                <a16:creationId xmlns:a16="http://schemas.microsoft.com/office/drawing/2014/main" id="{459C77D6-03F1-4278-BDBF-286A45105437}"/>
              </a:ext>
            </a:extLst>
          </p:cNvPr>
          <p:cNvSpPr txBox="1">
            <a:spLocks noChangeArrowheads="1"/>
          </p:cNvSpPr>
          <p:nvPr/>
        </p:nvSpPr>
        <p:spPr bwMode="auto">
          <a:xfrm>
            <a:off x="2514600" y="3506342"/>
            <a:ext cx="1072754"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750" i="1" dirty="0">
                <a:solidFill>
                  <a:srgbClr val="000000"/>
                </a:solidFill>
                <a:latin typeface="Arial" panose="020B0604020202020204" pitchFamily="34" charset="0"/>
              </a:rPr>
              <a:t>P</a:t>
            </a:r>
            <a:r>
              <a:rPr lang="en-US" altLang="en-US" sz="750" dirty="0">
                <a:solidFill>
                  <a:srgbClr val="000000"/>
                </a:solidFill>
                <a:latin typeface="Arial" panose="020B0604020202020204" pitchFamily="34" charset="0"/>
              </a:rPr>
              <a:t> &lt; 0.0001</a:t>
            </a:r>
          </a:p>
          <a:p>
            <a:pPr algn="ctr">
              <a:lnSpc>
                <a:spcPct val="90000"/>
              </a:lnSpc>
              <a:spcBef>
                <a:spcPct val="0"/>
              </a:spcBef>
              <a:buFontTx/>
              <a:buNone/>
              <a:defRPr/>
            </a:pPr>
            <a:r>
              <a:rPr lang="en-US" altLang="en-US" sz="750" dirty="0">
                <a:solidFill>
                  <a:srgbClr val="000000"/>
                </a:solidFill>
                <a:latin typeface="Arial" panose="020B0604020202020204" pitchFamily="34" charset="0"/>
              </a:rPr>
              <a:t>OR, 28.64</a:t>
            </a:r>
            <a:br>
              <a:rPr lang="en-US" altLang="en-US" sz="750" dirty="0">
                <a:solidFill>
                  <a:srgbClr val="000000"/>
                </a:solidFill>
                <a:latin typeface="Arial" panose="020B0604020202020204" pitchFamily="34" charset="0"/>
              </a:rPr>
            </a:br>
            <a:r>
              <a:rPr lang="en-US" altLang="en-US" sz="750" dirty="0">
                <a:solidFill>
                  <a:srgbClr val="000000"/>
                </a:solidFill>
                <a:latin typeface="Arial" panose="020B0604020202020204" pitchFamily="34" charset="0"/>
              </a:rPr>
              <a:t>(95%  CI, 4.50-1206)</a:t>
            </a:r>
          </a:p>
        </p:txBody>
      </p:sp>
      <p:sp>
        <p:nvSpPr>
          <p:cNvPr id="9" name="TextBox 14">
            <a:extLst>
              <a:ext uri="{FF2B5EF4-FFF2-40B4-BE49-F238E27FC236}">
                <a16:creationId xmlns:a16="http://schemas.microsoft.com/office/drawing/2014/main" id="{CAFED268-B039-4FCE-A875-6C7A8D50ED10}"/>
              </a:ext>
            </a:extLst>
          </p:cNvPr>
          <p:cNvSpPr txBox="1">
            <a:spLocks noChangeArrowheads="1"/>
          </p:cNvSpPr>
          <p:nvPr/>
        </p:nvSpPr>
        <p:spPr bwMode="auto">
          <a:xfrm>
            <a:off x="2638426" y="3213446"/>
            <a:ext cx="826294"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900" b="1">
                <a:solidFill>
                  <a:srgbClr val="000000"/>
                </a:solidFill>
                <a:latin typeface="Arial" panose="020B0604020202020204" pitchFamily="34" charset="0"/>
              </a:rPr>
              <a:t>Primary Endpoint</a:t>
            </a:r>
          </a:p>
        </p:txBody>
      </p:sp>
      <p:sp>
        <p:nvSpPr>
          <p:cNvPr id="10" name="TextBox 16">
            <a:extLst>
              <a:ext uri="{FF2B5EF4-FFF2-40B4-BE49-F238E27FC236}">
                <a16:creationId xmlns:a16="http://schemas.microsoft.com/office/drawing/2014/main" id="{CE36BCF8-1C9E-434A-A596-86DE651A31B6}"/>
              </a:ext>
            </a:extLst>
          </p:cNvPr>
          <p:cNvSpPr txBox="1">
            <a:spLocks noChangeArrowheads="1"/>
          </p:cNvSpPr>
          <p:nvPr/>
        </p:nvSpPr>
        <p:spPr bwMode="auto">
          <a:xfrm>
            <a:off x="3737372" y="3134867"/>
            <a:ext cx="1215628" cy="46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900" b="1" dirty="0">
                <a:solidFill>
                  <a:srgbClr val="000000"/>
                </a:solidFill>
                <a:latin typeface="Arial" panose="020B0604020202020204" pitchFamily="34" charset="0"/>
              </a:rPr>
              <a:t>Individual Components of Primary Endpoint</a:t>
            </a:r>
          </a:p>
        </p:txBody>
      </p:sp>
      <p:sp>
        <p:nvSpPr>
          <p:cNvPr id="11" name="TextBox 6">
            <a:extLst>
              <a:ext uri="{FF2B5EF4-FFF2-40B4-BE49-F238E27FC236}">
                <a16:creationId xmlns:a16="http://schemas.microsoft.com/office/drawing/2014/main" id="{0393D069-8270-4534-A687-85CA95C66D02}"/>
              </a:ext>
            </a:extLst>
          </p:cNvPr>
          <p:cNvSpPr txBox="1">
            <a:spLocks noChangeArrowheads="1"/>
          </p:cNvSpPr>
          <p:nvPr/>
        </p:nvSpPr>
        <p:spPr bwMode="auto">
          <a:xfrm>
            <a:off x="6953250" y="3054646"/>
            <a:ext cx="1188030"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750" i="1" dirty="0">
                <a:solidFill>
                  <a:srgbClr val="000000"/>
                </a:solidFill>
                <a:latin typeface="Arial" panose="020B0604020202020204" pitchFamily="34" charset="0"/>
              </a:rPr>
              <a:t>P </a:t>
            </a:r>
            <a:r>
              <a:rPr lang="en-US" altLang="en-US" sz="750" dirty="0">
                <a:solidFill>
                  <a:srgbClr val="000000"/>
                </a:solidFill>
                <a:latin typeface="Arial" panose="020B0604020202020204" pitchFamily="34" charset="0"/>
              </a:rPr>
              <a:t>&lt; .0001</a:t>
            </a:r>
          </a:p>
          <a:p>
            <a:pPr algn="ctr">
              <a:lnSpc>
                <a:spcPct val="90000"/>
              </a:lnSpc>
              <a:spcBef>
                <a:spcPct val="0"/>
              </a:spcBef>
              <a:buFontTx/>
              <a:buNone/>
              <a:defRPr/>
            </a:pPr>
            <a:r>
              <a:rPr lang="en-US" altLang="en-US" sz="750" dirty="0">
                <a:solidFill>
                  <a:srgbClr val="000000"/>
                </a:solidFill>
                <a:latin typeface="Arial" panose="020B0604020202020204" pitchFamily="34" charset="0"/>
              </a:rPr>
              <a:t>OR, 7.28</a:t>
            </a:r>
            <a:br>
              <a:rPr lang="en-US" altLang="en-US" sz="750" dirty="0">
                <a:solidFill>
                  <a:srgbClr val="000000"/>
                </a:solidFill>
                <a:latin typeface="Arial" panose="020B0604020202020204" pitchFamily="34" charset="0"/>
              </a:rPr>
            </a:br>
            <a:r>
              <a:rPr lang="en-US" altLang="en-US" sz="750" dirty="0">
                <a:solidFill>
                  <a:srgbClr val="000000"/>
                </a:solidFill>
                <a:latin typeface="Arial" panose="020B0604020202020204" pitchFamily="34" charset="0"/>
              </a:rPr>
              <a:t>(95% CI, 3.43-15.45)</a:t>
            </a:r>
          </a:p>
        </p:txBody>
      </p:sp>
      <p:cxnSp>
        <p:nvCxnSpPr>
          <p:cNvPr id="12" name="Straight Connector 14">
            <a:extLst>
              <a:ext uri="{FF2B5EF4-FFF2-40B4-BE49-F238E27FC236}">
                <a16:creationId xmlns:a16="http://schemas.microsoft.com/office/drawing/2014/main" id="{DD2F0512-27BF-40E0-A5BD-2809079CF1A3}"/>
              </a:ext>
            </a:extLst>
          </p:cNvPr>
          <p:cNvCxnSpPr>
            <a:cxnSpLocks noChangeShapeType="1"/>
          </p:cNvCxnSpPr>
          <p:nvPr/>
        </p:nvCxnSpPr>
        <p:spPr bwMode="auto">
          <a:xfrm>
            <a:off x="8036364" y="4194065"/>
            <a:ext cx="0" cy="1082279"/>
          </a:xfrm>
          <a:prstGeom prst="line">
            <a:avLst/>
          </a:prstGeom>
          <a:noFill/>
          <a:ln w="12700" algn="ctr">
            <a:solidFill>
              <a:srgbClr val="000000"/>
            </a:solidFill>
            <a:prstDash val="sysDash"/>
            <a:round/>
            <a:headEnd/>
            <a:tailEnd/>
          </a:ln>
          <a:extLst>
            <a:ext uri="{909E8E84-426E-40dd-AFC4-6F175D3DCCD1}">
              <a14:hiddenFill xmlns="" xmlns:a14="http://schemas.microsoft.com/office/drawing/2010/main">
                <a:noFill/>
              </a14:hiddenFill>
            </a:ext>
          </a:extLst>
        </p:spPr>
      </p:cxnSp>
      <p:cxnSp>
        <p:nvCxnSpPr>
          <p:cNvPr id="13" name="Straight Connector 12">
            <a:extLst>
              <a:ext uri="{FF2B5EF4-FFF2-40B4-BE49-F238E27FC236}">
                <a16:creationId xmlns:a16="http://schemas.microsoft.com/office/drawing/2014/main" id="{98CF5D51-9DE0-4196-9B34-4C77FBF63FCB}"/>
              </a:ext>
            </a:extLst>
          </p:cNvPr>
          <p:cNvCxnSpPr/>
          <p:nvPr/>
        </p:nvCxnSpPr>
        <p:spPr>
          <a:xfrm>
            <a:off x="6096000" y="1949749"/>
            <a:ext cx="0" cy="3302794"/>
          </a:xfrm>
          <a:prstGeom prst="line">
            <a:avLst/>
          </a:prstGeom>
          <a:noFill/>
          <a:ln w="19050" cap="flat" cmpd="sng" algn="ctr">
            <a:solidFill>
              <a:srgbClr val="652E88"/>
            </a:solidFill>
            <a:prstDash val="sysDash"/>
            <a:miter lim="800000"/>
          </a:ln>
          <a:effectLst/>
        </p:spPr>
      </p:cxnSp>
      <p:sp>
        <p:nvSpPr>
          <p:cNvPr id="14" name="TextBox 6">
            <a:extLst>
              <a:ext uri="{FF2B5EF4-FFF2-40B4-BE49-F238E27FC236}">
                <a16:creationId xmlns:a16="http://schemas.microsoft.com/office/drawing/2014/main" id="{9873D2E1-E58D-4F7A-8268-5DEF94D7DD6D}"/>
              </a:ext>
            </a:extLst>
          </p:cNvPr>
          <p:cNvSpPr txBox="1">
            <a:spLocks noChangeArrowheads="1"/>
          </p:cNvSpPr>
          <p:nvPr/>
        </p:nvSpPr>
        <p:spPr bwMode="auto">
          <a:xfrm rot="16200000">
            <a:off x="1250591" y="4009802"/>
            <a:ext cx="1703785" cy="23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90000"/>
              </a:lnSpc>
              <a:spcBef>
                <a:spcPct val="0"/>
              </a:spcBef>
              <a:buFontTx/>
              <a:buNone/>
              <a:defRPr/>
            </a:pPr>
            <a:r>
              <a:rPr lang="en-US" altLang="en-US" sz="1050" dirty="0">
                <a:solidFill>
                  <a:srgbClr val="000000"/>
                </a:solidFill>
                <a:latin typeface="Arial" panose="020B0604020202020204" pitchFamily="34" charset="0"/>
              </a:rPr>
              <a:t>Patients. %</a:t>
            </a:r>
          </a:p>
        </p:txBody>
      </p:sp>
      <p:cxnSp>
        <p:nvCxnSpPr>
          <p:cNvPr id="15" name="Straight Connector 14">
            <a:extLst>
              <a:ext uri="{FF2B5EF4-FFF2-40B4-BE49-F238E27FC236}">
                <a16:creationId xmlns:a16="http://schemas.microsoft.com/office/drawing/2014/main" id="{27DA505F-F670-4332-B426-841B3080DB4C}"/>
              </a:ext>
            </a:extLst>
          </p:cNvPr>
          <p:cNvCxnSpPr>
            <a:cxnSpLocks noChangeShapeType="1"/>
          </p:cNvCxnSpPr>
          <p:nvPr/>
        </p:nvCxnSpPr>
        <p:spPr bwMode="auto">
          <a:xfrm>
            <a:off x="3449208" y="4047619"/>
            <a:ext cx="0" cy="1228725"/>
          </a:xfrm>
          <a:prstGeom prst="line">
            <a:avLst/>
          </a:prstGeom>
          <a:noFill/>
          <a:ln w="12700" algn="ctr">
            <a:solidFill>
              <a:srgbClr val="000000"/>
            </a:solidFill>
            <a:prstDash val="sysDash"/>
            <a:round/>
            <a:headEnd/>
            <a:tailEnd/>
          </a:ln>
          <a:extLst>
            <a:ext uri="{909E8E84-426E-40dd-AFC4-6F175D3DCCD1}">
              <a14:hiddenFill xmlns="" xmlns:a14="http://schemas.microsoft.com/office/drawing/2010/main">
                <a:noFill/>
              </a14:hiddenFill>
            </a:ext>
          </a:extLst>
        </p:spPr>
      </p:cxnSp>
      <p:sp>
        <p:nvSpPr>
          <p:cNvPr id="16" name="Rectangle 2">
            <a:extLst>
              <a:ext uri="{FF2B5EF4-FFF2-40B4-BE49-F238E27FC236}">
                <a16:creationId xmlns:a16="http://schemas.microsoft.com/office/drawing/2014/main" id="{7BC3631B-DA24-4B1B-8F35-B4DBD2D7051D}"/>
              </a:ext>
            </a:extLst>
          </p:cNvPr>
          <p:cNvSpPr>
            <a:spLocks noChangeArrowheads="1"/>
          </p:cNvSpPr>
          <p:nvPr/>
        </p:nvSpPr>
        <p:spPr bwMode="auto">
          <a:xfrm>
            <a:off x="1524000" y="5970766"/>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Vannucchi AM, et al. N </a:t>
            </a:r>
            <a:r>
              <a:rPr lang="en-US" altLang="en-US" sz="800" dirty="0" err="1">
                <a:solidFill>
                  <a:srgbClr val="000000"/>
                </a:solidFill>
                <a:latin typeface="Arial" panose="020B0604020202020204" pitchFamily="34" charset="0"/>
              </a:rPr>
              <a:t>Engl</a:t>
            </a:r>
            <a:r>
              <a:rPr lang="en-US" altLang="en-US" sz="800" dirty="0">
                <a:solidFill>
                  <a:srgbClr val="000000"/>
                </a:solidFill>
                <a:latin typeface="Arial" panose="020B0604020202020204" pitchFamily="34" charset="0"/>
              </a:rPr>
              <a:t> J Med. 2015;372(5):426-435. </a:t>
            </a:r>
          </a:p>
          <a:p>
            <a:pPr marL="228600" indent="-228600">
              <a:spcBef>
                <a:spcPct val="0"/>
              </a:spcBef>
              <a:buFont typeface="+mj-lt"/>
              <a:buAutoNum type="arabicPeriod"/>
              <a:defRPr/>
            </a:pPr>
            <a:r>
              <a:rPr lang="en-US" altLang="en-US" sz="800" dirty="0">
                <a:solidFill>
                  <a:srgbClr val="000000"/>
                </a:solidFill>
                <a:latin typeface="Arial" panose="020B0604020202020204" pitchFamily="34" charset="0"/>
              </a:rPr>
              <a:t>Passamonti F, et al. Lancet Oncol. 2017;18(1):88-99</a:t>
            </a:r>
            <a:endParaRPr lang="en-CA" altLang="en-US" sz="800" dirty="0">
              <a:solidFill>
                <a:srgbClr val="000000"/>
              </a:solidFill>
              <a:latin typeface="Arial" panose="020B0604020202020204" pitchFamily="34" charset="0"/>
            </a:endParaRPr>
          </a:p>
        </p:txBody>
      </p:sp>
      <p:sp>
        <p:nvSpPr>
          <p:cNvPr id="17" name="TextBox 16"/>
          <p:cNvSpPr txBox="1"/>
          <p:nvPr/>
        </p:nvSpPr>
        <p:spPr>
          <a:xfrm>
            <a:off x="2002940" y="1367058"/>
            <a:ext cx="3444988" cy="523220"/>
          </a:xfrm>
          <a:prstGeom prst="rect">
            <a:avLst/>
          </a:prstGeom>
          <a:noFill/>
        </p:spPr>
        <p:txBody>
          <a:bodyPr wrap="square" rtlCol="0">
            <a:spAutoFit/>
          </a:bodyPr>
          <a:lstStyle/>
          <a:p>
            <a:r>
              <a:rPr lang="it-IT" sz="1400" dirty="0">
                <a:solidFill>
                  <a:srgbClr val="C00000"/>
                </a:solidFill>
                <a:latin typeface="Arial"/>
              </a:rPr>
              <a:t>Controllo HCT &lt; 45% + </a:t>
            </a:r>
          </a:p>
          <a:p>
            <a:r>
              <a:rPr lang="it-IT" sz="1400" dirty="0">
                <a:solidFill>
                  <a:srgbClr val="C00000"/>
                </a:solidFill>
                <a:latin typeface="Arial"/>
              </a:rPr>
              <a:t>Riduzione ≥ 35% del volume della milza</a:t>
            </a:r>
            <a:endParaRPr lang="en-US" sz="1400" dirty="0">
              <a:solidFill>
                <a:srgbClr val="C00000"/>
              </a:solidFill>
              <a:latin typeface="Arial"/>
            </a:endParaRPr>
          </a:p>
        </p:txBody>
      </p:sp>
      <p:sp>
        <p:nvSpPr>
          <p:cNvPr id="18" name="TextBox 17"/>
          <p:cNvSpPr txBox="1"/>
          <p:nvPr/>
        </p:nvSpPr>
        <p:spPr>
          <a:xfrm>
            <a:off x="6421974" y="1486168"/>
            <a:ext cx="2338322" cy="307777"/>
          </a:xfrm>
          <a:prstGeom prst="rect">
            <a:avLst/>
          </a:prstGeom>
          <a:noFill/>
        </p:spPr>
        <p:txBody>
          <a:bodyPr wrap="square" rtlCol="0">
            <a:spAutoFit/>
          </a:bodyPr>
          <a:lstStyle/>
          <a:p>
            <a:r>
              <a:rPr lang="it-IT" sz="1400" dirty="0">
                <a:solidFill>
                  <a:srgbClr val="C00000"/>
                </a:solidFill>
                <a:latin typeface="Arial"/>
              </a:rPr>
              <a:t>Controllo HCT &lt; 45%</a:t>
            </a:r>
            <a:endParaRPr lang="en-US" sz="1400" dirty="0">
              <a:solidFill>
                <a:srgbClr val="C00000"/>
              </a:solidFill>
              <a:latin typeface="Arial"/>
            </a:endParaRPr>
          </a:p>
        </p:txBody>
      </p:sp>
    </p:spTree>
    <p:extLst>
      <p:ext uri="{BB962C8B-B14F-4D97-AF65-F5344CB8AC3E}">
        <p14:creationId xmlns:p14="http://schemas.microsoft.com/office/powerpoint/2010/main" val="3774502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hLzpPEpEEKht2Ok8uB_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cxxLQnUO0eOQ392fPZs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4Moc71IBD0OKFzHstnoS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QdHkudEHkWlNlnZtY0c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WblO4dEdE6fr2b4tcJc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QeYpXBXWkOea1OamWqv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7lpo09CvEKAtSPg1mm08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xDlfx8ES0SqVOqqaGvIn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_9pSOHGxkG4N2aHdlMP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_9pSOHGxkG4N2aHdlMP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lRcnUL52UiIRbjWlhAr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8Pa0I9dyEW3BPUfZTCW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aGTV1wPEq9gmimX2Kn_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nypRsfkn06kfXhmHCLJ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yY9l61ZdUCo9.FHTeuX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5muu6PMJkOTcMLEtNCm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XILKzL2o0uoaDwVwIRC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DFH2oxv.UKhPBFeC8_8Fg"/>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AOP-Health_Master">
  <a:themeElements>
    <a:clrScheme name="AOP-Health_colors">
      <a:dk1>
        <a:srgbClr val="473E2F"/>
      </a:dk1>
      <a:lt1>
        <a:srgbClr val="FFFFFF"/>
      </a:lt1>
      <a:dk2>
        <a:srgbClr val="500601"/>
      </a:dk2>
      <a:lt2>
        <a:srgbClr val="F0EEEC"/>
      </a:lt2>
      <a:accent1>
        <a:srgbClr val="C41230"/>
      </a:accent1>
      <a:accent2>
        <a:srgbClr val="700B92"/>
      </a:accent2>
      <a:accent3>
        <a:srgbClr val="117679"/>
      </a:accent3>
      <a:accent4>
        <a:srgbClr val="006A9A"/>
      </a:accent4>
      <a:accent5>
        <a:srgbClr val="A48F69"/>
      </a:accent5>
      <a:accent6>
        <a:srgbClr val="E28E04"/>
      </a:accent6>
      <a:hlink>
        <a:srgbClr val="C41230"/>
      </a:hlink>
      <a:folHlink>
        <a:srgbClr val="500601"/>
      </a:folHlink>
    </a:clrScheme>
    <a:fontScheme name="AOP">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OPHealth_Corporate Slides_2024_rebrush" id="{E96087BE-B369-48BC-B98C-0BF334F5F5B2}" vid="{D609A849-4FA8-40C5-B693-2E791C7977E7}"/>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62">
    <a:dk1>
      <a:srgbClr val="000000"/>
    </a:dk1>
    <a:lt1>
      <a:srgbClr val="FFFFFF"/>
    </a:lt1>
    <a:dk2>
      <a:srgbClr val="FFFFFF"/>
    </a:dk2>
    <a:lt2>
      <a:srgbClr val="C6CDC7"/>
    </a:lt2>
    <a:accent1>
      <a:srgbClr val="FFFFFF"/>
    </a:accent1>
    <a:accent2>
      <a:srgbClr val="919191"/>
    </a:accent2>
    <a:accent3>
      <a:srgbClr val="B118FF"/>
    </a:accent3>
    <a:accent4>
      <a:srgbClr val="8BBEFA"/>
    </a:accent4>
    <a:accent5>
      <a:srgbClr val="DE98FF"/>
    </a:accent5>
    <a:accent6>
      <a:srgbClr val="652E88"/>
    </a:accent6>
    <a:hlink>
      <a:srgbClr val="0000FF"/>
    </a:hlink>
    <a:folHlink>
      <a:srgbClr val="800080"/>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62">
    <a:dk1>
      <a:srgbClr val="000000"/>
    </a:dk1>
    <a:lt1>
      <a:srgbClr val="FFFFFF"/>
    </a:lt1>
    <a:dk2>
      <a:srgbClr val="FFFFFF"/>
    </a:dk2>
    <a:lt2>
      <a:srgbClr val="C6CDC7"/>
    </a:lt2>
    <a:accent1>
      <a:srgbClr val="FFFFFF"/>
    </a:accent1>
    <a:accent2>
      <a:srgbClr val="919191"/>
    </a:accent2>
    <a:accent3>
      <a:srgbClr val="B118FF"/>
    </a:accent3>
    <a:accent4>
      <a:srgbClr val="8BBEFA"/>
    </a:accent4>
    <a:accent5>
      <a:srgbClr val="DE98FF"/>
    </a:accent5>
    <a:accent6>
      <a:srgbClr val="652E88"/>
    </a:accent6>
    <a:hlink>
      <a:srgbClr val="0000FF"/>
    </a:hlink>
    <a:folHlink>
      <a:srgbClr val="800080"/>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62">
    <a:dk1>
      <a:srgbClr val="000000"/>
    </a:dk1>
    <a:lt1>
      <a:srgbClr val="FFFFFF"/>
    </a:lt1>
    <a:dk2>
      <a:srgbClr val="FFFFFF"/>
    </a:dk2>
    <a:lt2>
      <a:srgbClr val="C6CDC7"/>
    </a:lt2>
    <a:accent1>
      <a:srgbClr val="FFFFFF"/>
    </a:accent1>
    <a:accent2>
      <a:srgbClr val="919191"/>
    </a:accent2>
    <a:accent3>
      <a:srgbClr val="B118FF"/>
    </a:accent3>
    <a:accent4>
      <a:srgbClr val="8BBEFA"/>
    </a:accent4>
    <a:accent5>
      <a:srgbClr val="DE98FF"/>
    </a:accent5>
    <a:accent6>
      <a:srgbClr val="652E88"/>
    </a:accent6>
    <a:hlink>
      <a:srgbClr val="0000FF"/>
    </a:hlink>
    <a:folHlink>
      <a:srgbClr val="800080"/>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62">
    <a:dk1>
      <a:srgbClr val="000000"/>
    </a:dk1>
    <a:lt1>
      <a:srgbClr val="FFFFFF"/>
    </a:lt1>
    <a:dk2>
      <a:srgbClr val="FFFFFF"/>
    </a:dk2>
    <a:lt2>
      <a:srgbClr val="C6CDC7"/>
    </a:lt2>
    <a:accent1>
      <a:srgbClr val="FFFFFF"/>
    </a:accent1>
    <a:accent2>
      <a:srgbClr val="919191"/>
    </a:accent2>
    <a:accent3>
      <a:srgbClr val="B118FF"/>
    </a:accent3>
    <a:accent4>
      <a:srgbClr val="8BBEFA"/>
    </a:accent4>
    <a:accent5>
      <a:srgbClr val="DE98FF"/>
    </a:accent5>
    <a:accent6>
      <a:srgbClr val="652E88"/>
    </a:accent6>
    <a:hlink>
      <a:srgbClr val="0000FF"/>
    </a:hlink>
    <a:folHlink>
      <a:srgbClr val="800080"/>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62">
    <a:dk1>
      <a:srgbClr val="000000"/>
    </a:dk1>
    <a:lt1>
      <a:srgbClr val="FFFFFF"/>
    </a:lt1>
    <a:dk2>
      <a:srgbClr val="FFFFFF"/>
    </a:dk2>
    <a:lt2>
      <a:srgbClr val="C6CDC7"/>
    </a:lt2>
    <a:accent1>
      <a:srgbClr val="FFFFFF"/>
    </a:accent1>
    <a:accent2>
      <a:srgbClr val="919191"/>
    </a:accent2>
    <a:accent3>
      <a:srgbClr val="B118FF"/>
    </a:accent3>
    <a:accent4>
      <a:srgbClr val="8BBEFA"/>
    </a:accent4>
    <a:accent5>
      <a:srgbClr val="DE98FF"/>
    </a:accent5>
    <a:accent6>
      <a:srgbClr val="652E88"/>
    </a:accent6>
    <a:hlink>
      <a:srgbClr val="0000FF"/>
    </a:hlink>
    <a:folHlink>
      <a:srgbClr val="800080"/>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448</TotalTime>
  <Words>4844</Words>
  <Application>Microsoft Macintosh PowerPoint</Application>
  <PresentationFormat>Widescreen</PresentationFormat>
  <Paragraphs>853</Paragraphs>
  <Slides>29</Slides>
  <Notes>15</Notes>
  <HiddenSlides>3</HiddenSlides>
  <MMClips>0</MMClips>
  <ScaleCrop>false</ScaleCrop>
  <HeadingPairs>
    <vt:vector size="8" baseType="variant">
      <vt:variant>
        <vt:lpstr>Caratteri utilizzati</vt:lpstr>
      </vt:variant>
      <vt:variant>
        <vt:i4>22</vt:i4>
      </vt:variant>
      <vt:variant>
        <vt:lpstr>Tema</vt:lpstr>
      </vt:variant>
      <vt:variant>
        <vt:i4>3</vt:i4>
      </vt:variant>
      <vt:variant>
        <vt:lpstr>Server OLE incorporati</vt:lpstr>
      </vt:variant>
      <vt:variant>
        <vt:i4>1</vt:i4>
      </vt:variant>
      <vt:variant>
        <vt:lpstr>Titoli diapositive</vt:lpstr>
      </vt:variant>
      <vt:variant>
        <vt:i4>29</vt:i4>
      </vt:variant>
    </vt:vector>
  </HeadingPairs>
  <TitlesOfParts>
    <vt:vector size="55" baseType="lpstr">
      <vt:lpstr>ＭＳ Ｐゴシック</vt:lpstr>
      <vt:lpstr>AdvOT13ecea41</vt:lpstr>
      <vt:lpstr>AdvOT13ecea41+fb</vt:lpstr>
      <vt:lpstr>AdvOTbb91ad3a.I</vt:lpstr>
      <vt:lpstr>AdvP80675</vt:lpstr>
      <vt:lpstr>Aptos</vt:lpstr>
      <vt:lpstr>Arial</vt:lpstr>
      <vt:lpstr>Arial Black</vt:lpstr>
      <vt:lpstr>Calibri</vt:lpstr>
      <vt:lpstr>Calibri Light</vt:lpstr>
      <vt:lpstr>Cambria</vt:lpstr>
      <vt:lpstr>Carlito</vt:lpstr>
      <vt:lpstr>Courier New</vt:lpstr>
      <vt:lpstr>Google Sans</vt:lpstr>
      <vt:lpstr>Myriad Pro</vt:lpstr>
      <vt:lpstr>Myriad Pro Black</vt:lpstr>
      <vt:lpstr>Open Sans</vt:lpstr>
      <vt:lpstr>Shaker2Lancet-Regular</vt:lpstr>
      <vt:lpstr>Times New Roman</vt:lpstr>
      <vt:lpstr>URWPalladioL-Roma</vt:lpstr>
      <vt:lpstr>Wingdings</vt:lpstr>
      <vt:lpstr>Wingdings 2</vt:lpstr>
      <vt:lpstr>Tema di Office</vt:lpstr>
      <vt:lpstr>Office 2013 - Tema 2022</vt:lpstr>
      <vt:lpstr>AOP-Health_Master</vt:lpstr>
      <vt:lpstr>Chart</vt:lpstr>
      <vt:lpstr>Presentazione standard di PowerPoint</vt:lpstr>
      <vt:lpstr>Presentazione standard di PowerPoint</vt:lpstr>
      <vt:lpstr>Presentazione standard di PowerPoint</vt:lpstr>
      <vt:lpstr>Italian RWE: Study Population</vt:lpstr>
      <vt:lpstr>Factors associated with early switch</vt:lpstr>
      <vt:lpstr>Factors associated with late switch</vt:lpstr>
      <vt:lpstr>2025: current therapies in PV</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RESPONSE-2: Hematocrit control through Week 260</vt:lpstr>
      <vt:lpstr>RESPONSE-2: complete hematologic remission (CHR) &amp; JAK2V617F allele burden</vt:lpstr>
      <vt:lpstr>RESPONSE-2: PV-associated symptoms (MPN-SAF TSS)</vt:lpstr>
      <vt:lpstr>Response-2: Adverse events at 5 years</vt:lpstr>
      <vt:lpstr>Presentazione standard di PowerPoint</vt:lpstr>
      <vt:lpstr>Phase III studies PROUD-PV and CONTINUATION-PV1,2:  Design and patient disposition (final data)</vt:lpstr>
      <vt:lpstr>Complete hematologic response (CHR)1,2,3</vt:lpstr>
      <vt:lpstr>PROUD/CONTI-PV: Median JAK2V617F allele burden (LOCF)1</vt:lpstr>
      <vt:lpstr>Adverse drug reactions of special interest to IFN therapy1</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fanellit</dc:creator>
  <cp:lastModifiedBy>Microsoft Office User</cp:lastModifiedBy>
  <cp:revision>24</cp:revision>
  <dcterms:created xsi:type="dcterms:W3CDTF">2018-04-13T11:53:07Z</dcterms:created>
  <dcterms:modified xsi:type="dcterms:W3CDTF">2025-05-17T05:21:58Z</dcterms:modified>
</cp:coreProperties>
</file>